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1" r:id="rId4"/>
    <p:sldId id="270" r:id="rId5"/>
    <p:sldId id="262" r:id="rId6"/>
    <p:sldId id="263" r:id="rId7"/>
    <p:sldId id="264" r:id="rId8"/>
    <p:sldId id="265" r:id="rId9"/>
    <p:sldId id="260" r:id="rId10"/>
    <p:sldId id="266" r:id="rId11"/>
    <p:sldId id="267" r:id="rId12"/>
    <p:sldId id="25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1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CF246-D048-4E07-8165-A5093A1B96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759BC-043C-435E-9D29-6FBF696AC3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429000"/>
            <a:ext cx="7772400" cy="1470025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Заячья беда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916832"/>
            <a:ext cx="9144000" cy="2136300"/>
          </a:xfrm>
        </p:spPr>
        <p:txBody>
          <a:bodyPr>
            <a:normAutofit/>
          </a:bodyPr>
          <a:lstStyle/>
          <a:p>
            <a:r>
              <a:rPr lang="ru-RU" sz="4300" b="1" i="1" dirty="0" smtClean="0">
                <a:solidFill>
                  <a:srgbClr val="002060"/>
                </a:solidFill>
              </a:rPr>
              <a:t>Изложение</a:t>
            </a:r>
            <a:endParaRPr lang="ru-RU" sz="4300" b="1" i="1" dirty="0" smtClean="0">
              <a:solidFill>
                <a:srgbClr val="002060"/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Работа по группам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5643602"/>
          </a:xfrm>
        </p:spPr>
        <p:txBody>
          <a:bodyPr>
            <a:normAutofit fontScale="85000" lnSpcReduction="20000"/>
          </a:bodyPr>
          <a:lstStyle/>
          <a:p>
            <a:r>
              <a:rPr lang="ru-RU" sz="39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Найти   предложения,  в которых передан разговор героев. О чём там сообщается (главная информация)?</a:t>
            </a:r>
          </a:p>
          <a:p>
            <a:r>
              <a:rPr lang="ru-RU" sz="39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Найти, как передана информация из разговора героев. Какие характеры показаны?</a:t>
            </a:r>
          </a:p>
          <a:p>
            <a:r>
              <a:rPr lang="ru-RU" sz="3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Какие детали  можно и следует исключить не в ущерб пониманию характера героев и ситуации?  Какие оставить?</a:t>
            </a:r>
          </a:p>
          <a:p>
            <a:r>
              <a:rPr lang="ru-RU" sz="39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Какие черты героев или их поведения следует отметить в пересказе, чтобы был понятен их характер?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-fotki.yandex.ru/get/5312/19411616.137/0_88c7b_960fa451_orig.jpg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 b="1803"/>
          <a:stretch>
            <a:fillRect/>
          </a:stretch>
        </p:blipFill>
        <p:spPr bwMode="auto">
          <a:xfrm>
            <a:off x="1500166" y="0"/>
            <a:ext cx="600076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drmplay.ru/uploads/thumbs/c/9/2/c92d4760aab5dae1fa933eb7de6cf624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l="11749" r="9921"/>
          <a:stretch>
            <a:fillRect/>
          </a:stretch>
        </p:blipFill>
        <p:spPr bwMode="auto">
          <a:xfrm>
            <a:off x="5072066" y="3071810"/>
            <a:ext cx="3571900" cy="3417095"/>
          </a:xfrm>
          <a:prstGeom prst="ellipse">
            <a:avLst/>
          </a:prstGeom>
          <a:ln w="63500" cap="rnd">
            <a:solidFill>
              <a:schemeClr val="accent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Герои и их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071546"/>
            <a:ext cx="4143404" cy="207170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Бабка </a:t>
            </a:r>
            <a:r>
              <a:rPr lang="ru-RU" sz="3600" dirty="0" err="1" smtClean="0"/>
              <a:t>Анисья</a:t>
            </a:r>
            <a:endParaRPr lang="ru-RU" sz="3600" dirty="0" smtClean="0"/>
          </a:p>
          <a:p>
            <a:r>
              <a:rPr lang="ru-RU" sz="3600" dirty="0" smtClean="0"/>
              <a:t>Пожалела</a:t>
            </a:r>
          </a:p>
          <a:p>
            <a:r>
              <a:rPr lang="ru-RU" sz="3600" dirty="0" smtClean="0"/>
              <a:t>Посоветовала    </a:t>
            </a: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29124" y="857232"/>
            <a:ext cx="4500594" cy="45259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Ваня</a:t>
            </a:r>
          </a:p>
          <a:p>
            <a:r>
              <a:rPr lang="ru-RU" sz="3600" dirty="0" smtClean="0"/>
              <a:t>Перестал плакать (</a:t>
            </a:r>
            <a:r>
              <a:rPr lang="ru-RU" sz="3600" dirty="0" err="1" smtClean="0"/>
              <a:t>=вытер</a:t>
            </a:r>
            <a:r>
              <a:rPr lang="ru-RU" sz="3600" dirty="0" smtClean="0"/>
              <a:t> слёзы)</a:t>
            </a:r>
          </a:p>
          <a:p>
            <a:r>
              <a:rPr lang="ru-RU" sz="3600" dirty="0" smtClean="0"/>
              <a:t>побежал</a:t>
            </a:r>
            <a:endParaRPr lang="ru-RU" sz="3600" dirty="0"/>
          </a:p>
        </p:txBody>
      </p:sp>
      <p:pic>
        <p:nvPicPr>
          <p:cNvPr id="19458" name="Picture 2" descr="&amp;Kcy;&amp;ocy;&amp;tcy;&amp;ocy;&amp;mcy;&amp;acy;&amp;tcy;&amp;rcy;&amp;icy;&amp;tscy;&amp;acy;: &amp;Bcy;&amp;acy;&amp;bcy;&amp;kcy;&amp;acy; &amp;kcy;&amp;rcy;&amp;yacy;&amp;kcy;&amp;ncy;&amp;ucy;&amp;lcy;&amp;acy; &amp;vcy;&amp;scy;&amp;iecy; &amp;kcy;&amp;ocy;&amp;dcy;&amp;ycy; - &amp;bcy;&amp;acy;&amp;ncy;&amp;kcy;&amp;acy;, &amp;fcy;&amp;iecy;&amp;rcy;&amp;mcy;&amp;ycy;, &amp;mcy;&amp;ocy;&amp;lcy;-&amp;zcy;&amp;acy;&amp;vcy;&amp;ocy;&amp;dcy;&amp;acy;.  &amp;Icy; &amp;tcy;&amp;iecy;&amp;pcy;&amp;iecy;&amp;rcy;&amp;softcy; &amp;bcy;&amp;iecy;&amp;rcy;&amp;ucy;&amp;tcy; &amp;scy; &amp;kcy;&amp;ocy;&amp;zcy;&amp;ocy;&amp;jcy; &amp;pcy;&amp;ocy; &amp;scy;&amp;tcy;&amp;ocy; &amp;bcy;&amp;acy;&amp;kcy;&amp;scy;&amp;ocy;&amp;vcy; &amp;zcy;&amp;acy; &amp;ucy;&amp;dcy;&amp;ocy;&amp;jcy;."/>
          <p:cNvPicPr>
            <a:picLocks noChangeAspect="1" noChangeArrowheads="1"/>
          </p:cNvPicPr>
          <p:nvPr/>
        </p:nvPicPr>
        <p:blipFill>
          <a:blip r:embed="rId3" cstate="print"/>
          <a:srcRect l="9375" r="26171" b="22535"/>
          <a:stretch>
            <a:fillRect/>
          </a:stretch>
        </p:blipFill>
        <p:spPr bwMode="auto">
          <a:xfrm>
            <a:off x="214281" y="3143248"/>
            <a:ext cx="4196983" cy="335758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285728"/>
            <a:ext cx="8286808" cy="5786478"/>
          </a:xfrm>
        </p:spPr>
        <p:txBody>
          <a:bodyPr>
            <a:noAutofit/>
          </a:bodyPr>
          <a:lstStyle/>
          <a:p>
            <a:r>
              <a:rPr lang="ru-RU" sz="4800" dirty="0" smtClean="0"/>
              <a:t>Бабка </a:t>
            </a:r>
            <a:r>
              <a:rPr lang="ru-RU" sz="4800" dirty="0" err="1" smtClean="0"/>
              <a:t>Анисья</a:t>
            </a:r>
            <a:r>
              <a:rPr lang="ru-RU" sz="4800" dirty="0" smtClean="0"/>
              <a:t>, которая привела к ветеринару свою козу. Пожалела и Ваню, и зайца. Узнав о беде, она посоветовала </a:t>
            </a:r>
            <a:r>
              <a:rPr lang="ru-RU" sz="4800" dirty="0"/>
              <a:t>о</a:t>
            </a:r>
            <a:r>
              <a:rPr lang="ru-RU" sz="4800" dirty="0" smtClean="0"/>
              <a:t>тнести зайца в город к другому доктору. </a:t>
            </a:r>
          </a:p>
          <a:p>
            <a:r>
              <a:rPr lang="ru-RU" sz="4800" dirty="0" smtClean="0"/>
              <a:t>Ваня побежал домой, вытирая слёзы.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8604"/>
            <a:ext cx="9066026" cy="614364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857232"/>
            <a:ext cx="4714908" cy="4525963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Д/З: дописать изложение по упр.438.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e1abdd7ca47e4e2e47eb1decbc15e7e_large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07504" y="1556792"/>
            <a:ext cx="7772400" cy="9178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развития </a:t>
            </a:r>
            <a:r>
              <a:rPr lang="ru-RU" dirty="0" smtClean="0"/>
              <a:t>речи</a:t>
            </a:r>
            <a:br>
              <a:rPr lang="ru-RU" dirty="0" smtClean="0"/>
            </a:br>
            <a:r>
              <a:rPr lang="ru-RU" b="1" i="1" dirty="0">
                <a:solidFill>
                  <a:srgbClr val="003300"/>
                </a:solidFill>
              </a:rPr>
              <a:t>РР Приёмы сжатия текста</a:t>
            </a:r>
            <a:r>
              <a:rPr lang="ru-RU" b="1" i="1" dirty="0">
                <a:solidFill>
                  <a:srgbClr val="002060"/>
                </a:solidFill>
              </a:rPr>
              <a:t/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dirty="0" smtClean="0"/>
              <a:t>Изложение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«Заячьи лапы»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4518" y="5119461"/>
            <a:ext cx="4287420" cy="1752600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solidFill>
                  <a:srgbClr val="001E00"/>
                </a:solidFill>
              </a:rPr>
              <a:t>Урок подготовила Малярик Е.А., учитель русского языка и литературы </a:t>
            </a:r>
          </a:p>
          <a:p>
            <a:pPr algn="l"/>
            <a:r>
              <a:rPr lang="ru-RU" sz="2000" b="1" i="1" dirty="0" smtClean="0">
                <a:solidFill>
                  <a:srgbClr val="001E00"/>
                </a:solidFill>
              </a:rPr>
              <a:t>МБОУ «</a:t>
            </a:r>
            <a:r>
              <a:rPr lang="ru-RU" sz="2000" b="1" i="1" dirty="0" err="1" smtClean="0">
                <a:solidFill>
                  <a:srgbClr val="001E00"/>
                </a:solidFill>
              </a:rPr>
              <a:t>Старокрымский</a:t>
            </a:r>
            <a:r>
              <a:rPr lang="ru-RU" sz="2000" b="1" i="1" dirty="0" smtClean="0">
                <a:solidFill>
                  <a:srgbClr val="001E00"/>
                </a:solidFill>
              </a:rPr>
              <a:t> УВК №1 «Школа-гимназия»</a:t>
            </a:r>
            <a:endParaRPr lang="ru-RU" sz="2000" b="1" i="1" dirty="0">
              <a:solidFill>
                <a:srgbClr val="001E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nkoboev.Ru_skazochnyi_zhiraf.jpg"/>
          <p:cNvPicPr>
            <a:picLocks noChangeAspect="1"/>
          </p:cNvPicPr>
          <p:nvPr/>
        </p:nvPicPr>
        <p:blipFill>
          <a:blip r:embed="rId2" cstate="print">
            <a:lum bright="30000" contrast="-20000"/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229600" cy="4525963"/>
          </a:xfrm>
        </p:spPr>
        <p:txBody>
          <a:bodyPr/>
          <a:lstStyle/>
          <a:p>
            <a:r>
              <a:rPr lang="ru-RU" dirty="0" smtClean="0"/>
              <a:t>Научиться пересказывать авторский текст, применяя приёмы сжатия, но не в ущерб содержанию,</a:t>
            </a:r>
          </a:p>
          <a:p>
            <a:r>
              <a:rPr lang="ru-RU" dirty="0" smtClean="0"/>
              <a:t>Уметь находить главное, исключать второстепенное,</a:t>
            </a:r>
          </a:p>
          <a:p>
            <a:r>
              <a:rPr lang="ru-RU" dirty="0" smtClean="0"/>
              <a:t>Объединять предложения, связанные по смыслу, сохраняя главную информацию.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Способы сжатия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ОБОБЩЕНИЕ</a:t>
            </a:r>
          </a:p>
          <a:p>
            <a:pPr algn="ctr"/>
            <a:r>
              <a:rPr lang="ru-RU" sz="6000" dirty="0" smtClean="0"/>
              <a:t>УПРОЩЕНИЕ</a:t>
            </a:r>
          </a:p>
          <a:p>
            <a:pPr algn="ctr"/>
            <a:r>
              <a:rPr lang="ru-RU" sz="6000" dirty="0" smtClean="0"/>
              <a:t>ИСКЛЮЧЕНИЕ</a:t>
            </a:r>
          </a:p>
          <a:p>
            <a:pPr algn="ctr"/>
            <a:r>
              <a:rPr lang="ru-RU" sz="6000" dirty="0" smtClean="0"/>
              <a:t>СЛИЯНИЕ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4101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e1abdd7ca47e4e2e47eb1decbc15e7e_large.jpeg"/>
          <p:cNvPicPr>
            <a:picLocks noChangeAspect="1"/>
          </p:cNvPicPr>
          <p:nvPr/>
        </p:nvPicPr>
        <p:blipFill>
          <a:blip r:embed="rId2" cstate="print">
            <a:lum bright="-10000" contrast="20000"/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ВАЖНО (стр.64, советы помощника) 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сохранить основные мысли автора,</a:t>
            </a:r>
          </a:p>
          <a:p>
            <a:r>
              <a:rPr lang="ru-RU" sz="3600" dirty="0" smtClean="0"/>
              <a:t> последовательность событий,</a:t>
            </a:r>
          </a:p>
          <a:p>
            <a:r>
              <a:rPr lang="ru-RU" sz="3600" dirty="0" smtClean="0"/>
              <a:t> характеры действующих лиц.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Упр. 437, работа в группах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857232"/>
            <a:ext cx="9429784" cy="4929222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Проанализировать текст упражнения и его сжатый вариант (стр. 64-65)</a:t>
            </a:r>
          </a:p>
          <a:p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Найти в 1  предложении не изменённую информацию. Почему?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Найти, как передана информация из разговора героев. Почему?</a:t>
            </a:r>
          </a:p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Какие детали исключены из сжатого варианта в ущерб пониманию характера героев и ситуации?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Почему  при чтении полного текста жалко зайца и Ваню?  Почему нет жалости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сжатом варианте?</a:t>
            </a:r>
            <a:endParaRPr lang="ru-RU" sz="36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В полном тексте передана не только информация, но и чувства героев, их характеры, их оценка событий, мелкие детали полной картины.</a:t>
            </a:r>
          </a:p>
          <a:p>
            <a:r>
              <a:rPr lang="ru-RU" sz="3600" dirty="0" smtClean="0"/>
              <a:t>В сжатом варианте передана основная информация: главные события, их последовательность.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</a:t>
            </a:r>
            <a:r>
              <a:rPr lang="ru-RU" dirty="0" smtClean="0"/>
              <a:t>адача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Продолжить пересказ  по упр.438.</a:t>
            </a:r>
          </a:p>
          <a:p>
            <a:r>
              <a:rPr lang="ru-RU" sz="3600" dirty="0" smtClean="0"/>
              <a:t>При сжатии текста сохранить не только основную информацию, но и чувства героев, их отношение к ситуации.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Работа по упр.438, стр.65.</a:t>
            </a:r>
            <a:br>
              <a:rPr lang="ru-RU" sz="3200" dirty="0" smtClean="0"/>
            </a:b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</a:rPr>
              <a:t>Данные три предложения замените одним, сохраняя основную информацию: </a:t>
            </a:r>
            <a:endParaRPr lang="ru-RU" sz="32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686304" cy="757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Ваня ничего не ответил.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571612"/>
            <a:ext cx="84419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                       Он вышел в сени, заморгал </a:t>
            </a:r>
          </a:p>
          <a:p>
            <a:r>
              <a:rPr lang="ru-RU" sz="2800" dirty="0" smtClean="0"/>
              <a:t>глазами, потянул носом и уткнулся в бревенчатую стену.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2428868"/>
            <a:ext cx="3905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 стене потекли слёзы.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429124" y="1571612"/>
            <a:ext cx="290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,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571612"/>
            <a:ext cx="22626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вышел в сени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16" y="1571612"/>
            <a:ext cx="1933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и</a:t>
            </a:r>
            <a:r>
              <a:rPr lang="ru-RU" sz="2800" dirty="0" smtClean="0">
                <a:solidFill>
                  <a:srgbClr val="C00000"/>
                </a:solidFill>
              </a:rPr>
              <a:t> заплакал.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0242" name="Picture 2" descr="http://s43.radikal.ru/i102/0810/bd/0dd6dfc1507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20166"/>
            <a:ext cx="3325495" cy="286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8.33333E-7 3.7037E-6 L 8.33333E-7 0.25208 " pathEditMode="relative" ptsTypes="AA">
                                      <p:cBhvr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8.33333E-7 0.25208 " pathEditMode="relative" ptsTypes="AA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11111E-6 L -0.00347 0.2546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 tmFilter="0, 0; .2, .5; .8, .5; 1, 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0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/>
      <p:bldP spid="7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410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Заячья беда</vt:lpstr>
      <vt:lpstr>Урок развития речи РР Приёмы сжатия текста Изложение  «Заячьи лапы»  </vt:lpstr>
      <vt:lpstr>Цели:</vt:lpstr>
      <vt:lpstr>Способы сжатия </vt:lpstr>
      <vt:lpstr>ВАЖНО (стр.64, советы помощника) : </vt:lpstr>
      <vt:lpstr>Упр. 437, работа в группах</vt:lpstr>
      <vt:lpstr>Выводы:</vt:lpstr>
      <vt:lpstr>Задача  </vt:lpstr>
      <vt:lpstr>Работа по упр.438, стр.65. Данные три предложения замените одним, сохраняя основную информацию: </vt:lpstr>
      <vt:lpstr>Работа по группам</vt:lpstr>
      <vt:lpstr>Презентация PowerPoint</vt:lpstr>
      <vt:lpstr>Герои и их действия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  Изложение  «Заячьи лапы»</dc:title>
  <dc:creator>Дом</dc:creator>
  <cp:lastModifiedBy>Пользователь</cp:lastModifiedBy>
  <cp:revision>12</cp:revision>
  <dcterms:created xsi:type="dcterms:W3CDTF">2015-02-23T20:04:44Z</dcterms:created>
  <dcterms:modified xsi:type="dcterms:W3CDTF">2024-02-11T13:22:21Z</dcterms:modified>
</cp:coreProperties>
</file>