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64" r:id="rId4"/>
    <p:sldId id="265" r:id="rId5"/>
    <p:sldId id="266" r:id="rId6"/>
    <p:sldId id="267" r:id="rId7"/>
    <p:sldId id="263" r:id="rId8"/>
    <p:sldId id="268" r:id="rId9"/>
    <p:sldId id="262" r:id="rId10"/>
    <p:sldId id="261" r:id="rId11"/>
    <p:sldId id="258" r:id="rId12"/>
    <p:sldId id="270" r:id="rId13"/>
    <p:sldId id="269" r:id="rId14"/>
    <p:sldId id="271" r:id="rId15"/>
    <p:sldId id="259" r:id="rId16"/>
    <p:sldId id="275" r:id="rId17"/>
    <p:sldId id="274" r:id="rId18"/>
    <p:sldId id="273" r:id="rId19"/>
    <p:sldId id="272" r:id="rId20"/>
    <p:sldId id="279" r:id="rId21"/>
    <p:sldId id="278" r:id="rId22"/>
    <p:sldId id="283" r:id="rId23"/>
    <p:sldId id="276" r:id="rId24"/>
    <p:sldId id="282" r:id="rId25"/>
    <p:sldId id="277" r:id="rId26"/>
    <p:sldId id="280" r:id="rId27"/>
    <p:sldId id="281" r:id="rId28"/>
    <p:sldId id="284" r:id="rId29"/>
  </p:sldIdLst>
  <p:sldSz cx="12192000" cy="6858000"/>
  <p:notesSz cx="6858000" cy="9144000"/>
  <p:defaultTextStyle>
    <a:defPPr>
      <a:defRPr lang="en-US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B161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16DA210-FB5B-4158-B5E0-FEB733F419BA}" styleName="Светлый стиль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5" d="100"/>
          <a:sy n="105" d="100"/>
        </p:scale>
        <p:origin x="71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3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7.jpe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8.jpeg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jpe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http://1tulatv.ru/sites/default/files/1658a3b89a98cfae1bf3dda7d7512215.jpg"/>
          <p:cNvPicPr>
            <a:picLocks noChangeAspect="1" noChangeArrowheads="1"/>
          </p:cNvPicPr>
          <p:nvPr/>
        </p:nvPicPr>
        <p:blipFill>
          <a:blip r:embed="rId2"/>
          <a:srcRect t="3235"/>
          <a:stretch>
            <a:fillRect/>
          </a:stretch>
        </p:blipFill>
        <p:spPr bwMode="auto">
          <a:xfrm>
            <a:off x="0" y="0"/>
            <a:ext cx="12192000" cy="4913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5" name="Straight Connector 7"/>
          <p:cNvCxnSpPr/>
          <p:nvPr/>
        </p:nvCxnSpPr>
        <p:spPr>
          <a:xfrm flipV="1">
            <a:off x="8386763" y="5264150"/>
            <a:ext cx="0" cy="914400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4960137"/>
            <a:ext cx="7772400" cy="1463040"/>
          </a:xfrm>
        </p:spPr>
        <p:txBody>
          <a:bodyPr/>
          <a:lstStyle>
            <a:lvl1pPr algn="r">
              <a:defRPr sz="5000" spc="200" baseline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610600" y="4960137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800"/>
            </a:lvl4pPr>
            <a:lvl5pPr marL="1828800" indent="0" algn="ctr">
              <a:buNone/>
              <a:defRPr sz="1800"/>
            </a:lvl5pPr>
            <a:lvl6pPr marL="2286000" indent="0" algn="ctr">
              <a:buNone/>
              <a:defRPr sz="1800"/>
            </a:lvl6pPr>
            <a:lvl7pPr marL="2743200" indent="0" algn="ctr">
              <a:buNone/>
              <a:defRPr sz="1800"/>
            </a:lvl7pPr>
            <a:lvl8pPr marL="3200400" indent="0" algn="ctr">
              <a:buNone/>
              <a:defRPr sz="1800"/>
            </a:lvl8pPr>
            <a:lvl9pPr marL="3657600" indent="0" algn="ctr">
              <a:buNone/>
              <a:defRPr sz="18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l">
              <a:defRPr/>
            </a:lvl1pPr>
          </a:lstStyle>
          <a:p>
            <a:fld id="{602E66E5-B2DA-4FD8-BBA6-A5E4AA2F45FA}" type="datetimeFigureOut">
              <a:rPr lang="ru-RU" smtClean="0"/>
              <a:t>11.02.2024</a:t>
            </a:fld>
            <a:endParaRPr lang="ru-RU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C1B58DF-3850-43C2-8DB5-C9DB5142E3D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788427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 descr="http://1tulatv.ru/sites/default/files/1658a3b89a98cfae1bf3dda7d7512215.jpg"/>
          <p:cNvPicPr>
            <a:picLocks noChangeAspect="1" noChangeArrowheads="1"/>
          </p:cNvPicPr>
          <p:nvPr/>
        </p:nvPicPr>
        <p:blipFill>
          <a:blip r:embed="rId2"/>
          <a:srcRect t="-391" b="86491"/>
          <a:stretch>
            <a:fillRect/>
          </a:stretch>
        </p:blipFill>
        <p:spPr bwMode="auto">
          <a:xfrm>
            <a:off x="0" y="-57150"/>
            <a:ext cx="12192000" cy="547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128" y="2179636"/>
            <a:ext cx="475488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2300" b="0" cap="none" baseline="0">
                <a:solidFill>
                  <a:schemeClr val="accent1"/>
                </a:solidFill>
                <a:latin typeface="AGReverance" pitchFamily="2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24128" y="2967788"/>
            <a:ext cx="4754880" cy="334157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990888" y="2179636"/>
            <a:ext cx="475488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lang="en-US" sz="2300" b="0" kern="1200" cap="none" baseline="0" dirty="0">
                <a:solidFill>
                  <a:schemeClr val="accent1"/>
                </a:solidFill>
                <a:latin typeface="AGReverance" pitchFamily="2" charset="0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990888" y="2967788"/>
            <a:ext cx="4754880" cy="334157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8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02E66E5-B2DA-4FD8-BBA6-A5E4AA2F45FA}" type="datetimeFigureOut">
              <a:rPr lang="ru-RU" smtClean="0"/>
              <a:t>11.02.2024</a:t>
            </a:fld>
            <a:endParaRPr lang="ru-RU"/>
          </a:p>
        </p:txBody>
      </p:sp>
      <p:sp>
        <p:nvSpPr>
          <p:cNvPr id="9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11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C1B58DF-3850-43C2-8DB5-C9DB5142E3D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878942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http://1tulatv.ru/sites/default/files/1658a3b89a98cfae1bf3dda7d7512215.jpg"/>
          <p:cNvPicPr>
            <a:picLocks noChangeAspect="1" noChangeArrowheads="1"/>
          </p:cNvPicPr>
          <p:nvPr/>
        </p:nvPicPr>
        <p:blipFill>
          <a:blip r:embed="rId2"/>
          <a:srcRect t="-391" b="86491"/>
          <a:stretch>
            <a:fillRect/>
          </a:stretch>
        </p:blipFill>
        <p:spPr bwMode="auto">
          <a:xfrm>
            <a:off x="0" y="6315075"/>
            <a:ext cx="12192000" cy="542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02E66E5-B2DA-4FD8-BBA6-A5E4AA2F45FA}" type="datetimeFigureOut">
              <a:rPr lang="ru-RU" smtClean="0"/>
              <a:t>11.02.2024</a:t>
            </a:fld>
            <a:endParaRPr lang="ru-RU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C1B58DF-3850-43C2-8DB5-C9DB5142E3D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4594036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02E66E5-B2DA-4FD8-BBA6-A5E4AA2F45FA}" type="datetimeFigureOut">
              <a:rPr lang="ru-RU" smtClean="0"/>
              <a:t>11.02.2024</a:t>
            </a:fld>
            <a:endParaRPr lang="ru-RU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C1B58DF-3850-43C2-8DB5-C9DB5142E3D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6147721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ttp://1tulatv.ru/sites/default/files/1658a3b89a98cfae1bf3dda7d7512215.jpg"/>
          <p:cNvPicPr>
            <a:picLocks noChangeAspect="1" noChangeArrowheads="1"/>
          </p:cNvPicPr>
          <p:nvPr/>
        </p:nvPicPr>
        <p:blipFill>
          <a:blip r:embed="rId2"/>
          <a:srcRect r="96249"/>
          <a:stretch>
            <a:fillRect/>
          </a:stretch>
        </p:blipFill>
        <p:spPr bwMode="auto">
          <a:xfrm>
            <a:off x="0" y="0"/>
            <a:ext cx="6159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24128" y="471509"/>
            <a:ext cx="4389120" cy="1737360"/>
          </a:xfrm>
        </p:spPr>
        <p:txBody>
          <a:bodyPr>
            <a:noAutofit/>
          </a:bodyPr>
          <a:lstStyle>
            <a:lvl1pPr>
              <a:lnSpc>
                <a:spcPct val="80000"/>
              </a:lnSpc>
              <a:defRPr sz="4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15000" y="822960"/>
            <a:ext cx="5678424" cy="518464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128" y="2257506"/>
            <a:ext cx="4389120" cy="3762294"/>
          </a:xfrm>
        </p:spPr>
        <p:txBody>
          <a:bodyPr lIns="91440" rIns="91440">
            <a:normAutofit/>
          </a:bodyPr>
          <a:lstStyle>
            <a:lvl1pPr marL="0" indent="0">
              <a:lnSpc>
                <a:spcPct val="108000"/>
              </a:lnSpc>
              <a:spcBef>
                <a:spcPts val="60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02E66E5-B2DA-4FD8-BBA6-A5E4AA2F45FA}" type="datetimeFigureOut">
              <a:rPr lang="ru-RU" smtClean="0"/>
              <a:t>11.02.2024</a:t>
            </a:fld>
            <a:endParaRPr lang="ru-RU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C1B58DF-3850-43C2-8DB5-C9DB5142E3D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3903217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7"/>
          <p:cNvCxnSpPr/>
          <p:nvPr/>
        </p:nvCxnSpPr>
        <p:spPr>
          <a:xfrm flipV="1">
            <a:off x="8386763" y="5264150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960138"/>
            <a:ext cx="7772400" cy="1463040"/>
          </a:xfrm>
        </p:spPr>
        <p:txBody>
          <a:bodyPr/>
          <a:lstStyle>
            <a:lvl1pPr algn="r">
              <a:defRPr sz="5000" spc="200" baseline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-1"/>
            <a:ext cx="12188952" cy="4572000"/>
          </a:xfrm>
          <a:solidFill>
            <a:schemeClr val="accent3"/>
          </a:solidFill>
        </p:spPr>
        <p:txBody>
          <a:bodyPr lIns="457200" tIns="365760"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10600" y="4960138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02E66E5-B2DA-4FD8-BBA6-A5E4AA2F45FA}" type="datetimeFigureOut">
              <a:rPr lang="ru-RU" smtClean="0"/>
              <a:t>11.02.2024</a:t>
            </a:fld>
            <a:endParaRPr lang="ru-RU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C1B58DF-3850-43C2-8DB5-C9DB5142E3D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4235064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02E66E5-B2DA-4FD8-BBA6-A5E4AA2F45FA}" type="datetimeFigureOut">
              <a:rPr lang="ru-RU" smtClean="0"/>
              <a:t>11.02.2024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C1B58DF-3850-43C2-8DB5-C9DB5142E3D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3776866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6"/>
          <p:cNvCxnSpPr/>
          <p:nvPr/>
        </p:nvCxnSpPr>
        <p:spPr>
          <a:xfrm rot="5400000" flipV="1">
            <a:off x="10058400" y="58738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762000"/>
            <a:ext cx="2628900" cy="5410200"/>
          </a:xfrm>
        </p:spPr>
        <p:txBody>
          <a:bodyPr vert="eaVert" lIns="45720" tIns="91440" rIns="45720" bIns="91440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90601" y="762000"/>
            <a:ext cx="7581900" cy="541020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02E66E5-B2DA-4FD8-BBA6-A5E4AA2F45FA}" type="datetimeFigureOut">
              <a:rPr lang="ru-RU" smtClean="0"/>
              <a:t>11.02.2024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C1B58DF-3850-43C2-8DB5-C9DB5142E3D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425126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http://1tulatv.ru/sites/default/files/1658a3b89a98cfae1bf3dda7d7512215.jpg"/>
          <p:cNvPicPr>
            <a:picLocks noChangeAspect="1" noChangeArrowheads="1"/>
          </p:cNvPicPr>
          <p:nvPr/>
        </p:nvPicPr>
        <p:blipFill>
          <a:blip r:embed="rId2" cstate="print">
            <a:extLst/>
          </a:blip>
          <a:srcRect/>
          <a:stretch>
            <a:fillRect/>
          </a:stretch>
        </p:blipFill>
        <p:spPr bwMode="auto">
          <a:xfrm rot="10800000">
            <a:off x="9402153" y="490"/>
            <a:ext cx="2800171" cy="1166009"/>
          </a:xfrm>
          <a:prstGeom prst="rtTriangle">
            <a:avLst/>
          </a:prstGeom>
          <a:noFill/>
          <a:extLst/>
        </p:spPr>
      </p:pic>
      <p:pic>
        <p:nvPicPr>
          <p:cNvPr id="5" name="Picture 4" descr="http://1tulatv.ru/sites/default/files/1658a3b89a98cfae1bf3dda7d7512215.jpg"/>
          <p:cNvPicPr>
            <a:picLocks noChangeAspect="1" noChangeArrowheads="1"/>
          </p:cNvPicPr>
          <p:nvPr/>
        </p:nvPicPr>
        <p:blipFill>
          <a:blip r:embed="rId2" cstate="print">
            <a:extLst/>
          </a:blip>
          <a:srcRect/>
          <a:stretch>
            <a:fillRect/>
          </a:stretch>
        </p:blipFill>
        <p:spPr bwMode="auto">
          <a:xfrm flipV="1">
            <a:off x="1" y="-1"/>
            <a:ext cx="2801350" cy="1166500"/>
          </a:xfrm>
          <a:prstGeom prst="rtTriangle">
            <a:avLst/>
          </a:prstGeom>
          <a:noFill/>
          <a:extLst/>
        </p:spPr>
      </p:pic>
      <p:pic>
        <p:nvPicPr>
          <p:cNvPr id="6" name="Picture 4" descr="http://1tulatv.ru/sites/default/files/1658a3b89a98cfae1bf3dda7d7512215.jpg"/>
          <p:cNvPicPr>
            <a:picLocks noChangeAspect="1" noChangeArrowheads="1"/>
          </p:cNvPicPr>
          <p:nvPr/>
        </p:nvPicPr>
        <p:blipFill>
          <a:blip r:embed="rId2" cstate="print">
            <a:extLst/>
          </a:blip>
          <a:srcRect/>
          <a:stretch>
            <a:fillRect/>
          </a:stretch>
        </p:blipFill>
        <p:spPr bwMode="auto">
          <a:xfrm rot="10800000" flipV="1">
            <a:off x="9391829" y="5691499"/>
            <a:ext cx="2800171" cy="1166009"/>
          </a:xfrm>
          <a:prstGeom prst="rtTriangle">
            <a:avLst/>
          </a:prstGeom>
          <a:noFill/>
          <a:extLst/>
        </p:spPr>
      </p:pic>
      <p:pic>
        <p:nvPicPr>
          <p:cNvPr id="7" name="Picture 2" descr="https://download-free-clip.art/wp-content/uploads/2018/01/old-book-clipart-old-book-png-clipart-1057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59363" y="6249988"/>
            <a:ext cx="1649412" cy="520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4" descr="http://1tulatv.ru/sites/default/files/1658a3b89a98cfae1bf3dda7d7512215.jpg"/>
          <p:cNvPicPr>
            <a:picLocks noChangeAspect="1" noChangeArrowheads="1"/>
          </p:cNvPicPr>
          <p:nvPr/>
        </p:nvPicPr>
        <p:blipFill>
          <a:blip r:embed="rId2" cstate="print">
            <a:extLst/>
          </a:blip>
          <a:srcRect/>
          <a:stretch>
            <a:fillRect/>
          </a:stretch>
        </p:blipFill>
        <p:spPr bwMode="auto">
          <a:xfrm>
            <a:off x="1" y="5691499"/>
            <a:ext cx="2801350" cy="1166500"/>
          </a:xfrm>
          <a:prstGeom prst="rtTriangle">
            <a:avLst/>
          </a:prstGeom>
          <a:noFill/>
          <a:extLst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02E66E5-B2DA-4FD8-BBA6-A5E4AA2F45FA}" type="datetimeFigureOut">
              <a:rPr lang="ru-RU" smtClean="0"/>
              <a:t>11.02.2024</a:t>
            </a:fld>
            <a:endParaRPr lang="ru-RU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C1B58DF-3850-43C2-8DB5-C9DB5142E3D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356613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7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http://1tulatv.ru/sites/default/files/1658a3b89a98cfae1bf3dda7d7512215.jpg"/>
          <p:cNvPicPr>
            <a:picLocks noChangeAspect="1" noChangeArrowheads="1"/>
          </p:cNvPicPr>
          <p:nvPr/>
        </p:nvPicPr>
        <p:blipFill>
          <a:blip r:embed="rId2" cstate="print">
            <a:extLst/>
          </a:blip>
          <a:srcRect/>
          <a:stretch>
            <a:fillRect/>
          </a:stretch>
        </p:blipFill>
        <p:spPr bwMode="auto">
          <a:xfrm rot="10800000">
            <a:off x="9402153" y="490"/>
            <a:ext cx="2800171" cy="1166009"/>
          </a:xfrm>
          <a:prstGeom prst="rtTriangle">
            <a:avLst/>
          </a:prstGeom>
          <a:noFill/>
          <a:extLst/>
        </p:spPr>
      </p:pic>
      <p:pic>
        <p:nvPicPr>
          <p:cNvPr id="5" name="Picture 4" descr="http://1tulatv.ru/sites/default/files/1658a3b89a98cfae1bf3dda7d7512215.jpg"/>
          <p:cNvPicPr>
            <a:picLocks noChangeAspect="1" noChangeArrowheads="1"/>
          </p:cNvPicPr>
          <p:nvPr/>
        </p:nvPicPr>
        <p:blipFill>
          <a:blip r:embed="rId2" cstate="print">
            <a:extLst/>
          </a:blip>
          <a:srcRect/>
          <a:stretch>
            <a:fillRect/>
          </a:stretch>
        </p:blipFill>
        <p:spPr bwMode="auto">
          <a:xfrm flipV="1">
            <a:off x="1" y="-1"/>
            <a:ext cx="2801350" cy="1166500"/>
          </a:xfrm>
          <a:prstGeom prst="rtTriangle">
            <a:avLst/>
          </a:prstGeom>
          <a:noFill/>
          <a:extLst/>
        </p:spPr>
      </p:pic>
      <p:pic>
        <p:nvPicPr>
          <p:cNvPr id="6" name="Picture 4" descr="http://1tulatv.ru/sites/default/files/1658a3b89a98cfae1bf3dda7d7512215.jpg"/>
          <p:cNvPicPr>
            <a:picLocks noChangeAspect="1" noChangeArrowheads="1"/>
          </p:cNvPicPr>
          <p:nvPr/>
        </p:nvPicPr>
        <p:blipFill>
          <a:blip r:embed="rId2" cstate="print">
            <a:extLst/>
          </a:blip>
          <a:srcRect/>
          <a:stretch>
            <a:fillRect/>
          </a:stretch>
        </p:blipFill>
        <p:spPr bwMode="auto">
          <a:xfrm rot="10800000" flipV="1">
            <a:off x="9391829" y="5691499"/>
            <a:ext cx="2800171" cy="1166009"/>
          </a:xfrm>
          <a:prstGeom prst="rtTriangle">
            <a:avLst/>
          </a:prstGeom>
          <a:noFill/>
          <a:extLst/>
        </p:spPr>
      </p:pic>
      <p:pic>
        <p:nvPicPr>
          <p:cNvPr id="7" name="Picture 4" descr="http://1tulatv.ru/sites/default/files/1658a3b89a98cfae1bf3dda7d7512215.jpg"/>
          <p:cNvPicPr>
            <a:picLocks noChangeAspect="1" noChangeArrowheads="1"/>
          </p:cNvPicPr>
          <p:nvPr/>
        </p:nvPicPr>
        <p:blipFill>
          <a:blip r:embed="rId2" cstate="print">
            <a:extLst/>
          </a:blip>
          <a:srcRect/>
          <a:stretch>
            <a:fillRect/>
          </a:stretch>
        </p:blipFill>
        <p:spPr bwMode="auto">
          <a:xfrm>
            <a:off x="1" y="5691499"/>
            <a:ext cx="2801350" cy="1166500"/>
          </a:xfrm>
          <a:prstGeom prst="rtTriangle">
            <a:avLst/>
          </a:prstGeom>
          <a:noFill/>
          <a:extLst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02E66E5-B2DA-4FD8-BBA6-A5E4AA2F45FA}" type="datetimeFigureOut">
              <a:rPr lang="ru-RU" smtClean="0"/>
              <a:t>11.02.2024</a:t>
            </a:fld>
            <a:endParaRPr lang="ru-RU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C1B58DF-3850-43C2-8DB5-C9DB5142E3D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577842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 descr="Ð¡Ð¼Ð¾ÑÑÐµÑÑ Ð¸ÑÑÐ¾Ð´Ð½Ð¾Ðµ Ð¸Ð·Ð¾Ð±ÑÐ°Ð¶ÐµÐ½Ð¸Ðµ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3500" y="5849938"/>
            <a:ext cx="958850" cy="1009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8" descr="Ð¡Ð¼Ð¾ÑÑÐµÑÑ Ð¸ÑÑÐ¾Ð´Ð½Ð¾Ðµ Ð¸Ð·Ð¾Ð±ÑÐ°Ð¶ÐµÐ½Ð¸Ðµ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1198225" y="5857875"/>
            <a:ext cx="984250" cy="93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8" descr="Ð¡Ð¼Ð¾ÑÑÐµÑÑ Ð¸ÑÑÐ¾Ð´Ð½Ð¾Ðµ Ð¸Ð·Ð¾Ð±ÑÐ°Ð¶ÐµÐ½Ð¸Ðµ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1198225" y="11113"/>
            <a:ext cx="884238" cy="930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8" descr="Ð¡Ð¼Ð¾ÑÑÐµÑÑ Ð¸ÑÑÐ¾Ð´Ð½Ð¾Ðµ Ð¸Ð·Ð¾Ð±ÑÐ°Ð¶ÐµÐ½Ð¸Ðµ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6038" y="0"/>
            <a:ext cx="977900" cy="1027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4" descr="http://1tulatv.ru/sites/default/files/1658a3b89a98cfae1bf3dda7d7512215.jpg"/>
          <p:cNvPicPr>
            <a:picLocks noChangeAspect="1" noChangeArrowheads="1"/>
          </p:cNvPicPr>
          <p:nvPr/>
        </p:nvPicPr>
        <p:blipFill rotWithShape="1">
          <a:blip r:embed="rId6">
            <a:extLst/>
          </a:blip>
          <a:srcRect t="-391" b="86491"/>
          <a:stretch/>
        </p:blipFill>
        <p:spPr bwMode="auto">
          <a:xfrm>
            <a:off x="0" y="6309360"/>
            <a:ext cx="12192000" cy="548640"/>
          </a:xfrm>
          <a:prstGeom prst="triangle">
            <a:avLst/>
          </a:prstGeom>
          <a:noFill/>
          <a:extLst/>
        </p:spPr>
      </p:pic>
      <p:pic>
        <p:nvPicPr>
          <p:cNvPr id="9" name="Picture 4" descr="http://1tulatv.ru/sites/default/files/1658a3b89a98cfae1bf3dda7d7512215.jpg"/>
          <p:cNvPicPr>
            <a:picLocks noChangeAspect="1" noChangeArrowheads="1"/>
          </p:cNvPicPr>
          <p:nvPr/>
        </p:nvPicPr>
        <p:blipFill rotWithShape="1">
          <a:blip r:embed="rId6">
            <a:extLst/>
          </a:blip>
          <a:srcRect t="-391" b="86491"/>
          <a:stretch/>
        </p:blipFill>
        <p:spPr bwMode="auto">
          <a:xfrm flipV="1">
            <a:off x="0" y="0"/>
            <a:ext cx="12192000" cy="548640"/>
          </a:xfrm>
          <a:prstGeom prst="triangle">
            <a:avLst/>
          </a:prstGeom>
          <a:noFill/>
          <a:extLst/>
        </p:spPr>
      </p:pic>
      <p:pic>
        <p:nvPicPr>
          <p:cNvPr id="10" name="Picture 4" descr="http://1tulatv.ru/sites/default/files/1658a3b89a98cfae1bf3dda7d7512215.jpg"/>
          <p:cNvPicPr>
            <a:picLocks noChangeAspect="1" noChangeArrowheads="1"/>
          </p:cNvPicPr>
          <p:nvPr/>
        </p:nvPicPr>
        <p:blipFill rotWithShape="1">
          <a:blip r:embed="rId6">
            <a:extLst/>
          </a:blip>
          <a:srcRect t="-391" b="86491"/>
          <a:stretch/>
        </p:blipFill>
        <p:spPr bwMode="auto">
          <a:xfrm rot="5400000">
            <a:off x="-2977027" y="3253327"/>
            <a:ext cx="6303779" cy="369635"/>
          </a:xfrm>
          <a:prstGeom prst="triangle">
            <a:avLst>
              <a:gd name="adj" fmla="val 50542"/>
            </a:avLst>
          </a:prstGeom>
          <a:noFill/>
          <a:extLst/>
        </p:spPr>
      </p:pic>
      <p:pic>
        <p:nvPicPr>
          <p:cNvPr id="11" name="Picture 4" descr="http://1tulatv.ru/sites/default/files/1658a3b89a98cfae1bf3dda7d7512215.jpg"/>
          <p:cNvPicPr>
            <a:picLocks noChangeAspect="1" noChangeArrowheads="1"/>
          </p:cNvPicPr>
          <p:nvPr/>
        </p:nvPicPr>
        <p:blipFill rotWithShape="1">
          <a:blip r:embed="rId6">
            <a:extLst/>
          </a:blip>
          <a:srcRect t="-391" b="86491"/>
          <a:stretch/>
        </p:blipFill>
        <p:spPr bwMode="auto">
          <a:xfrm rot="16200000" flipH="1">
            <a:off x="8861716" y="3133997"/>
            <a:ext cx="6303779" cy="369635"/>
          </a:xfrm>
          <a:prstGeom prst="triangle">
            <a:avLst>
              <a:gd name="adj" fmla="val 50542"/>
            </a:avLst>
          </a:prstGeom>
          <a:noFill/>
          <a:extLst/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02E66E5-B2DA-4FD8-BBA6-A5E4AA2F45FA}" type="datetimeFigureOut">
              <a:rPr lang="ru-RU" smtClean="0"/>
              <a:t>11.02.2024</a:t>
            </a:fld>
            <a:endParaRPr lang="ru-RU"/>
          </a:p>
        </p:txBody>
      </p:sp>
      <p:sp>
        <p:nvSpPr>
          <p:cNvPr id="1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1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C1B58DF-3850-43C2-8DB5-C9DB5142E3D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995077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3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 descr="Ð¡Ð¼Ð¾ÑÑÐµÑÑ Ð¸ÑÑÐ¾Ð´Ð½Ð¾Ðµ Ð¸Ð·Ð¾Ð±ÑÐ°Ð¶ÐµÐ½Ð¸Ðµ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8900" y="5327650"/>
            <a:ext cx="1455738" cy="153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 descr="http://1tulatv.ru/sites/default/files/1658a3b89a98cfae1bf3dda7d7512215.jpg"/>
          <p:cNvPicPr>
            <a:picLocks noChangeAspect="1" noChangeArrowheads="1"/>
          </p:cNvPicPr>
          <p:nvPr/>
        </p:nvPicPr>
        <p:blipFill>
          <a:blip r:embed="rId3"/>
          <a:srcRect t="-391" b="86491"/>
          <a:stretch>
            <a:fillRect/>
          </a:stretch>
        </p:blipFill>
        <p:spPr bwMode="auto">
          <a:xfrm>
            <a:off x="0" y="-25400"/>
            <a:ext cx="12192000" cy="54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8" descr="Ð¡Ð¼Ð¾ÑÑÐµÑÑ Ð¸ÑÑÐ¾Ð´Ð½Ð¾Ðµ Ð¸Ð·Ð¾Ð±ÑÐ°Ð¶ÐµÐ½Ð¸Ðµ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0707688" y="5327650"/>
            <a:ext cx="1484312" cy="1411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02E66E5-B2DA-4FD8-BBA6-A5E4AA2F45FA}" type="datetimeFigureOut">
              <a:rPr lang="ru-RU" smtClean="0"/>
              <a:t>11.02.2024</a:t>
            </a:fld>
            <a:endParaRPr lang="ru-R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C1B58DF-3850-43C2-8DB5-C9DB5142E3D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447990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5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http://1tulatv.ru/sites/default/files/1658a3b89a98cfae1bf3dda7d7512215.jpg"/>
          <p:cNvPicPr>
            <a:picLocks noChangeAspect="1" noChangeArrowheads="1"/>
          </p:cNvPicPr>
          <p:nvPr/>
        </p:nvPicPr>
        <p:blipFill>
          <a:blip r:embed="rId2"/>
          <a:srcRect t="-391" b="86491"/>
          <a:stretch>
            <a:fillRect/>
          </a:stretch>
        </p:blipFill>
        <p:spPr bwMode="auto">
          <a:xfrm>
            <a:off x="0" y="6308725"/>
            <a:ext cx="12192000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8" descr="Ð¡Ð¼Ð¾ÑÑÐµÑÑ Ð¸ÑÑÐ¾Ð´Ð½Ð¾Ðµ Ð¸Ð·Ð¾Ð±ÑÐ°Ð¶ÐµÐ½Ð¸Ðµ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84138"/>
            <a:ext cx="1409700" cy="1341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8" descr="Ð¡Ð¼Ð¾ÑÑÐµÑÑ Ð¸ÑÑÐ¾Ð´Ð½Ð¾Ðµ Ð¸Ð·Ð¾Ð±ÑÐ°Ð¶ÐµÐ½Ð¸Ðµ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0744200" y="0"/>
            <a:ext cx="1354138" cy="1423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02E66E5-B2DA-4FD8-BBA6-A5E4AA2F45FA}" type="datetimeFigureOut">
              <a:rPr lang="ru-RU" smtClean="0"/>
              <a:t>11.02.2024</a:t>
            </a:fld>
            <a:endParaRPr lang="ru-R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C1B58DF-3850-43C2-8DB5-C9DB5142E3D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373356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6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http://1tulatv.ru/sites/default/files/1658a3b89a98cfae1bf3dda7d7512215.jpg"/>
          <p:cNvPicPr>
            <a:picLocks noChangeAspect="1" noChangeArrowheads="1"/>
          </p:cNvPicPr>
          <p:nvPr/>
        </p:nvPicPr>
        <p:blipFill rotWithShape="1">
          <a:blip r:embed="rId2">
            <a:extLst/>
          </a:blip>
          <a:srcRect t="-391" b="86491"/>
          <a:stretch/>
        </p:blipFill>
        <p:spPr bwMode="auto">
          <a:xfrm rot="16200000" flipH="1">
            <a:off x="8486368" y="3152368"/>
            <a:ext cx="6857999" cy="553265"/>
          </a:xfrm>
          <a:prstGeom prst="triangle">
            <a:avLst>
              <a:gd name="adj" fmla="val 50542"/>
            </a:avLst>
          </a:prstGeom>
          <a:noFill/>
          <a:extLst/>
        </p:spPr>
      </p:pic>
      <p:pic>
        <p:nvPicPr>
          <p:cNvPr id="5" name="Picture 4" descr="http://1tulatv.ru/sites/default/files/1658a3b89a98cfae1bf3dda7d7512215.jpg"/>
          <p:cNvPicPr>
            <a:picLocks noChangeAspect="1" noChangeArrowheads="1"/>
          </p:cNvPicPr>
          <p:nvPr/>
        </p:nvPicPr>
        <p:blipFill rotWithShape="1">
          <a:blip r:embed="rId2">
            <a:extLst/>
          </a:blip>
          <a:srcRect t="-391" b="86491"/>
          <a:stretch/>
        </p:blipFill>
        <p:spPr bwMode="auto">
          <a:xfrm rot="5400000">
            <a:off x="-3135807" y="3125849"/>
            <a:ext cx="6858001" cy="606303"/>
          </a:xfrm>
          <a:prstGeom prst="triangle">
            <a:avLst>
              <a:gd name="adj" fmla="val 50542"/>
            </a:avLst>
          </a:prstGeom>
          <a:noFill/>
          <a:extLst/>
        </p:spPr>
      </p:pic>
      <p:pic>
        <p:nvPicPr>
          <p:cNvPr id="6" name="Picture 4" descr="http://1tulatv.ru/sites/default/files/1658a3b89a98cfae1bf3dda7d7512215.jpg"/>
          <p:cNvPicPr>
            <a:picLocks noChangeAspect="1" noChangeArrowheads="1"/>
          </p:cNvPicPr>
          <p:nvPr/>
        </p:nvPicPr>
        <p:blipFill rotWithShape="1">
          <a:blip r:embed="rId2">
            <a:extLst/>
          </a:blip>
          <a:srcRect t="-391" b="86491"/>
          <a:stretch/>
        </p:blipFill>
        <p:spPr bwMode="auto">
          <a:xfrm flipV="1">
            <a:off x="0" y="0"/>
            <a:ext cx="12192000" cy="548640"/>
          </a:xfrm>
          <a:prstGeom prst="triangle">
            <a:avLst/>
          </a:prstGeom>
          <a:noFill/>
          <a:extLst/>
        </p:spPr>
      </p:pic>
      <p:pic>
        <p:nvPicPr>
          <p:cNvPr id="7" name="Picture 4" descr="http://1tulatv.ru/sites/default/files/1658a3b89a98cfae1bf3dda7d7512215.jpg"/>
          <p:cNvPicPr>
            <a:picLocks noChangeAspect="1" noChangeArrowheads="1"/>
          </p:cNvPicPr>
          <p:nvPr/>
        </p:nvPicPr>
        <p:blipFill rotWithShape="1">
          <a:blip r:embed="rId2">
            <a:extLst/>
          </a:blip>
          <a:srcRect t="-391" b="86491"/>
          <a:stretch/>
        </p:blipFill>
        <p:spPr bwMode="auto">
          <a:xfrm>
            <a:off x="0" y="6309360"/>
            <a:ext cx="12192000" cy="548640"/>
          </a:xfrm>
          <a:prstGeom prst="triangle">
            <a:avLst/>
          </a:prstGeom>
          <a:noFill/>
          <a:extLst/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02E66E5-B2DA-4FD8-BBA6-A5E4AA2F45FA}" type="datetimeFigureOut">
              <a:rPr lang="ru-RU" smtClean="0"/>
              <a:t>11.02.2024</a:t>
            </a:fld>
            <a:endParaRPr lang="ru-RU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C1B58DF-3850-43C2-8DB5-C9DB5142E3D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325769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http://1tulatv.ru/sites/default/files/1658a3b89a98cfae1bf3dda7d7512215.jpg"/>
          <p:cNvPicPr>
            <a:picLocks noChangeAspect="1" noChangeArrowheads="1"/>
          </p:cNvPicPr>
          <p:nvPr/>
        </p:nvPicPr>
        <p:blipFill>
          <a:blip r:embed="rId2"/>
          <a:srcRect t="3235"/>
          <a:stretch>
            <a:fillRect/>
          </a:stretch>
        </p:blipFill>
        <p:spPr bwMode="auto">
          <a:xfrm>
            <a:off x="0" y="0"/>
            <a:ext cx="12192000" cy="4913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5" name="Straight Connector 7"/>
          <p:cNvCxnSpPr/>
          <p:nvPr/>
        </p:nvCxnSpPr>
        <p:spPr>
          <a:xfrm flipV="1">
            <a:off x="8386763" y="5264150"/>
            <a:ext cx="0" cy="914400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960137"/>
            <a:ext cx="7772400" cy="1463040"/>
          </a:xfrm>
        </p:spPr>
        <p:txBody>
          <a:bodyPr/>
          <a:lstStyle>
            <a:lvl1pPr algn="r">
              <a:defRPr sz="5000" b="0" spc="200" baseline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10600" y="4960137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02E66E5-B2DA-4FD8-BBA6-A5E4AA2F45FA}" type="datetimeFigureOut">
              <a:rPr lang="ru-RU" smtClean="0"/>
              <a:t>11.02.2024</a:t>
            </a:fld>
            <a:endParaRPr lang="ru-RU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C1B58DF-3850-43C2-8DB5-C9DB5142E3D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770059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s://download-free-clip.art/wp-content/uploads/2018/01/old-book-clipart-old-book-png-clipart-105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837113" y="6126163"/>
            <a:ext cx="2181225" cy="688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 descr="http://chudomama.com/purchases/uploads/e45/b07/8647113aedea4f2eea931ca2b7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129963" y="5264150"/>
            <a:ext cx="925512" cy="1481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4" descr="http://1tulatv.ru/sites/default/files/1658a3b89a98cfae1bf3dda7d7512215.jpg"/>
          <p:cNvPicPr>
            <a:picLocks noChangeAspect="1" noChangeArrowheads="1"/>
          </p:cNvPicPr>
          <p:nvPr/>
        </p:nvPicPr>
        <p:blipFill>
          <a:blip r:embed="rId4" cstate="print">
            <a:extLst/>
          </a:blip>
          <a:srcRect/>
          <a:stretch>
            <a:fillRect/>
          </a:stretch>
        </p:blipFill>
        <p:spPr bwMode="auto">
          <a:xfrm>
            <a:off x="1" y="1"/>
            <a:ext cx="3488860" cy="1452784"/>
          </a:xfrm>
          <a:prstGeom prst="halfFrame">
            <a:avLst/>
          </a:prstGeom>
          <a:noFill/>
          <a:extLst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24127" y="2286000"/>
            <a:ext cx="4754880" cy="402336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989320" y="2286000"/>
            <a:ext cx="4754880" cy="402336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8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02E66E5-B2DA-4FD8-BBA6-A5E4AA2F45FA}" type="datetimeFigureOut">
              <a:rPr lang="ru-RU" smtClean="0"/>
              <a:t>11.02.2024</a:t>
            </a:fld>
            <a:endParaRPr lang="ru-RU"/>
          </a:p>
        </p:txBody>
      </p:sp>
      <p:sp>
        <p:nvSpPr>
          <p:cNvPr id="9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10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C1B58DF-3850-43C2-8DB5-C9DB5142E3D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686253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8">
            <a:alphaModFix amt="82000"/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11363325" y="6673850"/>
            <a:ext cx="828675" cy="1841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" dirty="0">
                <a:solidFill>
                  <a:schemeClr val="accent6">
                    <a:lumMod val="60000"/>
                    <a:lumOff val="40000"/>
                  </a:schemeClr>
                </a:solidFill>
                <a:latin typeface="AGReverance" pitchFamily="2" charset="0"/>
                <a:cs typeface="+mn-cs"/>
              </a:rPr>
              <a:t>© Полшкова В.В., 2018</a:t>
            </a: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23938" y="585788"/>
            <a:ext cx="9720262" cy="1498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/>
              <a:t>Образец заголовка</a:t>
            </a:r>
            <a:endParaRPr lang="en-US" dirty="0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023938" y="2286000"/>
            <a:ext cx="9720262" cy="402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45720" tIns="45720" rIns="4572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23938" y="6470650"/>
            <a:ext cx="2154237" cy="2746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cs typeface="+mn-cs"/>
              </a:defRPr>
            </a:lvl1pPr>
          </a:lstStyle>
          <a:p>
            <a:fld id="{602E66E5-B2DA-4FD8-BBA6-A5E4AA2F45FA}" type="datetimeFigureOut">
              <a:rPr lang="ru-RU" smtClean="0"/>
              <a:t>11.02.2024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843463" y="6470650"/>
            <a:ext cx="5900737" cy="2746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000" cap="all" baseline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cs typeface="+mn-cs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837863" y="6470650"/>
            <a:ext cx="973137" cy="2746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cs typeface="+mn-cs"/>
              </a:defRPr>
            </a:lvl1pPr>
          </a:lstStyle>
          <a:p>
            <a:fld id="{FC1B58DF-3850-43C2-8DB5-C9DB5142E3D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459943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5000" kern="1200" cap="all" spc="100">
          <a:solidFill>
            <a:srgbClr val="0D0D0D"/>
          </a:solidFill>
          <a:latin typeface="AGReverance" pitchFamily="2" charset="0"/>
          <a:ea typeface="+mj-ea"/>
          <a:cs typeface="+mj-cs"/>
        </a:defRPr>
      </a:lvl1pPr>
      <a:lvl2pPr algn="l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5000">
          <a:solidFill>
            <a:srgbClr val="0D0D0D"/>
          </a:solidFill>
          <a:latin typeface="AGReverance"/>
        </a:defRPr>
      </a:lvl2pPr>
      <a:lvl3pPr algn="l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5000">
          <a:solidFill>
            <a:srgbClr val="0D0D0D"/>
          </a:solidFill>
          <a:latin typeface="AGReverance"/>
        </a:defRPr>
      </a:lvl3pPr>
      <a:lvl4pPr algn="l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5000">
          <a:solidFill>
            <a:srgbClr val="0D0D0D"/>
          </a:solidFill>
          <a:latin typeface="AGReverance"/>
        </a:defRPr>
      </a:lvl4pPr>
      <a:lvl5pPr algn="l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5000">
          <a:solidFill>
            <a:srgbClr val="0D0D0D"/>
          </a:solidFill>
          <a:latin typeface="AGReverance"/>
        </a:defRPr>
      </a:lvl5pPr>
      <a:lvl6pPr marL="457200" algn="l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5000">
          <a:solidFill>
            <a:srgbClr val="0D0D0D"/>
          </a:solidFill>
          <a:latin typeface="AGReverance"/>
        </a:defRPr>
      </a:lvl6pPr>
      <a:lvl7pPr marL="914400" algn="l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5000">
          <a:solidFill>
            <a:srgbClr val="0D0D0D"/>
          </a:solidFill>
          <a:latin typeface="AGReverance"/>
        </a:defRPr>
      </a:lvl7pPr>
      <a:lvl8pPr marL="1371600" algn="l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5000">
          <a:solidFill>
            <a:srgbClr val="0D0D0D"/>
          </a:solidFill>
          <a:latin typeface="AGReverance"/>
        </a:defRPr>
      </a:lvl8pPr>
      <a:lvl9pPr marL="1828800" algn="l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5000">
          <a:solidFill>
            <a:srgbClr val="0D0D0D"/>
          </a:solidFill>
          <a:latin typeface="AGReverance"/>
        </a:defRPr>
      </a:lvl9pPr>
    </p:titleStyle>
    <p:bodyStyle>
      <a:lvl1pPr marL="90488" indent="-90488" algn="l" rtl="0" eaLnBrk="1" fontAlgn="base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Tw Cen MT" pitchFamily="34" charset="0"/>
        <a:buChar char=" "/>
        <a:defRPr sz="2200" kern="1200">
          <a:solidFill>
            <a:schemeClr val="tx1"/>
          </a:solidFill>
          <a:latin typeface="AGReverance" pitchFamily="2" charset="0"/>
          <a:ea typeface="+mn-ea"/>
          <a:cs typeface="+mn-cs"/>
        </a:defRPr>
      </a:lvl1pPr>
      <a:lvl2pPr marL="265113" indent="-136525" algn="l" rtl="0" eaLnBrk="1" fontAlgn="base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kern="1200">
          <a:solidFill>
            <a:schemeClr val="tx1"/>
          </a:solidFill>
          <a:latin typeface="AGReverance" pitchFamily="2" charset="0"/>
          <a:ea typeface="+mn-ea"/>
          <a:cs typeface="+mn-cs"/>
        </a:defRPr>
      </a:lvl2pPr>
      <a:lvl3pPr marL="447675" indent="-136525" algn="l" rtl="0" eaLnBrk="1" fontAlgn="base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AGReverance" pitchFamily="2" charset="0"/>
          <a:ea typeface="+mn-ea"/>
          <a:cs typeface="+mn-cs"/>
        </a:defRPr>
      </a:lvl3pPr>
      <a:lvl4pPr marL="593725" indent="-136525" algn="l" rtl="0" eaLnBrk="1" fontAlgn="base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AGReverance" pitchFamily="2" charset="0"/>
          <a:ea typeface="+mn-ea"/>
          <a:cs typeface="+mn-cs"/>
        </a:defRPr>
      </a:lvl4pPr>
      <a:lvl5pPr marL="776288" indent="-136525" algn="l" rtl="0" eaLnBrk="1" fontAlgn="base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AGReverance" pitchFamily="2" charset="0"/>
          <a:ea typeface="+mn-ea"/>
          <a:cs typeface="+mn-cs"/>
        </a:defRPr>
      </a:lvl5pPr>
      <a:lvl6pPr marL="91440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060704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216152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36245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9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sv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sv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hyperlink" Target="https://rustutors.ru/egeteoriya/egepraktika/1848-zadanie-8-egje-praktika-s-otvetami.html" TargetMode="External"/><Relationship Id="rId2" Type="http://schemas.openxmlformats.org/officeDocument/2006/relationships/hyperlink" Target="https://yandex.ru/tutor/subject/tag/problems/?ege_number_id=16&amp;tag_id=19&amp;ysclid=lsh7720ymu835152781" TargetMode="External"/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gif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6829CC5-65E5-4FEE-B153-4E17CBAB90E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pPr algn="ctr"/>
            <a:br>
              <a:rPr lang="ru-RU" b="1" dirty="0">
                <a:ln>
                  <a:solidFill>
                    <a:srgbClr val="7B1618"/>
                  </a:solidFill>
                </a:ln>
                <a:solidFill>
                  <a:srgbClr val="7B161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>
                <a:ln>
                  <a:solidFill>
                    <a:srgbClr val="7B1618"/>
                  </a:solidFill>
                </a:ln>
                <a:solidFill>
                  <a:srgbClr val="7B161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Грамматические нормы</a:t>
            </a:r>
            <a:br>
              <a:rPr lang="ru-RU" b="1" dirty="0">
                <a:ln>
                  <a:solidFill>
                    <a:srgbClr val="7B1618"/>
                  </a:solidFill>
                </a:ln>
                <a:solidFill>
                  <a:srgbClr val="7B161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>
              <a:ln>
                <a:solidFill>
                  <a:srgbClr val="7B1618"/>
                </a:solidFill>
              </a:ln>
              <a:solidFill>
                <a:srgbClr val="7B1618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BA2CBC0B-37F2-41AA-A70C-11ABD52C68B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800" b="1" dirty="0">
                <a:ln>
                  <a:solidFill>
                    <a:srgbClr val="7B1618"/>
                  </a:solidFill>
                </a:ln>
                <a:solidFill>
                  <a:srgbClr val="7B161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Подготовка к ЕГЭ</a:t>
            </a:r>
          </a:p>
          <a:p>
            <a:pPr algn="ctr"/>
            <a:r>
              <a:rPr lang="ru-RU" sz="2800" b="1" dirty="0">
                <a:ln>
                  <a:solidFill>
                    <a:srgbClr val="7B1618"/>
                  </a:solidFill>
                </a:ln>
                <a:solidFill>
                  <a:srgbClr val="7B161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Задание 8 </a:t>
            </a:r>
          </a:p>
        </p:txBody>
      </p:sp>
    </p:spTree>
    <p:extLst>
      <p:ext uri="{BB962C8B-B14F-4D97-AF65-F5344CB8AC3E}">
        <p14:creationId xmlns:p14="http://schemas.microsoft.com/office/powerpoint/2010/main" val="296432527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709DDE26-4B91-4F91-99A4-336D6129E945}"/>
              </a:ext>
            </a:extLst>
          </p:cNvPr>
          <p:cNvSpPr/>
          <p:nvPr/>
        </p:nvSpPr>
        <p:spPr>
          <a:xfrm>
            <a:off x="486156" y="289483"/>
            <a:ext cx="1121968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ln>
                  <a:solidFill>
                    <a:srgbClr val="7B1618"/>
                  </a:solidFill>
                </a:ln>
                <a:solidFill>
                  <a:srgbClr val="7B161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ПРЕДЛОЖЕНИЯ С ПРИЧАСТНЫМ ОБОРОТОМ. </a:t>
            </a:r>
          </a:p>
          <a:p>
            <a:pPr algn="ctr"/>
            <a:r>
              <a:rPr lang="ru-RU" b="1" dirty="0">
                <a:ln>
                  <a:solidFill>
                    <a:srgbClr val="7B1618"/>
                  </a:solidFill>
                </a:ln>
                <a:solidFill>
                  <a:srgbClr val="7B161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НАРУШЕНИЕ В ПОСТРОЕНИИ ПРЕДЛОЖЕНИЯ С ПРИЧАСТНЫМ ОБОРОТОМ.</a:t>
            </a:r>
            <a:endParaRPr lang="ru-RU" b="1" i="0" dirty="0">
              <a:ln>
                <a:solidFill>
                  <a:srgbClr val="7B1618"/>
                </a:solidFill>
              </a:ln>
              <a:solidFill>
                <a:srgbClr val="7B1618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" name="Таблица 2">
            <a:extLst>
              <a:ext uri="{FF2B5EF4-FFF2-40B4-BE49-F238E27FC236}">
                <a16:creationId xmlns:a16="http://schemas.microsoft.com/office/drawing/2014/main" id="{D7DFE2A6-AB8A-46AC-824F-8A4BCCCFF11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91762450"/>
              </p:ext>
            </p:extLst>
          </p:nvPr>
        </p:nvGraphicFramePr>
        <p:xfrm>
          <a:off x="486156" y="1215834"/>
          <a:ext cx="11071860" cy="1554480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1071860">
                  <a:extLst>
                    <a:ext uri="{9D8B030D-6E8A-4147-A177-3AD203B41FA5}">
                      <a16:colId xmlns:a16="http://schemas.microsoft.com/office/drawing/2014/main" val="3222613468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>
                        <a:buFont typeface="Arial" panose="020B0604020202020204" pitchFamily="34" charset="0"/>
                        <a:buChar char="•"/>
                      </a:pPr>
                      <a:r>
                        <a:rPr lang="ru-RU" sz="2400" dirty="0">
                          <a:ln>
                            <a:solidFill>
                              <a:srgbClr val="002060"/>
                            </a:solidFill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Причастие с определяемым словом должно быть согласовано в роде, числе и падеже.</a:t>
                      </a:r>
                    </a:p>
                    <a:p>
                      <a:pPr>
                        <a:buFont typeface="Arial" panose="020B0604020202020204" pitchFamily="34" charset="0"/>
                        <a:buChar char="•"/>
                      </a:pPr>
                      <a:r>
                        <a:rPr lang="ru-RU" sz="2400" dirty="0">
                          <a:ln>
                            <a:solidFill>
                              <a:srgbClr val="002060"/>
                            </a:solidFill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Определяемое слово не должно входить в причастный оборот.</a:t>
                      </a:r>
                    </a:p>
                    <a:p>
                      <a:pPr>
                        <a:buFont typeface="Arial" panose="020B0604020202020204" pitchFamily="34" charset="0"/>
                        <a:buChar char="•"/>
                      </a:pPr>
                      <a:r>
                        <a:rPr lang="ru-RU" sz="2400" dirty="0">
                          <a:ln>
                            <a:solidFill>
                              <a:srgbClr val="002060"/>
                            </a:solidFill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 должно быть замены действительного причастия на страдательное.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977859490"/>
                  </a:ext>
                </a:extLst>
              </a:tr>
            </a:tbl>
          </a:graphicData>
        </a:graphic>
      </p:graphicFrame>
      <p:graphicFrame>
        <p:nvGraphicFramePr>
          <p:cNvPr id="4" name="Таблица 3">
            <a:extLst>
              <a:ext uri="{FF2B5EF4-FFF2-40B4-BE49-F238E27FC236}">
                <a16:creationId xmlns:a16="http://schemas.microsoft.com/office/drawing/2014/main" id="{6A800148-CE37-49D4-9355-67AA59CE655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37230997"/>
              </p:ext>
            </p:extLst>
          </p:nvPr>
        </p:nvGraphicFramePr>
        <p:xfrm>
          <a:off x="486156" y="2770314"/>
          <a:ext cx="11071860" cy="3474720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5585900">
                  <a:extLst>
                    <a:ext uri="{9D8B030D-6E8A-4147-A177-3AD203B41FA5}">
                      <a16:colId xmlns:a16="http://schemas.microsoft.com/office/drawing/2014/main" val="3045067086"/>
                    </a:ext>
                  </a:extLst>
                </a:gridCol>
                <a:gridCol w="5485960">
                  <a:extLst>
                    <a:ext uri="{9D8B030D-6E8A-4147-A177-3AD203B41FA5}">
                      <a16:colId xmlns:a16="http://schemas.microsoft.com/office/drawing/2014/main" val="1166190083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>
                          <a:ln>
                            <a:solidFill>
                              <a:srgbClr val="002060"/>
                            </a:solidFill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ПРАВИЛЬНО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>
                          <a:ln>
                            <a:solidFill>
                              <a:srgbClr val="002060"/>
                            </a:solidFill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ОШИБКА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032161206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ru-RU" sz="2400" dirty="0">
                          <a:ln>
                            <a:solidFill>
                              <a:srgbClr val="002060"/>
                            </a:solidFill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 Мы гордимся нашими футболистами (Т.П.), победившими (Т.П.) английскую команду</a:t>
                      </a:r>
                      <a:br>
                        <a:rPr lang="ru-RU" sz="2400" dirty="0">
                          <a:ln>
                            <a:solidFill>
                              <a:srgbClr val="002060"/>
                            </a:solidFill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ru-RU" sz="2400" dirty="0">
                          <a:ln>
                            <a:solidFill>
                              <a:srgbClr val="002060"/>
                            </a:solidFill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 Оладьи, приготовленные мамой, были необыкновенно вкусны.</a:t>
                      </a:r>
                      <a:br>
                        <a:rPr lang="ru-RU" sz="2400" dirty="0">
                          <a:ln>
                            <a:solidFill>
                              <a:srgbClr val="002060"/>
                            </a:solidFill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ru-RU" sz="2400" dirty="0">
                          <a:ln>
                            <a:solidFill>
                              <a:srgbClr val="002060"/>
                            </a:solidFill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3. Задание, выполняемое нами, не вызывает особых затруднений.</a:t>
                      </a:r>
                      <a:br>
                        <a:rPr lang="ru-RU" sz="2400" dirty="0">
                          <a:ln>
                            <a:solidFill>
                              <a:srgbClr val="002060"/>
                            </a:solidFill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endParaRPr lang="ru-RU" sz="2400" dirty="0">
                        <a:ln>
                          <a:solidFill>
                            <a:srgbClr val="002060"/>
                          </a:solidFill>
                        </a:ln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fontAlgn="t"/>
                      <a:r>
                        <a:rPr lang="ru-RU" sz="2400" dirty="0">
                          <a:ln>
                            <a:solidFill>
                              <a:srgbClr val="002060"/>
                            </a:solidFill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 Мы гордимся нашими футболистами (Т.П.), победивших (Р.П.) английскую команду</a:t>
                      </a:r>
                      <a:br>
                        <a:rPr lang="ru-RU" sz="2400" dirty="0">
                          <a:ln>
                            <a:solidFill>
                              <a:srgbClr val="002060"/>
                            </a:solidFill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ru-RU" sz="2400" dirty="0">
                          <a:ln>
                            <a:solidFill>
                              <a:srgbClr val="002060"/>
                            </a:solidFill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 Приготовленные оладьи мамой были необыкновенно вкусны.</a:t>
                      </a:r>
                      <a:br>
                        <a:rPr lang="ru-RU" sz="2400" dirty="0">
                          <a:ln>
                            <a:solidFill>
                              <a:srgbClr val="002060"/>
                            </a:solidFill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ru-RU" sz="2400" dirty="0">
                          <a:ln>
                            <a:solidFill>
                              <a:srgbClr val="002060"/>
                            </a:solidFill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Задание, выполняющееся нами, не вызывает особых затруднений.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956264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080081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2B6D0FF5-9BA4-4B20-8CC3-97EA5081B1EF}"/>
              </a:ext>
            </a:extLst>
          </p:cNvPr>
          <p:cNvSpPr/>
          <p:nvPr/>
        </p:nvSpPr>
        <p:spPr>
          <a:xfrm>
            <a:off x="893064" y="326059"/>
            <a:ext cx="1040587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ln>
                  <a:solidFill>
                    <a:srgbClr val="7B1618"/>
                  </a:solidFill>
                </a:ln>
                <a:solidFill>
                  <a:srgbClr val="7B161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ПРЕДЛОЖЕНИЯ С ДЕЕПРИЧАСТНЫМ ОБОРОТОМ. </a:t>
            </a:r>
          </a:p>
          <a:p>
            <a:pPr algn="ctr"/>
            <a:r>
              <a:rPr lang="ru-RU" b="1" dirty="0">
                <a:ln>
                  <a:solidFill>
                    <a:srgbClr val="7B1618"/>
                  </a:solidFill>
                </a:ln>
                <a:solidFill>
                  <a:srgbClr val="7B161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НЕПРАВИЛЬНОЕ ПОСТРОЕНИЕ ПРЕДЛОЖЕНИЯ С ДЕЕПРИЧАСТНЫМ ОБОРОТОМ.</a:t>
            </a:r>
            <a:endParaRPr lang="ru-RU" b="1" i="0" dirty="0">
              <a:ln>
                <a:solidFill>
                  <a:srgbClr val="7B1618"/>
                </a:solidFill>
              </a:ln>
              <a:solidFill>
                <a:srgbClr val="7B1618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" name="Таблица 2">
            <a:extLst>
              <a:ext uri="{FF2B5EF4-FFF2-40B4-BE49-F238E27FC236}">
                <a16:creationId xmlns:a16="http://schemas.microsoft.com/office/drawing/2014/main" id="{5DA5D4E2-AD85-45A1-9E9D-0F59AB128EF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26278460"/>
              </p:ext>
            </p:extLst>
          </p:nvPr>
        </p:nvGraphicFramePr>
        <p:xfrm>
          <a:off x="577596" y="1278553"/>
          <a:ext cx="11036808" cy="2807052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1036808">
                  <a:extLst>
                    <a:ext uri="{9D8B030D-6E8A-4147-A177-3AD203B41FA5}">
                      <a16:colId xmlns:a16="http://schemas.microsoft.com/office/drawing/2014/main" val="4050747866"/>
                    </a:ext>
                  </a:extLst>
                </a:gridCol>
              </a:tblGrid>
              <a:tr h="2362553">
                <a:tc>
                  <a:txBody>
                    <a:bodyPr/>
                    <a:lstStyle/>
                    <a:p>
                      <a:pPr fontAlgn="t"/>
                      <a:r>
                        <a:rPr lang="ru-RU" sz="2000" dirty="0">
                          <a:ln>
                            <a:solidFill>
                              <a:srgbClr val="002060"/>
                            </a:solidFill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Деепричастие обозначает дополнительное действие, которое совершает подлежащее. Деепричастие в предложении можно заменить однородным сказуемым. (Улыбаясь, он шел по улице. – Он шел по улице и улыбался).</a:t>
                      </a:r>
                    </a:p>
                    <a:p>
                      <a:pPr fontAlgn="t"/>
                      <a:r>
                        <a:rPr lang="ru-RU" sz="2000" dirty="0">
                          <a:ln>
                            <a:solidFill>
                              <a:srgbClr val="002060"/>
                            </a:solidFill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 Деепричастный оборот не употребляется, если действие, выраженное сказуемым, и действие, выраженное деепричастием, относятся к разным лицам.</a:t>
                      </a:r>
                    </a:p>
                    <a:p>
                      <a:pPr fontAlgn="t"/>
                      <a:r>
                        <a:rPr lang="ru-RU" sz="2000" dirty="0">
                          <a:ln>
                            <a:solidFill>
                              <a:srgbClr val="002060"/>
                            </a:solidFill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 Деепричастный оборот не употребляется в безличном предложении, если в нём сказуемое выражено не инфинитивом.</a:t>
                      </a:r>
                    </a:p>
                    <a:p>
                      <a:pPr fontAlgn="t"/>
                      <a:r>
                        <a:rPr lang="ru-RU" sz="2000" dirty="0">
                          <a:ln>
                            <a:solidFill>
                              <a:srgbClr val="002060"/>
                            </a:solidFill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3. Деепричастный оборот не употребляется, если сказуемое выражено кратким страдательным причастием.</a:t>
                      </a:r>
                    </a:p>
                  </a:txBody>
                  <a:tcPr marL="63853" marR="63853" marT="31926" marB="31926"/>
                </a:tc>
                <a:extLst>
                  <a:ext uri="{0D108BD9-81ED-4DB2-BD59-A6C34878D82A}">
                    <a16:rowId xmlns:a16="http://schemas.microsoft.com/office/drawing/2014/main" val="3297582473"/>
                  </a:ext>
                </a:extLst>
              </a:tr>
            </a:tbl>
          </a:graphicData>
        </a:graphic>
      </p:graphicFrame>
      <p:graphicFrame>
        <p:nvGraphicFramePr>
          <p:cNvPr id="4" name="Таблица 3">
            <a:extLst>
              <a:ext uri="{FF2B5EF4-FFF2-40B4-BE49-F238E27FC236}">
                <a16:creationId xmlns:a16="http://schemas.microsoft.com/office/drawing/2014/main" id="{45018339-30E0-4B29-BE08-14529ABE290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50106028"/>
              </p:ext>
            </p:extLst>
          </p:nvPr>
        </p:nvGraphicFramePr>
        <p:xfrm>
          <a:off x="577596" y="4085605"/>
          <a:ext cx="11036808" cy="1956504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5593117">
                  <a:extLst>
                    <a:ext uri="{9D8B030D-6E8A-4147-A177-3AD203B41FA5}">
                      <a16:colId xmlns:a16="http://schemas.microsoft.com/office/drawing/2014/main" val="859731763"/>
                    </a:ext>
                  </a:extLst>
                </a:gridCol>
                <a:gridCol w="5443691">
                  <a:extLst>
                    <a:ext uri="{9D8B030D-6E8A-4147-A177-3AD203B41FA5}">
                      <a16:colId xmlns:a16="http://schemas.microsoft.com/office/drawing/2014/main" val="106869666"/>
                    </a:ext>
                  </a:extLst>
                </a:gridCol>
              </a:tblGrid>
              <a:tr h="255411"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>
                          <a:ln>
                            <a:solidFill>
                              <a:srgbClr val="002060"/>
                            </a:solidFill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ПРАВИЛЬНО</a:t>
                      </a:r>
                    </a:p>
                  </a:txBody>
                  <a:tcPr marL="63853" marR="63853" marT="31926" marB="31926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>
                          <a:ln>
                            <a:solidFill>
                              <a:srgbClr val="002060"/>
                            </a:solidFill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ОШИБКА</a:t>
                      </a:r>
                    </a:p>
                  </a:txBody>
                  <a:tcPr marL="63853" marR="63853" marT="31926" marB="31926" anchor="ctr"/>
                </a:tc>
                <a:extLst>
                  <a:ext uri="{0D108BD9-81ED-4DB2-BD59-A6C34878D82A}">
                    <a16:rowId xmlns:a16="http://schemas.microsoft.com/office/drawing/2014/main" val="2386803325"/>
                  </a:ext>
                </a:extLst>
              </a:tr>
              <a:tr h="1404761">
                <a:tc>
                  <a:txBody>
                    <a:bodyPr/>
                    <a:lstStyle/>
                    <a:p>
                      <a:r>
                        <a:rPr lang="ru-RU" sz="2000" dirty="0">
                          <a:ln>
                            <a:solidFill>
                              <a:srgbClr val="002060"/>
                            </a:solidFill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 Когда я подъезжал к городу, начался сильный ветер.</a:t>
                      </a:r>
                      <a:br>
                        <a:rPr lang="ru-RU" sz="2000" dirty="0">
                          <a:ln>
                            <a:solidFill>
                              <a:srgbClr val="002060"/>
                            </a:solidFill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ru-RU" sz="2000" dirty="0">
                          <a:ln>
                            <a:solidFill>
                              <a:srgbClr val="002060"/>
                            </a:solidFill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 Когда я приехал в Москву, мне стало грустно.</a:t>
                      </a:r>
                      <a:br>
                        <a:rPr lang="ru-RU" sz="2000" dirty="0">
                          <a:ln>
                            <a:solidFill>
                              <a:srgbClr val="002060"/>
                            </a:solidFill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ru-RU" sz="2000" dirty="0">
                          <a:ln>
                            <a:solidFill>
                              <a:srgbClr val="002060"/>
                            </a:solidFill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3. Когда я сдал экзамены, меня приняли в вуз.</a:t>
                      </a:r>
                    </a:p>
                  </a:txBody>
                  <a:tcPr marL="63853" marR="63853" marT="31926" marB="31926" anchor="ctr"/>
                </a:tc>
                <a:tc>
                  <a:txBody>
                    <a:bodyPr/>
                    <a:lstStyle/>
                    <a:p>
                      <a:pPr fontAlgn="t"/>
                      <a:r>
                        <a:rPr lang="ru-RU" sz="2000" dirty="0">
                          <a:ln>
                            <a:solidFill>
                              <a:srgbClr val="002060"/>
                            </a:solidFill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 Подъезжая к городу, начался сильный ветер. (ветер не может подъезжать к городу)</a:t>
                      </a:r>
                      <a:br>
                        <a:rPr lang="ru-RU" sz="2000" dirty="0">
                          <a:ln>
                            <a:solidFill>
                              <a:srgbClr val="002060"/>
                            </a:solidFill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ru-RU" sz="2000" dirty="0">
                          <a:ln>
                            <a:solidFill>
                              <a:srgbClr val="002060"/>
                            </a:solidFill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 Приехав в Москву, мне стало грустно.</a:t>
                      </a:r>
                      <a:br>
                        <a:rPr lang="ru-RU" sz="2000" dirty="0">
                          <a:ln>
                            <a:solidFill>
                              <a:srgbClr val="002060"/>
                            </a:solidFill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ru-RU" sz="2000" dirty="0">
                          <a:ln>
                            <a:solidFill>
                              <a:srgbClr val="002060"/>
                            </a:solidFill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3. Сдав экзамены, я был принят в вуз (кем-то принят).</a:t>
                      </a:r>
                    </a:p>
                  </a:txBody>
                  <a:tcPr marL="63853" marR="63853" marT="31926" marB="31926"/>
                </a:tc>
                <a:extLst>
                  <a:ext uri="{0D108BD9-81ED-4DB2-BD59-A6C34878D82A}">
                    <a16:rowId xmlns:a16="http://schemas.microsoft.com/office/drawing/2014/main" val="78606235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333753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8ED57254-710E-4FE5-AD57-D73BBDACF927}"/>
              </a:ext>
            </a:extLst>
          </p:cNvPr>
          <p:cNvSpPr/>
          <p:nvPr/>
        </p:nvSpPr>
        <p:spPr>
          <a:xfrm>
            <a:off x="2314956" y="262051"/>
            <a:ext cx="756208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ln>
                  <a:solidFill>
                    <a:srgbClr val="7B1618"/>
                  </a:solidFill>
                </a:ln>
                <a:solidFill>
                  <a:srgbClr val="7B161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СВЯЗЬ МЕЖДУ ПОДЛЕЖАЩИМ И СКАЗУЕМЫМ. </a:t>
            </a:r>
          </a:p>
          <a:p>
            <a:pPr algn="ctr"/>
            <a:r>
              <a:rPr lang="ru-RU" b="1" dirty="0">
                <a:ln>
                  <a:solidFill>
                    <a:srgbClr val="7B1618"/>
                  </a:solidFill>
                </a:ln>
                <a:solidFill>
                  <a:srgbClr val="7B161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НАРУШЕНИЕ СВЯЗИ МЕЖДУ ПОДЛЕЖАЩИМ И СКАЗУЕМЫМ  </a:t>
            </a:r>
            <a:endParaRPr lang="ru-RU" b="1" i="0" dirty="0">
              <a:ln>
                <a:solidFill>
                  <a:srgbClr val="7B1618"/>
                </a:solidFill>
              </a:ln>
              <a:solidFill>
                <a:srgbClr val="7B1618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" name="Таблица 2">
            <a:extLst>
              <a:ext uri="{FF2B5EF4-FFF2-40B4-BE49-F238E27FC236}">
                <a16:creationId xmlns:a16="http://schemas.microsoft.com/office/drawing/2014/main" id="{92472EDF-39C7-4A28-8503-549EB8F4077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51915175"/>
              </p:ext>
            </p:extLst>
          </p:nvPr>
        </p:nvGraphicFramePr>
        <p:xfrm>
          <a:off x="472440" y="1246336"/>
          <a:ext cx="11247120" cy="2283954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1247120">
                  <a:extLst>
                    <a:ext uri="{9D8B030D-6E8A-4147-A177-3AD203B41FA5}">
                      <a16:colId xmlns:a16="http://schemas.microsoft.com/office/drawing/2014/main" val="3362003039"/>
                    </a:ext>
                  </a:extLst>
                </a:gridCol>
              </a:tblGrid>
              <a:tr h="1966666">
                <a:tc>
                  <a:txBody>
                    <a:bodyPr/>
                    <a:lstStyle/>
                    <a:p>
                      <a:r>
                        <a:rPr lang="ru-RU" sz="2400" dirty="0">
                          <a:ln>
                            <a:solidFill>
                              <a:srgbClr val="002060"/>
                            </a:solidFill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 Род сложносокращённых слов определяется по ключевому слову: ООН – Организация Объединённых Наций (организация – главное слово в ж. р.)</a:t>
                      </a:r>
                    </a:p>
                    <a:p>
                      <a:r>
                        <a:rPr lang="ru-RU" sz="2400" dirty="0">
                          <a:ln>
                            <a:solidFill>
                              <a:srgbClr val="002060"/>
                            </a:solidFill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 Сказуемое согласуется с первым (главным) словом сложного существительного.</a:t>
                      </a:r>
                    </a:p>
                    <a:p>
                      <a:r>
                        <a:rPr lang="ru-RU" sz="2400" dirty="0">
                          <a:ln>
                            <a:solidFill>
                              <a:srgbClr val="002060"/>
                            </a:solidFill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3. В главной и придаточной частях сложного предложения подлежащее и сказуемое должны быть согласованы в числе: все (те) + сказуемое во </a:t>
                      </a:r>
                      <a:r>
                        <a:rPr lang="ru-RU" sz="2400" dirty="0" err="1">
                          <a:ln>
                            <a:solidFill>
                              <a:srgbClr val="002060"/>
                            </a:solidFill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мн.ч</a:t>
                      </a:r>
                      <a:r>
                        <a:rPr lang="ru-RU" sz="2400" dirty="0">
                          <a:ln>
                            <a:solidFill>
                              <a:srgbClr val="002060"/>
                            </a:solidFill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., кто (тот) + сказуемое в </a:t>
                      </a:r>
                      <a:r>
                        <a:rPr lang="ru-RU" sz="2400" dirty="0" err="1">
                          <a:ln>
                            <a:solidFill>
                              <a:srgbClr val="002060"/>
                            </a:solidFill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ед.ч</a:t>
                      </a:r>
                      <a:r>
                        <a:rPr lang="ru-RU" sz="2400" dirty="0">
                          <a:ln>
                            <a:solidFill>
                              <a:srgbClr val="002060"/>
                            </a:solidFill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89394" marR="89394" marT="44697" marB="44697" anchor="ctr"/>
                </a:tc>
                <a:extLst>
                  <a:ext uri="{0D108BD9-81ED-4DB2-BD59-A6C34878D82A}">
                    <a16:rowId xmlns:a16="http://schemas.microsoft.com/office/drawing/2014/main" val="2727004577"/>
                  </a:ext>
                </a:extLst>
              </a:tr>
            </a:tbl>
          </a:graphicData>
        </a:graphic>
      </p:graphicFrame>
      <p:graphicFrame>
        <p:nvGraphicFramePr>
          <p:cNvPr id="4" name="Таблица 3">
            <a:extLst>
              <a:ext uri="{FF2B5EF4-FFF2-40B4-BE49-F238E27FC236}">
                <a16:creationId xmlns:a16="http://schemas.microsoft.com/office/drawing/2014/main" id="{693E9363-B7AB-45F7-88B7-48A1B5DDD6B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37498300"/>
              </p:ext>
            </p:extLst>
          </p:nvPr>
        </p:nvGraphicFramePr>
        <p:xfrm>
          <a:off x="472440" y="3530290"/>
          <a:ext cx="11247120" cy="2373348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5623560">
                  <a:extLst>
                    <a:ext uri="{9D8B030D-6E8A-4147-A177-3AD203B41FA5}">
                      <a16:colId xmlns:a16="http://schemas.microsoft.com/office/drawing/2014/main" val="2942417713"/>
                    </a:ext>
                  </a:extLst>
                </a:gridCol>
                <a:gridCol w="5623560">
                  <a:extLst>
                    <a:ext uri="{9D8B030D-6E8A-4147-A177-3AD203B41FA5}">
                      <a16:colId xmlns:a16="http://schemas.microsoft.com/office/drawing/2014/main" val="4236088551"/>
                    </a:ext>
                  </a:extLst>
                </a:gridCol>
              </a:tblGrid>
              <a:tr h="357576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>
                          <a:ln>
                            <a:solidFill>
                              <a:srgbClr val="002060"/>
                            </a:solidFill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ПРАВИЛЬНО</a:t>
                      </a:r>
                    </a:p>
                  </a:txBody>
                  <a:tcPr marL="89394" marR="89394" marT="44697" marB="44697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>
                          <a:ln>
                            <a:solidFill>
                              <a:srgbClr val="002060"/>
                            </a:solidFill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ОШИБКА</a:t>
                      </a:r>
                    </a:p>
                  </a:txBody>
                  <a:tcPr marL="89394" marR="89394" marT="44697" marB="44697" anchor="ctr"/>
                </a:tc>
                <a:extLst>
                  <a:ext uri="{0D108BD9-81ED-4DB2-BD59-A6C34878D82A}">
                    <a16:rowId xmlns:a16="http://schemas.microsoft.com/office/drawing/2014/main" val="1422509717"/>
                  </a:ext>
                </a:extLst>
              </a:tr>
              <a:tr h="1698484">
                <a:tc>
                  <a:txBody>
                    <a:bodyPr/>
                    <a:lstStyle/>
                    <a:p>
                      <a:r>
                        <a:rPr lang="ru-RU" sz="2400" dirty="0">
                          <a:ln>
                            <a:solidFill>
                              <a:srgbClr val="002060"/>
                            </a:solidFill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 ООН объявила о решении вопроса по грузино-осетинскому конфликту.</a:t>
                      </a:r>
                      <a:br>
                        <a:rPr lang="ru-RU" sz="2400" dirty="0">
                          <a:ln>
                            <a:solidFill>
                              <a:srgbClr val="002060"/>
                            </a:solidFill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ru-RU" sz="2400" dirty="0">
                          <a:ln>
                            <a:solidFill>
                              <a:srgbClr val="002060"/>
                            </a:solidFill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 Кресло-качалка отремонтировано.</a:t>
                      </a:r>
                      <a:br>
                        <a:rPr lang="ru-RU" sz="2400" dirty="0">
                          <a:ln>
                            <a:solidFill>
                              <a:srgbClr val="002060"/>
                            </a:solidFill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ru-RU" sz="2400" dirty="0">
                          <a:ln>
                            <a:solidFill>
                              <a:srgbClr val="002060"/>
                            </a:solidFill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3. [Все, (кто интересуется театром), знают имя Алексея Бахрушина].</a:t>
                      </a:r>
                    </a:p>
                  </a:txBody>
                  <a:tcPr marL="89394" marR="89394" marT="44697" marB="44697" anchor="ctr"/>
                </a:tc>
                <a:tc>
                  <a:txBody>
                    <a:bodyPr/>
                    <a:lstStyle/>
                    <a:p>
                      <a:pPr fontAlgn="t"/>
                      <a:r>
                        <a:rPr lang="ru-RU" sz="2400" dirty="0">
                          <a:ln>
                            <a:solidFill>
                              <a:srgbClr val="002060"/>
                            </a:solidFill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 ООН объявил о решении вопроса по грузино-осетинскому конфликту.</a:t>
                      </a:r>
                      <a:br>
                        <a:rPr lang="ru-RU" sz="2400" dirty="0">
                          <a:ln>
                            <a:solidFill>
                              <a:srgbClr val="002060"/>
                            </a:solidFill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ru-RU" sz="2400" dirty="0">
                          <a:ln>
                            <a:solidFill>
                              <a:srgbClr val="002060"/>
                            </a:solidFill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 Кресло-качалка отремонтирована.</a:t>
                      </a:r>
                      <a:br>
                        <a:rPr lang="ru-RU" sz="2400" dirty="0">
                          <a:ln>
                            <a:solidFill>
                              <a:srgbClr val="002060"/>
                            </a:solidFill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ru-RU" sz="2400" dirty="0">
                          <a:ln>
                            <a:solidFill>
                              <a:srgbClr val="002060"/>
                            </a:solidFill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3. [Все, (кто интересуются театром), знает имя Алексея Бахрушина]</a:t>
                      </a:r>
                    </a:p>
                  </a:txBody>
                  <a:tcPr marL="89394" marR="89394" marT="44697" marB="44697"/>
                </a:tc>
                <a:extLst>
                  <a:ext uri="{0D108BD9-81ED-4DB2-BD59-A6C34878D82A}">
                    <a16:rowId xmlns:a16="http://schemas.microsoft.com/office/drawing/2014/main" val="317116126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60801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0CBEC76E-D7E1-4531-A0C3-41BE24234AB9}"/>
              </a:ext>
            </a:extLst>
          </p:cNvPr>
          <p:cNvSpPr/>
          <p:nvPr/>
        </p:nvSpPr>
        <p:spPr>
          <a:xfrm>
            <a:off x="1162812" y="390067"/>
            <a:ext cx="986637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ln>
                  <a:solidFill>
                    <a:srgbClr val="7B1618"/>
                  </a:solidFill>
                </a:ln>
                <a:solidFill>
                  <a:srgbClr val="7B161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ПРЕДЛОЖЕНИЯ С КОСВЕННОЙ РЕЧЬЮ. </a:t>
            </a:r>
          </a:p>
          <a:p>
            <a:pPr algn="ctr"/>
            <a:r>
              <a:rPr lang="ru-RU" b="1" dirty="0">
                <a:ln>
                  <a:solidFill>
                    <a:srgbClr val="7B1618"/>
                  </a:solidFill>
                </a:ln>
                <a:solidFill>
                  <a:srgbClr val="7B161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НЕПРАВИЛЬНОЕ ПОСТРОЕНИЕ ПРЕДЛОЖЕНИЯ С КОСВЕННОЙ РЕЧЬЮ.</a:t>
            </a:r>
            <a:endParaRPr lang="ru-RU" b="1" i="0" dirty="0">
              <a:ln>
                <a:solidFill>
                  <a:srgbClr val="7B1618"/>
                </a:solidFill>
              </a:ln>
              <a:solidFill>
                <a:srgbClr val="7B1618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" name="Таблица 2">
            <a:extLst>
              <a:ext uri="{FF2B5EF4-FFF2-40B4-BE49-F238E27FC236}">
                <a16:creationId xmlns:a16="http://schemas.microsoft.com/office/drawing/2014/main" id="{E7656899-5697-40AF-A572-C887C89B53A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26555653"/>
              </p:ext>
            </p:extLst>
          </p:nvPr>
        </p:nvGraphicFramePr>
        <p:xfrm>
          <a:off x="896112" y="1773618"/>
          <a:ext cx="10005060" cy="1371600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0005060">
                  <a:extLst>
                    <a:ext uri="{9D8B030D-6E8A-4147-A177-3AD203B41FA5}">
                      <a16:colId xmlns:a16="http://schemas.microsoft.com/office/drawing/2014/main" val="2406776312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fontAlgn="t"/>
                      <a:r>
                        <a:rPr lang="ru-RU" sz="2800" dirty="0">
                          <a:ln>
                            <a:solidFill>
                              <a:srgbClr val="002060"/>
                            </a:solidFill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 переводе прямой речи в косвенную местоимения и глаголы в форме 1 лица следует заменить местоимениями и глаголами 3 лица.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74421221"/>
                  </a:ext>
                </a:extLst>
              </a:tr>
            </a:tbl>
          </a:graphicData>
        </a:graphic>
      </p:graphicFrame>
      <p:graphicFrame>
        <p:nvGraphicFramePr>
          <p:cNvPr id="4" name="Таблица 3">
            <a:extLst>
              <a:ext uri="{FF2B5EF4-FFF2-40B4-BE49-F238E27FC236}">
                <a16:creationId xmlns:a16="http://schemas.microsoft.com/office/drawing/2014/main" id="{D4ADE5F5-1066-48FF-8BF3-C2CBB9121CB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14495428"/>
              </p:ext>
            </p:extLst>
          </p:nvPr>
        </p:nvGraphicFramePr>
        <p:xfrm>
          <a:off x="896112" y="3145218"/>
          <a:ext cx="10005060" cy="2316480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5040097">
                  <a:extLst>
                    <a:ext uri="{9D8B030D-6E8A-4147-A177-3AD203B41FA5}">
                      <a16:colId xmlns:a16="http://schemas.microsoft.com/office/drawing/2014/main" val="1316365821"/>
                    </a:ext>
                  </a:extLst>
                </a:gridCol>
                <a:gridCol w="4964963">
                  <a:extLst>
                    <a:ext uri="{9D8B030D-6E8A-4147-A177-3AD203B41FA5}">
                      <a16:colId xmlns:a16="http://schemas.microsoft.com/office/drawing/2014/main" val="78701439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>
                          <a:ln>
                            <a:solidFill>
                              <a:srgbClr val="002060"/>
                            </a:solidFill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ПРАВИЛЬНО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>
                          <a:ln>
                            <a:solidFill>
                              <a:srgbClr val="002060"/>
                            </a:solidFill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ОШИБКА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013686221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ru-RU" sz="2800" dirty="0">
                          <a:ln>
                            <a:solidFill>
                              <a:srgbClr val="002060"/>
                            </a:solidFill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Автор утверждает, что он это знает, а не просто предполагает.</a:t>
                      </a:r>
                      <a:br>
                        <a:rPr lang="ru-RU" sz="2800" dirty="0">
                          <a:ln>
                            <a:solidFill>
                              <a:srgbClr val="002060"/>
                            </a:solidFill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endParaRPr lang="ru-RU" sz="2800" dirty="0">
                        <a:ln>
                          <a:solidFill>
                            <a:srgbClr val="002060"/>
                          </a:solidFill>
                        </a:ln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fontAlgn="t"/>
                      <a:r>
                        <a:rPr lang="ru-RU" sz="2800" dirty="0">
                          <a:ln>
                            <a:solidFill>
                              <a:srgbClr val="002060"/>
                            </a:solidFill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Автор утверждает, что я это знаю, а не просто предполагаю (смешение прямой и косвенной речи).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9975824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111336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A55F092F-1475-4405-9F64-F9D69D10A24A}"/>
              </a:ext>
            </a:extLst>
          </p:cNvPr>
          <p:cNvSpPr/>
          <p:nvPr/>
        </p:nvSpPr>
        <p:spPr>
          <a:xfrm>
            <a:off x="1069848" y="316915"/>
            <a:ext cx="1017727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ln>
                  <a:solidFill>
                    <a:srgbClr val="7B1618"/>
                  </a:solidFill>
                </a:ln>
                <a:solidFill>
                  <a:srgbClr val="7B161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ПРЕДЛОЖЕНИЯ С ОДНОРОДНЫМИ ЧЛЕНАМИ. </a:t>
            </a:r>
          </a:p>
          <a:p>
            <a:pPr algn="ctr"/>
            <a:r>
              <a:rPr lang="ru-RU" sz="2000" b="1" dirty="0">
                <a:ln>
                  <a:solidFill>
                    <a:srgbClr val="7B1618"/>
                  </a:solidFill>
                </a:ln>
                <a:solidFill>
                  <a:srgbClr val="7B161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ОШИБКИ В ПОСТРОЕНИИ ПРЕДЛОЖЕНИЯ С ОДНОРОДНЫМИ ЧЛЕНАМИ.</a:t>
            </a:r>
            <a:endParaRPr lang="ru-RU" sz="2000" b="1" i="0" dirty="0">
              <a:ln>
                <a:solidFill>
                  <a:srgbClr val="7B1618"/>
                </a:solidFill>
              </a:ln>
              <a:solidFill>
                <a:srgbClr val="7B1618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F1DBD045-55AF-48B0-96E2-ACC9BC3BEC77}"/>
              </a:ext>
            </a:extLst>
          </p:cNvPr>
          <p:cNvSpPr/>
          <p:nvPr/>
        </p:nvSpPr>
        <p:spPr>
          <a:xfrm>
            <a:off x="566928" y="1127355"/>
            <a:ext cx="11411712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Каждый из однородных членов должен быть грамматически соотнесён с общим словом.</a:t>
            </a:r>
          </a:p>
          <a:p>
            <a:r>
              <a:rPr lang="ru-RU" sz="20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Каждый из однородных членов должен быть лексически соотнесён с общим словом.</a:t>
            </a:r>
          </a:p>
          <a:p>
            <a:r>
              <a:rPr lang="ru-RU" sz="20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Если однородные члены - прилагательные или причастия, они должны быть оба в одной форме (полной или краткой).</a:t>
            </a:r>
          </a:p>
          <a:p>
            <a:r>
              <a:rPr lang="ru-RU" sz="20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 Если перед однородными членами предполагаются разные предлоги, то их нельзя опускать.</a:t>
            </a:r>
          </a:p>
          <a:p>
            <a:r>
              <a:rPr lang="ru-RU" sz="20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5. Все однородные члены должны стоять в том же падеже, что и обобщающее слово.</a:t>
            </a:r>
          </a:p>
          <a:p>
            <a:r>
              <a:rPr lang="ru-RU" sz="20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6. Нельзя смешивать </a:t>
            </a:r>
            <a:r>
              <a:rPr lang="ru-RU" sz="2000" dirty="0" err="1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родо</a:t>
            </a:r>
            <a:r>
              <a:rPr lang="ru-RU" sz="20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-видовые понятия в ряду однородных</a:t>
            </a:r>
          </a:p>
          <a:p>
            <a:r>
              <a:rPr lang="ru-RU" sz="20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членов.</a:t>
            </a:r>
          </a:p>
          <a:p>
            <a:r>
              <a:rPr lang="ru-RU" sz="20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7. Нарушен порядок слов при использовании двойных союзов </a:t>
            </a:r>
          </a:p>
          <a:p>
            <a:r>
              <a:rPr lang="ru-RU" sz="20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(Как…, так и…; не только…, но и…; если не…, то…; не столько…, сколько…; не то чтобы…, а….), повторяющихся союзов (то... то; не то... не то и др.). Части таких союзов должны стоять непосредственно рядом с однородными членами!</a:t>
            </a:r>
          </a:p>
          <a:p>
            <a:r>
              <a:rPr lang="ru-RU" sz="20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8. Части двойного союза постоянны, их нельзя заменять другими словами:</a:t>
            </a:r>
          </a:p>
          <a:p>
            <a:r>
              <a:rPr lang="ru-RU" sz="20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 только … но и</a:t>
            </a:r>
          </a:p>
          <a:p>
            <a:r>
              <a:rPr lang="ru-RU" sz="20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если не…, то</a:t>
            </a:r>
          </a:p>
          <a:p>
            <a:r>
              <a:rPr lang="ru-RU" sz="20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как…, так и</a:t>
            </a:r>
            <a:endParaRPr lang="ru-RU" sz="2000" b="0" i="0" dirty="0">
              <a:ln>
                <a:solidFill>
                  <a:srgbClr val="002060"/>
                </a:solidFill>
              </a:ln>
              <a:solidFill>
                <a:srgbClr val="00206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1701821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6B8E1E9D-5613-4608-89A2-8EE8A44208F6}"/>
              </a:ext>
            </a:extLst>
          </p:cNvPr>
          <p:cNvSpPr/>
          <p:nvPr/>
        </p:nvSpPr>
        <p:spPr>
          <a:xfrm>
            <a:off x="899160" y="843016"/>
            <a:ext cx="6096000" cy="452431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b="1" dirty="0">
                <a:ln>
                  <a:solidFill>
                    <a:srgbClr val="7B1618"/>
                  </a:solidFill>
                </a:ln>
                <a:solidFill>
                  <a:srgbClr val="7B161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СПИСОК ДВОЙНЫХ СОЮЗОВ</a:t>
            </a:r>
          </a:p>
          <a:p>
            <a:br>
              <a:rPr lang="ru-RU" sz="24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cap="all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ЕСЛИ НЕ …, ТО </a:t>
            </a:r>
          </a:p>
          <a:p>
            <a:r>
              <a:rPr lang="ru-RU" sz="2400" cap="all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ХОТЯ И …, НО </a:t>
            </a:r>
          </a:p>
          <a:p>
            <a:r>
              <a:rPr lang="ru-RU" sz="2400" cap="all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 …, ТАК И </a:t>
            </a:r>
          </a:p>
          <a:p>
            <a:r>
              <a:rPr lang="ru-RU" sz="2400" cap="all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 ТАК …, КАК </a:t>
            </a:r>
          </a:p>
          <a:p>
            <a:r>
              <a:rPr lang="ru-RU" sz="2400" cap="all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 ТОЛЬКО …, НО И </a:t>
            </a:r>
          </a:p>
          <a:p>
            <a:r>
              <a:rPr lang="ru-RU" sz="2400" cap="all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 СТОЛЬКО …, СКОЛЬКО </a:t>
            </a:r>
          </a:p>
          <a:p>
            <a:r>
              <a:rPr lang="ru-RU" sz="2400" cap="all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НАСКОЛЬКО …, НАСТОЛЬКО </a:t>
            </a:r>
          </a:p>
          <a:p>
            <a:r>
              <a:rPr lang="ru-RU" sz="2400" cap="all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 ТО ЧТО …, НО </a:t>
            </a:r>
          </a:p>
          <a:p>
            <a:r>
              <a:rPr lang="ru-RU" sz="2400" cap="all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 ТО ЧТОБЫ …, А </a:t>
            </a:r>
          </a:p>
          <a:p>
            <a:r>
              <a:rPr lang="ru-RU" sz="2400" cap="all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СКОРЕЕ…, ЧЕМ </a:t>
            </a:r>
            <a:endParaRPr lang="ru-RU" sz="2400" b="0" i="0" cap="all" dirty="0">
              <a:ln>
                <a:solidFill>
                  <a:srgbClr val="002060"/>
                </a:solidFill>
              </a:ln>
              <a:solidFill>
                <a:srgbClr val="00206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4" descr="https://coolsen.ru/wp-content/uploads/2021/11/128-20211129_181304.png">
            <a:extLst>
              <a:ext uri="{FF2B5EF4-FFF2-40B4-BE49-F238E27FC236}">
                <a16:creationId xmlns:a16="http://schemas.microsoft.com/office/drawing/2014/main" id="{A6DC42CB-AE7B-4440-9A3B-DD2CC5B48E4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502" r="15619"/>
          <a:stretch/>
        </p:blipFill>
        <p:spPr bwMode="auto">
          <a:xfrm>
            <a:off x="7784592" y="659892"/>
            <a:ext cx="3575304" cy="51907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1958292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0D1041FE-06CD-49F1-B24B-24EB0E64E6CE}"/>
              </a:ext>
            </a:extLst>
          </p:cNvPr>
          <p:cNvSpPr/>
          <p:nvPr/>
        </p:nvSpPr>
        <p:spPr>
          <a:xfrm>
            <a:off x="566928" y="672644"/>
            <a:ext cx="11338560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Если однородные члены соединены такими союзами, то запятая ставится только перед второй частью. </a:t>
            </a:r>
            <a:br>
              <a:rPr lang="ru-RU" sz="24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Туманы в Лондоне бывают </a:t>
            </a:r>
            <a:r>
              <a:rPr lang="ru-RU" sz="2400" b="1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если не</a:t>
            </a:r>
            <a:r>
              <a:rPr lang="ru-RU" sz="24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каждый день, </a:t>
            </a:r>
            <a:r>
              <a:rPr lang="ru-RU" sz="2400" b="1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</a:t>
            </a:r>
            <a:r>
              <a:rPr lang="ru-RU" sz="24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через день непременно.</a:t>
            </a:r>
          </a:p>
          <a:p>
            <a:r>
              <a:rPr lang="ru-RU" sz="24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Работа </a:t>
            </a:r>
            <a:r>
              <a:rPr lang="ru-RU" sz="2400" b="1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хотя и</a:t>
            </a:r>
            <a:r>
              <a:rPr lang="ru-RU" sz="24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несложная, </a:t>
            </a:r>
            <a:r>
              <a:rPr lang="ru-RU" sz="2400" b="1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</a:t>
            </a:r>
            <a:r>
              <a:rPr lang="ru-RU" sz="24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трудоёмкая и потребует дополнительного времени для своего выполнения. </a:t>
            </a:r>
          </a:p>
          <a:p>
            <a:r>
              <a:rPr lang="ru-RU" sz="24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Я имею поручение </a:t>
            </a:r>
            <a:r>
              <a:rPr lang="ru-RU" sz="2400" b="1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</a:t>
            </a:r>
            <a:r>
              <a:rPr lang="ru-RU" sz="24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от судьи, </a:t>
            </a:r>
            <a:r>
              <a:rPr lang="ru-RU" sz="2400" b="1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так</a:t>
            </a:r>
            <a:r>
              <a:rPr lang="ru-RU" sz="24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равно </a:t>
            </a:r>
            <a:r>
              <a:rPr lang="ru-RU" sz="2400" b="1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ru-RU" sz="24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от всех наших знакомых.</a:t>
            </a:r>
          </a:p>
          <a:p>
            <a:r>
              <a:rPr lang="ru-RU" sz="24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 День есть день, а ночь есть ночь, но в этой удивительной стране всё вечно </a:t>
            </a:r>
            <a:r>
              <a:rPr lang="ru-RU" sz="2400" b="1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 так</a:t>
            </a:r>
            <a:r>
              <a:rPr lang="ru-RU" sz="24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 </a:t>
            </a:r>
            <a:r>
              <a:rPr lang="ru-RU" sz="2400" b="1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</a:t>
            </a:r>
            <a:r>
              <a:rPr lang="ru-RU" sz="24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принято. </a:t>
            </a:r>
          </a:p>
          <a:p>
            <a:r>
              <a:rPr lang="ru-RU" sz="24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5. Зарево распространилось </a:t>
            </a:r>
            <a:r>
              <a:rPr lang="ru-RU" sz="2400" b="1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 только</a:t>
            </a:r>
            <a:r>
              <a:rPr lang="ru-RU" sz="24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над центром города, </a:t>
            </a:r>
            <a:r>
              <a:rPr lang="ru-RU" sz="2400" b="1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 и</a:t>
            </a:r>
            <a:r>
              <a:rPr lang="ru-RU" sz="24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далеко вокруг.</a:t>
            </a:r>
          </a:p>
          <a:p>
            <a:r>
              <a:rPr lang="ru-RU" sz="24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6. Он был </a:t>
            </a:r>
            <a:r>
              <a:rPr lang="ru-RU" sz="2400" b="1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 столько</a:t>
            </a:r>
            <a:r>
              <a:rPr lang="ru-RU" sz="24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расстроен, </a:t>
            </a:r>
            <a:r>
              <a:rPr lang="ru-RU" sz="2400" b="1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сколько</a:t>
            </a:r>
            <a:r>
              <a:rPr lang="ru-RU" sz="24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удивлен сложившейся ситуацией.</a:t>
            </a:r>
          </a:p>
          <a:p>
            <a:r>
              <a:rPr lang="ru-RU" sz="24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7. Ее чувство было </a:t>
            </a:r>
            <a:r>
              <a:rPr lang="ru-RU" sz="2400" b="1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настолько</a:t>
            </a:r>
            <a:r>
              <a:rPr lang="ru-RU" sz="24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же случайно в выборе предмета, </a:t>
            </a:r>
            <a:r>
              <a:rPr lang="ru-RU" sz="2400" b="1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насколько</a:t>
            </a:r>
            <a:r>
              <a:rPr lang="ru-RU" sz="24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в своем источнике отвечало властной потребности инстинкта… </a:t>
            </a:r>
          </a:p>
          <a:p>
            <a:r>
              <a:rPr lang="ru-RU" sz="24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8. Мама </a:t>
            </a:r>
            <a:r>
              <a:rPr lang="ru-RU" sz="2400" b="1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 то что</a:t>
            </a:r>
            <a:r>
              <a:rPr lang="ru-RU" sz="24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сердилась, </a:t>
            </a:r>
            <a:r>
              <a:rPr lang="ru-RU" sz="2400" b="1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</a:t>
            </a:r>
            <a:r>
              <a:rPr lang="ru-RU" sz="24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все-таки была недовольна.</a:t>
            </a:r>
          </a:p>
          <a:p>
            <a:r>
              <a:rPr lang="ru-RU" sz="24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9. В ту минуту я </a:t>
            </a:r>
            <a:r>
              <a:rPr lang="ru-RU" sz="2400" b="1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 то чтобы</a:t>
            </a:r>
            <a:r>
              <a:rPr lang="ru-RU" sz="24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струсил, </a:t>
            </a:r>
            <a:r>
              <a:rPr lang="ru-RU" sz="2400" b="1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ru-RU" sz="24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немного оробел.</a:t>
            </a:r>
          </a:p>
          <a:p>
            <a:r>
              <a:rPr lang="ru-RU" sz="24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10. Он был </a:t>
            </a:r>
            <a:r>
              <a:rPr lang="ru-RU" sz="2400" b="1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скорее</a:t>
            </a:r>
            <a:r>
              <a:rPr lang="ru-RU" sz="24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раздосадован, </a:t>
            </a:r>
            <a:r>
              <a:rPr lang="ru-RU" sz="2400" b="1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чем</a:t>
            </a:r>
            <a:r>
              <a:rPr lang="ru-RU" sz="24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опечален.</a:t>
            </a:r>
            <a:endParaRPr lang="ru-RU" sz="2400" b="0" i="0" dirty="0">
              <a:ln>
                <a:solidFill>
                  <a:srgbClr val="002060"/>
                </a:solidFill>
              </a:ln>
              <a:solidFill>
                <a:srgbClr val="00206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2D5FFB77-AB78-464D-A01F-5E8826E169C1}"/>
              </a:ext>
            </a:extLst>
          </p:cNvPr>
          <p:cNvSpPr/>
          <p:nvPr/>
        </p:nvSpPr>
        <p:spPr>
          <a:xfrm>
            <a:off x="3124993" y="272534"/>
            <a:ext cx="579357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>
                <a:ln>
                  <a:solidFill>
                    <a:srgbClr val="7B1618"/>
                  </a:solidFill>
                </a:ln>
                <a:solidFill>
                  <a:srgbClr val="7B161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ПРЕДЛОЖЕНИЯ С ДВОЙНЫМИ СОЮЗАМИ.</a:t>
            </a:r>
            <a:endParaRPr lang="ru-RU" sz="2000" dirty="0">
              <a:ln>
                <a:solidFill>
                  <a:srgbClr val="7B1618"/>
                </a:solidFill>
              </a:ln>
              <a:solidFill>
                <a:srgbClr val="7B1618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2088046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0C18FE74-38A6-4922-B263-E2859B01B67B}"/>
              </a:ext>
            </a:extLst>
          </p:cNvPr>
          <p:cNvSpPr/>
          <p:nvPr/>
        </p:nvSpPr>
        <p:spPr>
          <a:xfrm>
            <a:off x="1310640" y="848963"/>
            <a:ext cx="957072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пропуске второй части двойного союза вместо запятой ставится тире:</a:t>
            </a:r>
            <a:r>
              <a:rPr lang="ru-RU" sz="24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Она ему не то что в матери — в бабушки годится. </a:t>
            </a:r>
          </a:p>
          <a:p>
            <a:br>
              <a:rPr lang="ru-RU" sz="24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сложных предложениях с двойными или парными союзами другая постановка знаков препинания. </a:t>
            </a:r>
            <a:br>
              <a:rPr lang="ru-RU" sz="24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24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Сравните предложения:</a:t>
            </a:r>
            <a:br>
              <a:rPr lang="ru-RU" sz="24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ru-RU" sz="2400" i="1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Тёплая погода если и вернётся, то не надолго (простое предложение, запятая перед если не ставится). </a:t>
            </a:r>
          </a:p>
          <a:p>
            <a:r>
              <a:rPr lang="ru-RU" sz="2400" i="1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Тёплая погода, если она и вернётся, то не надолго; По вечерам, если нет ветра и на небе нет облаков, то запах сена чувствуется сильнее (сложные предложения, запятая перед если ставится).</a:t>
            </a:r>
            <a:endParaRPr lang="ru-RU" sz="2400" b="0" i="1" dirty="0">
              <a:ln>
                <a:solidFill>
                  <a:srgbClr val="002060"/>
                </a:solidFill>
              </a:ln>
              <a:solidFill>
                <a:srgbClr val="00206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4825815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E6780DB7-B8A7-4463-BBA5-0503BEC9385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23834987"/>
              </p:ext>
            </p:extLst>
          </p:nvPr>
        </p:nvGraphicFramePr>
        <p:xfrm>
          <a:off x="502920" y="312444"/>
          <a:ext cx="11402568" cy="5931376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5872958">
                  <a:extLst>
                    <a:ext uri="{9D8B030D-6E8A-4147-A177-3AD203B41FA5}">
                      <a16:colId xmlns:a16="http://schemas.microsoft.com/office/drawing/2014/main" val="1642135143"/>
                    </a:ext>
                  </a:extLst>
                </a:gridCol>
                <a:gridCol w="5529610">
                  <a:extLst>
                    <a:ext uri="{9D8B030D-6E8A-4147-A177-3AD203B41FA5}">
                      <a16:colId xmlns:a16="http://schemas.microsoft.com/office/drawing/2014/main" val="1702563685"/>
                    </a:ext>
                  </a:extLst>
                </a:gridCol>
              </a:tblGrid>
              <a:tr h="379452">
                <a:tc>
                  <a:txBody>
                    <a:bodyPr/>
                    <a:lstStyle/>
                    <a:p>
                      <a:pPr algn="ctr"/>
                      <a:r>
                        <a:rPr lang="ru-RU" sz="1900">
                          <a:ln>
                            <a:solidFill>
                              <a:srgbClr val="002060"/>
                            </a:solidFill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ПРАВИЛЬНО</a:t>
                      </a:r>
                    </a:p>
                  </a:txBody>
                  <a:tcPr marL="50284" marR="50284" marT="25142" marB="25142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900">
                          <a:ln>
                            <a:solidFill>
                              <a:srgbClr val="002060"/>
                            </a:solidFill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ОШИБКА</a:t>
                      </a:r>
                    </a:p>
                  </a:txBody>
                  <a:tcPr marL="50284" marR="50284" marT="25142" marB="25142" anchor="ctr"/>
                </a:tc>
                <a:extLst>
                  <a:ext uri="{0D108BD9-81ED-4DB2-BD59-A6C34878D82A}">
                    <a16:rowId xmlns:a16="http://schemas.microsoft.com/office/drawing/2014/main" val="2036190666"/>
                  </a:ext>
                </a:extLst>
              </a:tr>
              <a:tr h="3821589">
                <a:tc>
                  <a:txBody>
                    <a:bodyPr/>
                    <a:lstStyle/>
                    <a:p>
                      <a:r>
                        <a:rPr lang="ru-RU" sz="1900" dirty="0">
                          <a:ln>
                            <a:solidFill>
                              <a:srgbClr val="002060"/>
                            </a:solidFill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 Раскольников придумал (кого? что? </a:t>
                      </a:r>
                      <a:r>
                        <a:rPr lang="ru-RU" sz="1900" dirty="0" err="1">
                          <a:ln>
                            <a:solidFill>
                              <a:srgbClr val="002060"/>
                            </a:solidFill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В.п</a:t>
                      </a:r>
                      <a:r>
                        <a:rPr lang="ru-RU" sz="1900" dirty="0">
                          <a:ln>
                            <a:solidFill>
                              <a:srgbClr val="002060"/>
                            </a:solidFill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.) свою теорию и восхищается (кем? чем? Т.п.) ею.</a:t>
                      </a:r>
                      <a:br>
                        <a:rPr lang="ru-RU" sz="1900" dirty="0">
                          <a:ln>
                            <a:solidFill>
                              <a:srgbClr val="002060"/>
                            </a:solidFill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ru-RU" sz="1900" dirty="0">
                          <a:ln>
                            <a:solidFill>
                              <a:srgbClr val="002060"/>
                            </a:solidFill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 Натянуть тетиву и выстрелить из лука непросто</a:t>
                      </a:r>
                      <a:br>
                        <a:rPr lang="ru-RU" sz="1900" dirty="0">
                          <a:ln>
                            <a:solidFill>
                              <a:srgbClr val="002060"/>
                            </a:solidFill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ru-RU" sz="1900" dirty="0">
                          <a:ln>
                            <a:solidFill>
                              <a:srgbClr val="002060"/>
                            </a:solidFill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3. Книги эти интересны (</a:t>
                      </a:r>
                      <a:r>
                        <a:rPr lang="ru-RU" sz="1900" dirty="0" err="1">
                          <a:ln>
                            <a:solidFill>
                              <a:srgbClr val="002060"/>
                            </a:solidFill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крат.форма</a:t>
                      </a:r>
                      <a:r>
                        <a:rPr lang="ru-RU" sz="1900" dirty="0">
                          <a:ln>
                            <a:solidFill>
                              <a:srgbClr val="002060"/>
                            </a:solidFill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и хорошо иллюстрированы (</a:t>
                      </a:r>
                      <a:r>
                        <a:rPr lang="ru-RU" sz="1900" dirty="0" err="1">
                          <a:ln>
                            <a:solidFill>
                              <a:srgbClr val="002060"/>
                            </a:solidFill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крат.форма</a:t>
                      </a:r>
                      <a:r>
                        <a:rPr lang="ru-RU" sz="1900" dirty="0">
                          <a:ln>
                            <a:solidFill>
                              <a:srgbClr val="002060"/>
                            </a:solidFill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или</a:t>
                      </a:r>
                      <a:br>
                        <a:rPr lang="ru-RU" sz="1900" dirty="0">
                          <a:ln>
                            <a:solidFill>
                              <a:srgbClr val="002060"/>
                            </a:solidFill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ru-RU" sz="1900" dirty="0">
                          <a:ln>
                            <a:solidFill>
                              <a:srgbClr val="002060"/>
                            </a:solidFill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Книги эти интересные (полн. форма) и хорошо иллюстрированные (полн. форма).</a:t>
                      </a:r>
                      <a:br>
                        <a:rPr lang="ru-RU" sz="1900" dirty="0">
                          <a:ln>
                            <a:solidFill>
                              <a:srgbClr val="002060"/>
                            </a:solidFill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ru-RU" sz="1900" dirty="0">
                          <a:ln>
                            <a:solidFill>
                              <a:srgbClr val="002060"/>
                            </a:solidFill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4. Толпы людей были повсюду: на улицах, площадях, в скверах.</a:t>
                      </a:r>
                      <a:br>
                        <a:rPr lang="ru-RU" sz="1900" dirty="0">
                          <a:ln>
                            <a:solidFill>
                              <a:srgbClr val="002060"/>
                            </a:solidFill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ru-RU" sz="1900" dirty="0">
                          <a:ln>
                            <a:solidFill>
                              <a:srgbClr val="002060"/>
                            </a:solidFill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5. Жизнь крестьян изображена в произведениях русских классиков (</a:t>
                      </a:r>
                      <a:r>
                        <a:rPr lang="ru-RU" sz="1900" dirty="0" err="1">
                          <a:ln>
                            <a:solidFill>
                              <a:srgbClr val="002060"/>
                            </a:solidFill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Р.п</a:t>
                      </a:r>
                      <a:r>
                        <a:rPr lang="ru-RU" sz="1900" dirty="0">
                          <a:ln>
                            <a:solidFill>
                              <a:srgbClr val="002060"/>
                            </a:solidFill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.): Гоголя, Тургенева, Толстого (</a:t>
                      </a:r>
                      <a:r>
                        <a:rPr lang="ru-RU" sz="1900" dirty="0" err="1">
                          <a:ln>
                            <a:solidFill>
                              <a:srgbClr val="002060"/>
                            </a:solidFill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Р.п</a:t>
                      </a:r>
                      <a:r>
                        <a:rPr lang="ru-RU" sz="1900" dirty="0">
                          <a:ln>
                            <a:solidFill>
                              <a:srgbClr val="002060"/>
                            </a:solidFill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.).</a:t>
                      </a:r>
                      <a:br>
                        <a:rPr lang="ru-RU" sz="1900" dirty="0">
                          <a:ln>
                            <a:solidFill>
                              <a:srgbClr val="002060"/>
                            </a:solidFill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ru-RU" sz="1900" dirty="0">
                          <a:ln>
                            <a:solidFill>
                              <a:srgbClr val="002060"/>
                            </a:solidFill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6. В пакете лежали сок и фрукты: апельсины, бананы.</a:t>
                      </a:r>
                      <a:br>
                        <a:rPr lang="ru-RU" sz="1900" dirty="0">
                          <a:ln>
                            <a:solidFill>
                              <a:srgbClr val="002060"/>
                            </a:solidFill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ru-RU" sz="1900" dirty="0">
                          <a:ln>
                            <a:solidFill>
                              <a:srgbClr val="002060"/>
                            </a:solidFill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7. Можно утверждать, что настроение было главным не только для создателя стихотворения, но и для читателей.</a:t>
                      </a:r>
                      <a:br>
                        <a:rPr lang="ru-RU" sz="1900" dirty="0">
                          <a:ln>
                            <a:solidFill>
                              <a:srgbClr val="002060"/>
                            </a:solidFill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ru-RU" sz="1900" dirty="0">
                          <a:ln>
                            <a:solidFill>
                              <a:srgbClr val="002060"/>
                            </a:solidFill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8. В Северной Африке мы наблюдали много особенностей как в природе, так и в людских нравах.</a:t>
                      </a:r>
                      <a:br>
                        <a:rPr lang="ru-RU" sz="1900" dirty="0">
                          <a:ln>
                            <a:solidFill>
                              <a:srgbClr val="002060"/>
                            </a:solidFill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endParaRPr lang="ru-RU" sz="1900" dirty="0">
                        <a:ln>
                          <a:solidFill>
                            <a:srgbClr val="002060"/>
                          </a:solidFill>
                        </a:ln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0284" marR="50284" marT="25142" marB="25142" anchor="ctr"/>
                </a:tc>
                <a:tc>
                  <a:txBody>
                    <a:bodyPr/>
                    <a:lstStyle/>
                    <a:p>
                      <a:pPr fontAlgn="t"/>
                      <a:r>
                        <a:rPr lang="ru-RU" sz="1900" dirty="0">
                          <a:ln>
                            <a:solidFill>
                              <a:srgbClr val="002060"/>
                            </a:solidFill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 Раскольников придумал и восхищается своей теорией. (глаголы сочетаются с существительными в разных падежах)</a:t>
                      </a:r>
                      <a:br>
                        <a:rPr lang="ru-RU" sz="1900" dirty="0">
                          <a:ln>
                            <a:solidFill>
                              <a:srgbClr val="002060"/>
                            </a:solidFill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ru-RU" sz="1900" dirty="0">
                          <a:ln>
                            <a:solidFill>
                              <a:srgbClr val="002060"/>
                            </a:solidFill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 Натянуть и выстрелить из лука непросто</a:t>
                      </a:r>
                      <a:br>
                        <a:rPr lang="ru-RU" sz="1900" dirty="0">
                          <a:ln>
                            <a:solidFill>
                              <a:srgbClr val="002060"/>
                            </a:solidFill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ru-RU" sz="1900" dirty="0">
                          <a:ln>
                            <a:solidFill>
                              <a:srgbClr val="002060"/>
                            </a:solidFill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3. Книги эти интересны (</a:t>
                      </a:r>
                      <a:r>
                        <a:rPr lang="ru-RU" sz="1900" dirty="0" err="1">
                          <a:ln>
                            <a:solidFill>
                              <a:srgbClr val="002060"/>
                            </a:solidFill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крат.форма</a:t>
                      </a:r>
                      <a:r>
                        <a:rPr lang="ru-RU" sz="1900" dirty="0">
                          <a:ln>
                            <a:solidFill>
                              <a:srgbClr val="002060"/>
                            </a:solidFill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и хорошо иллюстрированные (полн. форма).</a:t>
                      </a:r>
                      <a:br>
                        <a:rPr lang="ru-RU" sz="1900" dirty="0">
                          <a:ln>
                            <a:solidFill>
                              <a:srgbClr val="002060"/>
                            </a:solidFill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ru-RU" sz="1900" dirty="0">
                          <a:ln>
                            <a:solidFill>
                              <a:srgbClr val="002060"/>
                            </a:solidFill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4. Толпы людей были повсюду: на улицах, площадях, скверах.</a:t>
                      </a:r>
                      <a:br>
                        <a:rPr lang="ru-RU" sz="1900" dirty="0">
                          <a:ln>
                            <a:solidFill>
                              <a:srgbClr val="002060"/>
                            </a:solidFill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ru-RU" sz="1900" dirty="0">
                          <a:ln>
                            <a:solidFill>
                              <a:srgbClr val="002060"/>
                            </a:solidFill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5. Жизнь крестьян изображена в произведениях русских классиков (</a:t>
                      </a:r>
                      <a:r>
                        <a:rPr lang="ru-RU" sz="1900" dirty="0" err="1">
                          <a:ln>
                            <a:solidFill>
                              <a:srgbClr val="002060"/>
                            </a:solidFill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Р.п</a:t>
                      </a:r>
                      <a:r>
                        <a:rPr lang="ru-RU" sz="1900" dirty="0">
                          <a:ln>
                            <a:solidFill>
                              <a:srgbClr val="002060"/>
                            </a:solidFill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.): Гоголь, Тургенев, Толстой (</a:t>
                      </a:r>
                      <a:r>
                        <a:rPr lang="ru-RU" sz="1900" dirty="0" err="1">
                          <a:ln>
                            <a:solidFill>
                              <a:srgbClr val="002060"/>
                            </a:solidFill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И.п</a:t>
                      </a:r>
                      <a:r>
                        <a:rPr lang="ru-RU" sz="1900" dirty="0">
                          <a:ln>
                            <a:solidFill>
                              <a:srgbClr val="002060"/>
                            </a:solidFill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.).</a:t>
                      </a:r>
                      <a:br>
                        <a:rPr lang="ru-RU" sz="1900" dirty="0">
                          <a:ln>
                            <a:solidFill>
                              <a:srgbClr val="002060"/>
                            </a:solidFill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ru-RU" sz="1900" dirty="0">
                          <a:ln>
                            <a:solidFill>
                              <a:srgbClr val="002060"/>
                            </a:solidFill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6. В пакете лежали апельсины, сок, бананы, фрукты.</a:t>
                      </a:r>
                      <a:br>
                        <a:rPr lang="ru-RU" sz="1900" dirty="0">
                          <a:ln>
                            <a:solidFill>
                              <a:srgbClr val="002060"/>
                            </a:solidFill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ru-RU" sz="1900" dirty="0">
                          <a:ln>
                            <a:solidFill>
                              <a:srgbClr val="002060"/>
                            </a:solidFill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7. Можно утверждать, что настроение было не только главным для создателя стихотворения, но и для читателей.</a:t>
                      </a:r>
                      <a:br>
                        <a:rPr lang="ru-RU" sz="1900" dirty="0">
                          <a:ln>
                            <a:solidFill>
                              <a:srgbClr val="002060"/>
                            </a:solidFill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ru-RU" sz="1900" dirty="0">
                          <a:ln>
                            <a:solidFill>
                              <a:srgbClr val="002060"/>
                            </a:solidFill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8. В Северной Африке мы наблюдали много особенностей как в природе, а также и в людских нравах.</a:t>
                      </a:r>
                      <a:br>
                        <a:rPr lang="ru-RU" sz="1900" dirty="0">
                          <a:ln>
                            <a:solidFill>
                              <a:srgbClr val="002060"/>
                            </a:solidFill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ru-RU" sz="1900" dirty="0">
                          <a:ln>
                            <a:solidFill>
                              <a:srgbClr val="002060"/>
                            </a:solidFill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(нет союза не только…, а также)</a:t>
                      </a:r>
                    </a:p>
                  </a:txBody>
                  <a:tcPr marL="50284" marR="50284" marT="25142" marB="25142"/>
                </a:tc>
                <a:extLst>
                  <a:ext uri="{0D108BD9-81ED-4DB2-BD59-A6C34878D82A}">
                    <a16:rowId xmlns:a16="http://schemas.microsoft.com/office/drawing/2014/main" val="390751715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4598791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2EC5C848-8B8C-449C-A645-A6649BB04695}"/>
              </a:ext>
            </a:extLst>
          </p:cNvPr>
          <p:cNvSpPr/>
          <p:nvPr/>
        </p:nvSpPr>
        <p:spPr>
          <a:xfrm>
            <a:off x="883920" y="243763"/>
            <a:ext cx="1042416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ln>
                  <a:solidFill>
                    <a:srgbClr val="7B1618"/>
                  </a:solidFill>
                </a:ln>
                <a:solidFill>
                  <a:srgbClr val="7B161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ПОСТРОЕНИЕ СЛОЖНОГО ПРЕДЛОЖЕНИЯ. </a:t>
            </a:r>
          </a:p>
          <a:p>
            <a:pPr algn="ctr"/>
            <a:r>
              <a:rPr lang="ru-RU" sz="2000" b="1" dirty="0">
                <a:ln>
                  <a:solidFill>
                    <a:srgbClr val="7B1618"/>
                  </a:solidFill>
                </a:ln>
                <a:solidFill>
                  <a:srgbClr val="7B161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ОШИБКИ В ПОСТРОЕНИИ СЛОЖНОГО ПРЕДЛОЖЕНИЯ.</a:t>
            </a:r>
            <a:endParaRPr lang="ru-RU" sz="2000" b="1" i="0" dirty="0">
              <a:ln>
                <a:solidFill>
                  <a:srgbClr val="7B1618"/>
                </a:solidFill>
              </a:ln>
              <a:solidFill>
                <a:srgbClr val="7B1618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" name="Таблица 2">
            <a:extLst>
              <a:ext uri="{FF2B5EF4-FFF2-40B4-BE49-F238E27FC236}">
                <a16:creationId xmlns:a16="http://schemas.microsoft.com/office/drawing/2014/main" id="{61104AAD-6C9D-4EC7-854A-559FA89A170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52005505"/>
              </p:ext>
            </p:extLst>
          </p:nvPr>
        </p:nvGraphicFramePr>
        <p:xfrm>
          <a:off x="627888" y="1197781"/>
          <a:ext cx="11030712" cy="1596319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1030712">
                  <a:extLst>
                    <a:ext uri="{9D8B030D-6E8A-4147-A177-3AD203B41FA5}">
                      <a16:colId xmlns:a16="http://schemas.microsoft.com/office/drawing/2014/main" val="1219670574"/>
                    </a:ext>
                  </a:extLst>
                </a:gridCol>
              </a:tblGrid>
              <a:tr h="1596319">
                <a:tc>
                  <a:txBody>
                    <a:bodyPr/>
                    <a:lstStyle/>
                    <a:p>
                      <a:r>
                        <a:rPr lang="ru-RU" sz="2000" dirty="0">
                          <a:ln>
                            <a:solidFill>
                              <a:srgbClr val="002060"/>
                            </a:solidFill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 Неверное присоединение придаточной части создаёт неоднозначность восприятия смысла предложения.</a:t>
                      </a:r>
                      <a:br>
                        <a:rPr lang="ru-RU" sz="2000" dirty="0">
                          <a:ln>
                            <a:solidFill>
                              <a:srgbClr val="002060"/>
                            </a:solidFill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ru-RU" sz="2000" dirty="0">
                          <a:ln>
                            <a:solidFill>
                              <a:srgbClr val="002060"/>
                            </a:solidFill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Придаточное определительное должно стоять после того слова, от которого зависит.</a:t>
                      </a:r>
                      <a:br>
                        <a:rPr lang="ru-RU" sz="2000" dirty="0">
                          <a:ln>
                            <a:solidFill>
                              <a:srgbClr val="002060"/>
                            </a:solidFill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ru-RU" sz="2000" dirty="0">
                          <a:ln>
                            <a:solidFill>
                              <a:srgbClr val="002060"/>
                            </a:solidFill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 Придаточное изъяснительное присоединяется к главному с помощью частицы ли, выступающей в роли подчинительного союза, поэтому союз что здесь лишний.</a:t>
                      </a:r>
                    </a:p>
                  </a:txBody>
                  <a:tcPr marL="63853" marR="63853" marT="31926" marB="31926" anchor="ctr"/>
                </a:tc>
                <a:extLst>
                  <a:ext uri="{0D108BD9-81ED-4DB2-BD59-A6C34878D82A}">
                    <a16:rowId xmlns:a16="http://schemas.microsoft.com/office/drawing/2014/main" val="2029019305"/>
                  </a:ext>
                </a:extLst>
              </a:tr>
            </a:tbl>
          </a:graphicData>
        </a:graphic>
      </p:graphicFrame>
      <p:graphicFrame>
        <p:nvGraphicFramePr>
          <p:cNvPr id="4" name="Таблица 3">
            <a:extLst>
              <a:ext uri="{FF2B5EF4-FFF2-40B4-BE49-F238E27FC236}">
                <a16:creationId xmlns:a16="http://schemas.microsoft.com/office/drawing/2014/main" id="{124489FC-B49F-445F-8B02-50DFEA7CE4A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24591370"/>
              </p:ext>
            </p:extLst>
          </p:nvPr>
        </p:nvGraphicFramePr>
        <p:xfrm>
          <a:off x="627888" y="2794100"/>
          <a:ext cx="11030712" cy="3175704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5706333">
                  <a:extLst>
                    <a:ext uri="{9D8B030D-6E8A-4147-A177-3AD203B41FA5}">
                      <a16:colId xmlns:a16="http://schemas.microsoft.com/office/drawing/2014/main" val="3154022796"/>
                    </a:ext>
                  </a:extLst>
                </a:gridCol>
                <a:gridCol w="5324379">
                  <a:extLst>
                    <a:ext uri="{9D8B030D-6E8A-4147-A177-3AD203B41FA5}">
                      <a16:colId xmlns:a16="http://schemas.microsoft.com/office/drawing/2014/main" val="3401992046"/>
                    </a:ext>
                  </a:extLst>
                </a:gridCol>
              </a:tblGrid>
              <a:tr h="255411"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>
                          <a:ln>
                            <a:solidFill>
                              <a:srgbClr val="002060"/>
                            </a:solidFill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ПРАВИЛЬНО</a:t>
                      </a:r>
                    </a:p>
                  </a:txBody>
                  <a:tcPr marL="63853" marR="63853" marT="31926" marB="31926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>
                          <a:ln>
                            <a:solidFill>
                              <a:srgbClr val="002060"/>
                            </a:solidFill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ОШИБКА</a:t>
                      </a:r>
                    </a:p>
                  </a:txBody>
                  <a:tcPr marL="63853" marR="63853" marT="31926" marB="31926" anchor="ctr"/>
                </a:tc>
                <a:extLst>
                  <a:ext uri="{0D108BD9-81ED-4DB2-BD59-A6C34878D82A}">
                    <a16:rowId xmlns:a16="http://schemas.microsoft.com/office/drawing/2014/main" val="3554453418"/>
                  </a:ext>
                </a:extLst>
              </a:tr>
              <a:tr h="2170994">
                <a:tc>
                  <a:txBody>
                    <a:bodyPr/>
                    <a:lstStyle/>
                    <a:p>
                      <a:r>
                        <a:rPr lang="ru-RU" sz="2000" dirty="0">
                          <a:ln>
                            <a:solidFill>
                              <a:srgbClr val="002060"/>
                            </a:solidFill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 [В письме говорилось], (что в город, (которым управляет </a:t>
                      </a:r>
                      <a:r>
                        <a:rPr lang="ru-RU" sz="2000" dirty="0" err="1">
                          <a:ln>
                            <a:solidFill>
                              <a:srgbClr val="002060"/>
                            </a:solidFill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Сквозник</a:t>
                      </a:r>
                      <a:r>
                        <a:rPr lang="ru-RU" sz="2000" dirty="0">
                          <a:ln>
                            <a:solidFill>
                              <a:srgbClr val="002060"/>
                            </a:solidFill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r>
                        <a:rPr lang="ru-RU" sz="2000" dirty="0" err="1">
                          <a:ln>
                            <a:solidFill>
                              <a:srgbClr val="002060"/>
                            </a:solidFill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Дмухановский</a:t>
                      </a:r>
                      <a:r>
                        <a:rPr lang="ru-RU" sz="2000" dirty="0">
                          <a:ln>
                            <a:solidFill>
                              <a:srgbClr val="002060"/>
                            </a:solidFill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), едет ревизор).</a:t>
                      </a:r>
                      <a:br>
                        <a:rPr lang="ru-RU" sz="2000" dirty="0">
                          <a:ln>
                            <a:solidFill>
                              <a:srgbClr val="002060"/>
                            </a:solidFill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endParaRPr lang="ru-RU" sz="2000" dirty="0">
                        <a:ln>
                          <a:solidFill>
                            <a:srgbClr val="002060"/>
                          </a:solidFill>
                        </a:ln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r>
                        <a:rPr lang="ru-RU" sz="2000" dirty="0">
                          <a:ln>
                            <a:solidFill>
                              <a:srgbClr val="002060"/>
                            </a:solidFill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 Перед дуэлью Печорин любуется природой, а Вернер спрашивает, (написал ли он своё завещание).</a:t>
                      </a:r>
                      <a:br>
                        <a:rPr lang="ru-RU" sz="2000" dirty="0">
                          <a:ln>
                            <a:solidFill>
                              <a:srgbClr val="002060"/>
                            </a:solidFill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endParaRPr lang="ru-RU" sz="2000" dirty="0">
                        <a:ln>
                          <a:solidFill>
                            <a:srgbClr val="002060"/>
                          </a:solidFill>
                        </a:ln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853" marR="63853" marT="31926" marB="31926" anchor="ctr"/>
                </a:tc>
                <a:tc>
                  <a:txBody>
                    <a:bodyPr/>
                    <a:lstStyle/>
                    <a:p>
                      <a:pPr fontAlgn="t"/>
                      <a:r>
                        <a:rPr lang="ru-RU" sz="2000" dirty="0">
                          <a:ln>
                            <a:solidFill>
                              <a:srgbClr val="002060"/>
                            </a:solidFill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 [В письме говорилось], (что в город едет ревизор), (которым управляет </a:t>
                      </a:r>
                      <a:r>
                        <a:rPr lang="ru-RU" sz="2000" dirty="0" err="1">
                          <a:ln>
                            <a:solidFill>
                              <a:srgbClr val="002060"/>
                            </a:solidFill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Сквозник</a:t>
                      </a:r>
                      <a:r>
                        <a:rPr lang="ru-RU" sz="2000" dirty="0">
                          <a:ln>
                            <a:solidFill>
                              <a:srgbClr val="002060"/>
                            </a:solidFill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– </a:t>
                      </a:r>
                      <a:r>
                        <a:rPr lang="ru-RU" sz="2000" dirty="0" err="1">
                          <a:ln>
                            <a:solidFill>
                              <a:srgbClr val="002060"/>
                            </a:solidFill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Дмухановский</a:t>
                      </a:r>
                      <a:r>
                        <a:rPr lang="ru-RU" sz="2000" dirty="0">
                          <a:ln>
                            <a:solidFill>
                              <a:srgbClr val="002060"/>
                            </a:solidFill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(при таком построении предложения создаётся впечатление, что </a:t>
                      </a:r>
                      <a:r>
                        <a:rPr lang="ru-RU" sz="2000" dirty="0" err="1">
                          <a:ln>
                            <a:solidFill>
                              <a:srgbClr val="002060"/>
                            </a:solidFill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Сквозник-Дмухановский</a:t>
                      </a:r>
                      <a:r>
                        <a:rPr lang="ru-RU" sz="2000" dirty="0">
                          <a:ln>
                            <a:solidFill>
                              <a:srgbClr val="002060"/>
                            </a:solidFill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управляет ревизором, а не городом)</a:t>
                      </a:r>
                      <a:br>
                        <a:rPr lang="ru-RU" sz="2000" dirty="0">
                          <a:ln>
                            <a:solidFill>
                              <a:srgbClr val="002060"/>
                            </a:solidFill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ru-RU" sz="2000" dirty="0">
                          <a:ln>
                            <a:solidFill>
                              <a:srgbClr val="002060"/>
                            </a:solidFill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 Перед дуэлью Печорин любуется природой, а Вернер спрашивает, (что написал ли он своё завещание).</a:t>
                      </a:r>
                    </a:p>
                  </a:txBody>
                  <a:tcPr marL="63853" marR="63853" marT="31926" marB="31926"/>
                </a:tc>
                <a:extLst>
                  <a:ext uri="{0D108BD9-81ED-4DB2-BD59-A6C34878D82A}">
                    <a16:rowId xmlns:a16="http://schemas.microsoft.com/office/drawing/2014/main" val="248191192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903423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DA786FCE-751D-40B9-8E2E-0413F4653AE1}"/>
              </a:ext>
            </a:extLst>
          </p:cNvPr>
          <p:cNvSpPr/>
          <p:nvPr/>
        </p:nvSpPr>
        <p:spPr>
          <a:xfrm>
            <a:off x="348996" y="506903"/>
            <a:ext cx="11494008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Задание 8 ЕГЭ по русскому языку проверяем ваши знания по теме "Синтаксические нормы: нормы согласования и управления" и умения установить соответствие между грамматическими ошибками и предложениями.</a:t>
            </a:r>
          </a:p>
          <a:p>
            <a:endParaRPr lang="ru-RU" sz="2000" dirty="0">
              <a:ln>
                <a:solidFill>
                  <a:srgbClr val="002060"/>
                </a:solidFill>
              </a:ln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b="1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Чтобы решить задание 8 ЕГЭ по русскому языку 2023 - 2024, необходимо знать следующие темы:</a:t>
            </a:r>
          </a:p>
          <a:p>
            <a:r>
              <a:rPr lang="ru-RU" sz="2200" i="1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-нарушения построения предложения с несогласованным приложением</a:t>
            </a:r>
            <a:br>
              <a:rPr lang="ru-RU" sz="2200" i="1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i="1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-нарушения построения предложения с причастным оборотом</a:t>
            </a:r>
            <a:br>
              <a:rPr lang="ru-RU" sz="2200" i="1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i="1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-нарушение построения предложения с деепричастным оборотом</a:t>
            </a:r>
            <a:br>
              <a:rPr lang="ru-RU" sz="2200" i="1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i="1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-нарушение связи между подлежащим и сказуемым</a:t>
            </a:r>
            <a:br>
              <a:rPr lang="ru-RU" sz="2200" i="1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i="1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-неправильное построение предложения с косвенной речью-нарушение построения предложения с однородными членами</a:t>
            </a:r>
          </a:p>
          <a:p>
            <a:r>
              <a:rPr lang="ru-RU" sz="2200" i="1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-нарушение построения сложного предложения</a:t>
            </a:r>
            <a:br>
              <a:rPr lang="ru-RU" sz="2200" i="1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i="1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-неправильное употребление падежной формы существительного и местоимения с предлогом</a:t>
            </a:r>
            <a:br>
              <a:rPr lang="ru-RU" sz="2200" i="1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i="1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-нарушение видовременной соотнесенности глагольных форм</a:t>
            </a:r>
            <a:br>
              <a:rPr lang="ru-RU" sz="2200" i="1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i="1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-нарушение управления</a:t>
            </a:r>
          </a:p>
        </p:txBody>
      </p:sp>
    </p:spTree>
    <p:extLst>
      <p:ext uri="{BB962C8B-B14F-4D97-AF65-F5344CB8AC3E}">
        <p14:creationId xmlns:p14="http://schemas.microsoft.com/office/powerpoint/2010/main" val="375151271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D274A2A2-DA14-4855-B59E-CC3156D6FC0C}"/>
              </a:ext>
            </a:extLst>
          </p:cNvPr>
          <p:cNvSpPr/>
          <p:nvPr/>
        </p:nvSpPr>
        <p:spPr>
          <a:xfrm>
            <a:off x="1144524" y="177076"/>
            <a:ext cx="990295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ln>
                  <a:solidFill>
                    <a:srgbClr val="7B1618"/>
                  </a:solidFill>
                </a:ln>
                <a:solidFill>
                  <a:srgbClr val="7B161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ФОРМЫ СУЩЕСТВИТЕЛЬНОГО С ПРЕДЛОГОМ. НЕПРАВИЛЬНОЕ УПОТРЕБЛЕНИЕ ПАДЕЖНОЙ ФОРМЫ СУЩ. И МЕСТ. С ПРЕДЛОГОМ И БЕЗ.</a:t>
            </a:r>
            <a:endParaRPr lang="ru-RU" dirty="0">
              <a:ln>
                <a:solidFill>
                  <a:srgbClr val="7B1618"/>
                </a:solidFill>
              </a:ln>
              <a:solidFill>
                <a:srgbClr val="7B1618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" name="Таблица 2">
            <a:extLst>
              <a:ext uri="{FF2B5EF4-FFF2-40B4-BE49-F238E27FC236}">
                <a16:creationId xmlns:a16="http://schemas.microsoft.com/office/drawing/2014/main" id="{0303B4B1-3DC7-48A9-931C-9AAEC8AF957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66035595"/>
              </p:ext>
            </p:extLst>
          </p:nvPr>
        </p:nvGraphicFramePr>
        <p:xfrm>
          <a:off x="472440" y="823407"/>
          <a:ext cx="11247120" cy="2804150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1247120">
                  <a:extLst>
                    <a:ext uri="{9D8B030D-6E8A-4147-A177-3AD203B41FA5}">
                      <a16:colId xmlns:a16="http://schemas.microsoft.com/office/drawing/2014/main" val="194071184"/>
                    </a:ext>
                  </a:extLst>
                </a:gridCol>
              </a:tblGrid>
              <a:tr h="2072313">
                <a:tc>
                  <a:txBody>
                    <a:bodyPr/>
                    <a:lstStyle/>
                    <a:p>
                      <a:r>
                        <a:rPr lang="ru-RU" sz="2000" dirty="0">
                          <a:ln>
                            <a:solidFill>
                              <a:srgbClr val="002060"/>
                            </a:solidFill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 Предлоги </a:t>
                      </a:r>
                      <a:r>
                        <a:rPr lang="ru-RU" sz="2000" b="1" i="1" dirty="0">
                          <a:ln>
                            <a:solidFill>
                              <a:srgbClr val="002060"/>
                            </a:solidFill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СОГЛАСНО, ВОПРЕКИ, БЛАГОДАРЯ, СООБРАЗНО, НАПЕРЕРЕЗ, ПОДОБНО </a:t>
                      </a:r>
                      <a:r>
                        <a:rPr lang="ru-RU" sz="2000" dirty="0">
                          <a:ln>
                            <a:solidFill>
                              <a:srgbClr val="002060"/>
                            </a:solidFill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употребляются только с Д. п. (кому? чему?)</a:t>
                      </a:r>
                    </a:p>
                    <a:p>
                      <a:r>
                        <a:rPr lang="ru-RU" sz="2000" dirty="0">
                          <a:ln>
                            <a:solidFill>
                              <a:srgbClr val="002060"/>
                            </a:solidFill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Предлог </a:t>
                      </a:r>
                      <a:r>
                        <a:rPr lang="ru-RU" sz="2000" b="1" i="1" dirty="0">
                          <a:ln>
                            <a:solidFill>
                              <a:srgbClr val="002060"/>
                            </a:solidFill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</a:t>
                      </a:r>
                      <a:r>
                        <a:rPr lang="ru-RU" sz="2000" dirty="0">
                          <a:ln>
                            <a:solidFill>
                              <a:srgbClr val="002060"/>
                            </a:solidFill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 значении «после чего-либо, в результате чего-либо» употребляется с П. п. (по ком? чём?)</a:t>
                      </a:r>
                    </a:p>
                    <a:p>
                      <a:r>
                        <a:rPr lang="ru-RU" sz="2000" b="1" i="1" dirty="0">
                          <a:ln>
                            <a:solidFill>
                              <a:srgbClr val="002060"/>
                            </a:solidFill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МЕРУ, В СИЛУ, В ТЕЧЕНИЕ, В ПРОДОЛЖЕНИЕ, В ЗАКЛЮЧЕНИЕ, ПО ПРИЧИНЕ, ПО ЗАВЕРШЕНИИ, НАПОДОБИЕ, ПОСРЕДСТВОМ </a:t>
                      </a:r>
                      <a:r>
                        <a:rPr lang="ru-RU" sz="2000" dirty="0">
                          <a:ln>
                            <a:solidFill>
                              <a:srgbClr val="002060"/>
                            </a:solidFill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+ </a:t>
                      </a:r>
                      <a:r>
                        <a:rPr lang="ru-RU" sz="2000" dirty="0" err="1">
                          <a:ln>
                            <a:solidFill>
                              <a:srgbClr val="002060"/>
                            </a:solidFill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Р.п</a:t>
                      </a:r>
                      <a:r>
                        <a:rPr lang="ru-RU" sz="2000" dirty="0">
                          <a:ln>
                            <a:solidFill>
                              <a:srgbClr val="002060"/>
                            </a:solidFill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существительного.</a:t>
                      </a:r>
                    </a:p>
                    <a:p>
                      <a:r>
                        <a:rPr lang="ru-RU" sz="2000" dirty="0">
                          <a:ln>
                            <a:solidFill>
                              <a:srgbClr val="002060"/>
                            </a:solidFill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Если требуются разные предлоги с разными существительными, они должны быть использованы. Пропуск предлогов в таких случаях недопустим.</a:t>
                      </a:r>
                    </a:p>
                    <a:p>
                      <a:r>
                        <a:rPr lang="ru-RU" sz="2000" dirty="0">
                          <a:ln>
                            <a:solidFill>
                              <a:srgbClr val="002060"/>
                            </a:solidFill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 Предлоги в - из, на - с.</a:t>
                      </a:r>
                    </a:p>
                  </a:txBody>
                  <a:tcPr marL="60950" marR="60950" marT="30475" marB="30475" anchor="ctr"/>
                </a:tc>
                <a:extLst>
                  <a:ext uri="{0D108BD9-81ED-4DB2-BD59-A6C34878D82A}">
                    <a16:rowId xmlns:a16="http://schemas.microsoft.com/office/drawing/2014/main" val="506709943"/>
                  </a:ext>
                </a:extLst>
              </a:tr>
            </a:tbl>
          </a:graphicData>
        </a:graphic>
      </p:graphicFrame>
      <p:graphicFrame>
        <p:nvGraphicFramePr>
          <p:cNvPr id="4" name="Таблица 3">
            <a:extLst>
              <a:ext uri="{FF2B5EF4-FFF2-40B4-BE49-F238E27FC236}">
                <a16:creationId xmlns:a16="http://schemas.microsoft.com/office/drawing/2014/main" id="{77BF2ED6-4657-40E8-A9B9-B94D29A2DF7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57181207"/>
              </p:ext>
            </p:extLst>
          </p:nvPr>
        </p:nvGraphicFramePr>
        <p:xfrm>
          <a:off x="472440" y="3627557"/>
          <a:ext cx="11247120" cy="2560300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5623560">
                  <a:extLst>
                    <a:ext uri="{9D8B030D-6E8A-4147-A177-3AD203B41FA5}">
                      <a16:colId xmlns:a16="http://schemas.microsoft.com/office/drawing/2014/main" val="3679110707"/>
                    </a:ext>
                  </a:extLst>
                </a:gridCol>
                <a:gridCol w="5623560">
                  <a:extLst>
                    <a:ext uri="{9D8B030D-6E8A-4147-A177-3AD203B41FA5}">
                      <a16:colId xmlns:a16="http://schemas.microsoft.com/office/drawing/2014/main" val="988389946"/>
                    </a:ext>
                  </a:extLst>
                </a:gridCol>
              </a:tblGrid>
              <a:tr h="243802"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>
                          <a:ln>
                            <a:solidFill>
                              <a:srgbClr val="002060"/>
                            </a:solidFill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ПРАВИЛЬНО</a:t>
                      </a:r>
                    </a:p>
                  </a:txBody>
                  <a:tcPr marL="60950" marR="60950" marT="30475" marB="30475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>
                          <a:ln>
                            <a:solidFill>
                              <a:srgbClr val="002060"/>
                            </a:solidFill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ОШИБКА</a:t>
                      </a:r>
                    </a:p>
                  </a:txBody>
                  <a:tcPr marL="60950" marR="60950" marT="30475" marB="30475" anchor="ctr"/>
                </a:tc>
                <a:extLst>
                  <a:ext uri="{0D108BD9-81ED-4DB2-BD59-A6C34878D82A}">
                    <a16:rowId xmlns:a16="http://schemas.microsoft.com/office/drawing/2014/main" val="1867135960"/>
                  </a:ext>
                </a:extLst>
              </a:tr>
              <a:tr h="1706611">
                <a:tc>
                  <a:txBody>
                    <a:bodyPr/>
                    <a:lstStyle/>
                    <a:p>
                      <a:r>
                        <a:rPr lang="ru-RU" sz="2000" dirty="0">
                          <a:ln>
                            <a:solidFill>
                              <a:srgbClr val="002060"/>
                            </a:solidFill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 Вопреки (кому? чему? </a:t>
                      </a:r>
                      <a:r>
                        <a:rPr lang="ru-RU" sz="2000" dirty="0" err="1">
                          <a:ln>
                            <a:solidFill>
                              <a:srgbClr val="002060"/>
                            </a:solidFill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Д.п</a:t>
                      </a:r>
                      <a:r>
                        <a:rPr lang="ru-RU" sz="2000" dirty="0">
                          <a:ln>
                            <a:solidFill>
                              <a:srgbClr val="002060"/>
                            </a:solidFill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.) обстоятельствам</a:t>
                      </a:r>
                      <a:br>
                        <a:rPr lang="ru-RU" sz="2000" dirty="0">
                          <a:ln>
                            <a:solidFill>
                              <a:srgbClr val="002060"/>
                            </a:solidFill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ru-RU" sz="2000" dirty="0">
                          <a:ln>
                            <a:solidFill>
                              <a:srgbClr val="002060"/>
                            </a:solidFill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благодаря (кому? чему? </a:t>
                      </a:r>
                      <a:r>
                        <a:rPr lang="ru-RU" sz="2000" dirty="0" err="1">
                          <a:ln>
                            <a:solidFill>
                              <a:srgbClr val="002060"/>
                            </a:solidFill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Д.п</a:t>
                      </a:r>
                      <a:r>
                        <a:rPr lang="ru-RU" sz="2000" dirty="0">
                          <a:ln>
                            <a:solidFill>
                              <a:srgbClr val="002060"/>
                            </a:solidFill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.) старанию</a:t>
                      </a:r>
                      <a:br>
                        <a:rPr lang="ru-RU" sz="2000" dirty="0">
                          <a:ln>
                            <a:solidFill>
                              <a:srgbClr val="002060"/>
                            </a:solidFill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ru-RU" sz="2000" dirty="0">
                          <a:ln>
                            <a:solidFill>
                              <a:srgbClr val="002060"/>
                            </a:solidFill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 окончании срока</a:t>
                      </a:r>
                      <a:br>
                        <a:rPr lang="ru-RU" sz="2000" dirty="0">
                          <a:ln>
                            <a:solidFill>
                              <a:srgbClr val="002060"/>
                            </a:solidFill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ru-RU" sz="2000" dirty="0">
                          <a:ln>
                            <a:solidFill>
                              <a:srgbClr val="002060"/>
                            </a:solidFill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 истечении срока</a:t>
                      </a:r>
                      <a:br>
                        <a:rPr lang="ru-RU" sz="2000" dirty="0">
                          <a:ln>
                            <a:solidFill>
                              <a:srgbClr val="002060"/>
                            </a:solidFill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ru-RU" sz="2000" dirty="0">
                          <a:ln>
                            <a:solidFill>
                              <a:srgbClr val="002060"/>
                            </a:solidFill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 прибытии поезда</a:t>
                      </a:r>
                      <a:br>
                        <a:rPr lang="ru-RU" sz="2000" dirty="0">
                          <a:ln>
                            <a:solidFill>
                              <a:srgbClr val="002060"/>
                            </a:solidFill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ru-RU" sz="2000" dirty="0">
                          <a:ln>
                            <a:solidFill>
                              <a:srgbClr val="002060"/>
                            </a:solidFill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 приезде</a:t>
                      </a:r>
                      <a:br>
                        <a:rPr lang="ru-RU" sz="2000" dirty="0">
                          <a:ln>
                            <a:solidFill>
                              <a:srgbClr val="002060"/>
                            </a:solidFill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ru-RU" sz="2000" dirty="0">
                          <a:ln>
                            <a:solidFill>
                              <a:srgbClr val="002060"/>
                            </a:solidFill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 в город – из города</a:t>
                      </a:r>
                    </a:p>
                  </a:txBody>
                  <a:tcPr marL="60950" marR="60950" marT="30475" marB="30475" anchor="ctr"/>
                </a:tc>
                <a:tc>
                  <a:txBody>
                    <a:bodyPr/>
                    <a:lstStyle/>
                    <a:p>
                      <a:r>
                        <a:rPr lang="ru-RU" sz="2000" dirty="0">
                          <a:ln>
                            <a:solidFill>
                              <a:srgbClr val="002060"/>
                            </a:solidFill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 Вопреки (кого? чего? </a:t>
                      </a:r>
                      <a:r>
                        <a:rPr lang="ru-RU" sz="2000" dirty="0" err="1">
                          <a:ln>
                            <a:solidFill>
                              <a:srgbClr val="002060"/>
                            </a:solidFill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Р.п</a:t>
                      </a:r>
                      <a:r>
                        <a:rPr lang="ru-RU" sz="2000" dirty="0">
                          <a:ln>
                            <a:solidFill>
                              <a:srgbClr val="002060"/>
                            </a:solidFill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.) обстоятельств</a:t>
                      </a:r>
                      <a:br>
                        <a:rPr lang="ru-RU" sz="2000" dirty="0">
                          <a:ln>
                            <a:solidFill>
                              <a:srgbClr val="002060"/>
                            </a:solidFill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ru-RU" sz="2000" dirty="0">
                          <a:ln>
                            <a:solidFill>
                              <a:srgbClr val="002060"/>
                            </a:solidFill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благодаря (кого? чего? </a:t>
                      </a:r>
                      <a:r>
                        <a:rPr lang="ru-RU" sz="2000" dirty="0" err="1">
                          <a:ln>
                            <a:solidFill>
                              <a:srgbClr val="002060"/>
                            </a:solidFill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Р.п</a:t>
                      </a:r>
                      <a:r>
                        <a:rPr lang="ru-RU" sz="2000" dirty="0">
                          <a:ln>
                            <a:solidFill>
                              <a:srgbClr val="002060"/>
                            </a:solidFill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.) старания</a:t>
                      </a:r>
                      <a:br>
                        <a:rPr lang="ru-RU" sz="2000" dirty="0">
                          <a:ln>
                            <a:solidFill>
                              <a:srgbClr val="002060"/>
                            </a:solidFill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ru-RU" sz="2000" dirty="0">
                          <a:ln>
                            <a:solidFill>
                              <a:srgbClr val="002060"/>
                            </a:solidFill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 окончанию срока</a:t>
                      </a:r>
                      <a:br>
                        <a:rPr lang="ru-RU" sz="2000" dirty="0">
                          <a:ln>
                            <a:solidFill>
                              <a:srgbClr val="002060"/>
                            </a:solidFill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ru-RU" sz="2000" dirty="0">
                          <a:ln>
                            <a:solidFill>
                              <a:srgbClr val="002060"/>
                            </a:solidFill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 истечению срока</a:t>
                      </a:r>
                      <a:br>
                        <a:rPr lang="ru-RU" sz="2000" dirty="0">
                          <a:ln>
                            <a:solidFill>
                              <a:srgbClr val="002060"/>
                            </a:solidFill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ru-RU" sz="2000" dirty="0">
                          <a:ln>
                            <a:solidFill>
                              <a:srgbClr val="002060"/>
                            </a:solidFill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 прибытию поезда</a:t>
                      </a:r>
                      <a:br>
                        <a:rPr lang="ru-RU" sz="2000" dirty="0">
                          <a:ln>
                            <a:solidFill>
                              <a:srgbClr val="002060"/>
                            </a:solidFill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ru-RU" sz="2000" dirty="0">
                          <a:ln>
                            <a:solidFill>
                              <a:srgbClr val="002060"/>
                            </a:solidFill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 приезду</a:t>
                      </a:r>
                      <a:br>
                        <a:rPr lang="ru-RU" sz="2000" dirty="0">
                          <a:ln>
                            <a:solidFill>
                              <a:srgbClr val="002060"/>
                            </a:solidFill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ru-RU" sz="2000" dirty="0">
                          <a:ln>
                            <a:solidFill>
                              <a:srgbClr val="002060"/>
                            </a:solidFill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 с города</a:t>
                      </a:r>
                    </a:p>
                  </a:txBody>
                  <a:tcPr marL="60950" marR="60950" marT="30475" marB="30475" anchor="ctr"/>
                </a:tc>
                <a:extLst>
                  <a:ext uri="{0D108BD9-81ED-4DB2-BD59-A6C34878D82A}">
                    <a16:rowId xmlns:a16="http://schemas.microsoft.com/office/drawing/2014/main" val="136101686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4676980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3E5A223A-8C02-49D9-A3D4-ED7CE7ACB759}"/>
              </a:ext>
            </a:extLst>
          </p:cNvPr>
          <p:cNvSpPr/>
          <p:nvPr/>
        </p:nvSpPr>
        <p:spPr>
          <a:xfrm>
            <a:off x="1627632" y="271195"/>
            <a:ext cx="907999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ln>
                  <a:solidFill>
                    <a:srgbClr val="7B1618"/>
                  </a:solidFill>
                </a:ln>
                <a:solidFill>
                  <a:srgbClr val="7B161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ГЛАГОЛЬНЫЕ ФОРМЫ. </a:t>
            </a:r>
          </a:p>
          <a:p>
            <a:pPr algn="ctr"/>
            <a:r>
              <a:rPr lang="ru-RU" b="1" dirty="0">
                <a:ln>
                  <a:solidFill>
                    <a:srgbClr val="7B1618"/>
                  </a:solidFill>
                </a:ln>
                <a:solidFill>
                  <a:srgbClr val="7B161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НАРУШЕНИЕ ВИДОВРЕМЕННОЙ СООТНЕСЕННОСТИ ГЛАГОЛЬНЫХ ФОРМ.</a:t>
            </a:r>
            <a:endParaRPr lang="ru-RU" b="1" i="0" dirty="0">
              <a:ln>
                <a:solidFill>
                  <a:srgbClr val="7B1618"/>
                </a:solidFill>
              </a:ln>
              <a:solidFill>
                <a:srgbClr val="7B1618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" name="Таблица 2">
            <a:extLst>
              <a:ext uri="{FF2B5EF4-FFF2-40B4-BE49-F238E27FC236}">
                <a16:creationId xmlns:a16="http://schemas.microsoft.com/office/drawing/2014/main" id="{31398C85-665F-4DF9-8863-892D20FB5F3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19782588"/>
              </p:ext>
            </p:extLst>
          </p:nvPr>
        </p:nvGraphicFramePr>
        <p:xfrm>
          <a:off x="723900" y="1072673"/>
          <a:ext cx="10561320" cy="1767840"/>
        </p:xfrm>
        <a:graphic>
          <a:graphicData uri="http://schemas.openxmlformats.org/drawingml/2006/table">
            <a:tbl>
              <a:tblPr>
                <a:tableStyleId>{616DA210-FB5B-4158-B5E0-FEB733F419BA}</a:tableStyleId>
              </a:tblPr>
              <a:tblGrid>
                <a:gridCol w="5280660">
                  <a:extLst>
                    <a:ext uri="{9D8B030D-6E8A-4147-A177-3AD203B41FA5}">
                      <a16:colId xmlns:a16="http://schemas.microsoft.com/office/drawing/2014/main" val="216553417"/>
                    </a:ext>
                  </a:extLst>
                </a:gridCol>
                <a:gridCol w="5280660">
                  <a:extLst>
                    <a:ext uri="{9D8B030D-6E8A-4147-A177-3AD203B41FA5}">
                      <a16:colId xmlns:a16="http://schemas.microsoft.com/office/drawing/2014/main" val="1864523155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ru-RU" sz="2600" b="1" dirty="0">
                          <a:ln>
                            <a:solidFill>
                              <a:srgbClr val="002060"/>
                            </a:solidFill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ПРАВИЛЬНО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600" b="1" dirty="0">
                          <a:ln>
                            <a:solidFill>
                              <a:srgbClr val="002060"/>
                            </a:solidFill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ОШИБКА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815519914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ru-RU" sz="2600" dirty="0">
                          <a:ln>
                            <a:solidFill>
                              <a:srgbClr val="002060"/>
                            </a:solidFill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Сестра прочитала книгу и пересказала ее брату.</a:t>
                      </a:r>
                      <a:br>
                        <a:rPr lang="ru-RU" sz="2600" dirty="0">
                          <a:ln>
                            <a:solidFill>
                              <a:srgbClr val="002060"/>
                            </a:solidFill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endParaRPr lang="ru-RU" sz="2600" dirty="0">
                        <a:ln>
                          <a:solidFill>
                            <a:srgbClr val="002060"/>
                          </a:solidFill>
                        </a:ln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2600" dirty="0">
                          <a:ln>
                            <a:solidFill>
                              <a:srgbClr val="002060"/>
                            </a:solidFill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Сестра читает книгу и пересказала ее брату.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806451513"/>
                  </a:ext>
                </a:extLst>
              </a:tr>
            </a:tbl>
          </a:graphicData>
        </a:graphic>
      </p:graphicFrame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2B9AC373-E3D2-4FA1-A046-6244B691588A}"/>
              </a:ext>
            </a:extLst>
          </p:cNvPr>
          <p:cNvSpPr/>
          <p:nvPr/>
        </p:nvSpPr>
        <p:spPr>
          <a:xfrm>
            <a:off x="2571844" y="3140169"/>
            <a:ext cx="654551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ln>
                  <a:solidFill>
                    <a:srgbClr val="7B1618"/>
                  </a:solidFill>
                </a:ln>
                <a:solidFill>
                  <a:srgbClr val="7B161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УПРАВЛЕНИЕ ГЛАГОЛОВ. НАРУШЕНИЕ УПРАВЛЕНИЯ.</a:t>
            </a:r>
            <a:endParaRPr lang="ru-RU" b="1" i="0" dirty="0">
              <a:ln>
                <a:solidFill>
                  <a:srgbClr val="7B1618"/>
                </a:solidFill>
              </a:ln>
              <a:solidFill>
                <a:srgbClr val="7B1618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5" name="Таблица 4">
            <a:extLst>
              <a:ext uri="{FF2B5EF4-FFF2-40B4-BE49-F238E27FC236}">
                <a16:creationId xmlns:a16="http://schemas.microsoft.com/office/drawing/2014/main" id="{C6858598-EF4C-446D-B33D-61D93592F48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14169496"/>
              </p:ext>
            </p:extLst>
          </p:nvPr>
        </p:nvGraphicFramePr>
        <p:xfrm>
          <a:off x="585216" y="3876738"/>
          <a:ext cx="10700004" cy="1463040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5350002">
                  <a:extLst>
                    <a:ext uri="{9D8B030D-6E8A-4147-A177-3AD203B41FA5}">
                      <a16:colId xmlns:a16="http://schemas.microsoft.com/office/drawing/2014/main" val="2951052303"/>
                    </a:ext>
                  </a:extLst>
                </a:gridCol>
                <a:gridCol w="5350002">
                  <a:extLst>
                    <a:ext uri="{9D8B030D-6E8A-4147-A177-3AD203B41FA5}">
                      <a16:colId xmlns:a16="http://schemas.microsoft.com/office/drawing/2014/main" val="348108113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>
                          <a:ln>
                            <a:solidFill>
                              <a:srgbClr val="002060"/>
                            </a:solidFill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ПРАВИЛЬНО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>
                          <a:ln>
                            <a:solidFill>
                              <a:srgbClr val="002060"/>
                            </a:solidFill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ОШИБКА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951955925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ru-RU" sz="2800">
                          <a:ln>
                            <a:solidFill>
                              <a:srgbClr val="002060"/>
                            </a:solidFill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Он всегда уделял внимание своему здоровью.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2800" dirty="0">
                          <a:ln>
                            <a:solidFill>
                              <a:srgbClr val="002060"/>
                            </a:solidFill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Он всегда уделял внимание на свое здоровье.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76791141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86974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9F52DCBA-B957-4127-8777-B035F9DC8D52}"/>
              </a:ext>
            </a:extLst>
          </p:cNvPr>
          <p:cNvSpPr/>
          <p:nvPr/>
        </p:nvSpPr>
        <p:spPr>
          <a:xfrm rot="20356102">
            <a:off x="443630" y="1797994"/>
            <a:ext cx="8893205" cy="1724360"/>
          </a:xfrm>
          <a:prstGeom prst="rect">
            <a:avLst/>
          </a:prstGeom>
        </p:spPr>
        <p:txBody>
          <a:bodyPr wrap="none">
            <a:prstTxWarp prst="textTriangleInverted">
              <a:avLst/>
            </a:prstTxWarp>
            <a:spAutoFit/>
          </a:bodyPr>
          <a:lstStyle/>
          <a:p>
            <a:pPr algn="ctr"/>
            <a:r>
              <a:rPr lang="ru-RU" sz="7200" b="1" dirty="0">
                <a:ln>
                  <a:solidFill>
                    <a:srgbClr val="7B1618"/>
                  </a:solidFill>
                </a:ln>
                <a:solidFill>
                  <a:srgbClr val="7B161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ПОТРЕНИРУЕМСЯ</a:t>
            </a:r>
            <a:endParaRPr lang="ru-RU" sz="7200" b="1" i="0" dirty="0">
              <a:ln>
                <a:solidFill>
                  <a:srgbClr val="7B1618"/>
                </a:solidFill>
              </a:ln>
              <a:solidFill>
                <a:srgbClr val="7B1618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Picture 2" descr="https://static.tildacdn.com/tild3339-6438-4735-b238-303430353032/pngwingcom_9.png">
            <a:extLst>
              <a:ext uri="{FF2B5EF4-FFF2-40B4-BE49-F238E27FC236}">
                <a16:creationId xmlns:a16="http://schemas.microsoft.com/office/drawing/2014/main" id="{A499A5CC-A87A-418D-8EAC-9EC916C01F0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80375" y="1682496"/>
            <a:ext cx="3217363" cy="48957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0021113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5187BD8C-84FC-4C63-8FD2-B83B6CA2EA08}"/>
              </a:ext>
            </a:extLst>
          </p:cNvPr>
          <p:cNvPicPr/>
          <p:nvPr/>
        </p:nvPicPr>
        <p:blipFill rotWithShape="1"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b="21875"/>
          <a:stretch/>
        </p:blipFill>
        <p:spPr>
          <a:xfrm>
            <a:off x="550164" y="457200"/>
            <a:ext cx="11091672" cy="49926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66102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63D7FC0E-73A2-49F7-9528-D16A4CC1F8D4}"/>
              </a:ext>
            </a:extLst>
          </p:cNvPr>
          <p:cNvPicPr/>
          <p:nvPr/>
        </p:nvPicPr>
        <p:blipFill rotWithShape="1"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b="27315"/>
          <a:stretch/>
        </p:blipFill>
        <p:spPr>
          <a:xfrm>
            <a:off x="326136" y="420624"/>
            <a:ext cx="11539728" cy="48463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049734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B7C29575-CC62-4B3C-8A8D-D137F0E5BD9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61094882"/>
              </p:ext>
            </p:extLst>
          </p:nvPr>
        </p:nvGraphicFramePr>
        <p:xfrm>
          <a:off x="649224" y="292608"/>
          <a:ext cx="11146536" cy="5486400"/>
        </p:xfrm>
        <a:graphic>
          <a:graphicData uri="http://schemas.openxmlformats.org/drawingml/2006/table">
            <a:tbl>
              <a:tblPr>
                <a:tableStyleId>{616DA210-FB5B-4158-B5E0-FEB733F419BA}</a:tableStyleId>
              </a:tblPr>
              <a:tblGrid>
                <a:gridCol w="4007743">
                  <a:extLst>
                    <a:ext uri="{9D8B030D-6E8A-4147-A177-3AD203B41FA5}">
                      <a16:colId xmlns:a16="http://schemas.microsoft.com/office/drawing/2014/main" val="245709930"/>
                    </a:ext>
                  </a:extLst>
                </a:gridCol>
                <a:gridCol w="7138793">
                  <a:extLst>
                    <a:ext uri="{9D8B030D-6E8A-4147-A177-3AD203B41FA5}">
                      <a16:colId xmlns:a16="http://schemas.microsoft.com/office/drawing/2014/main" val="289621576"/>
                    </a:ext>
                  </a:extLst>
                </a:gridCol>
              </a:tblGrid>
              <a:tr h="201136">
                <a:tc>
                  <a:txBody>
                    <a:bodyPr/>
                    <a:lstStyle/>
                    <a:p>
                      <a:pPr algn="ctr"/>
                      <a:r>
                        <a:rPr lang="ru-RU" sz="2000">
                          <a:ln>
                            <a:solidFill>
                              <a:srgbClr val="002060"/>
                            </a:solidFill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ГРАММАТИЧЕСКИЕ ОШИБКИ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>
                          <a:ln>
                            <a:solidFill>
                              <a:srgbClr val="002060"/>
                            </a:solidFill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ПРЕДЛОЖЕНИЯ</a:t>
                      </a: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3989951902"/>
                  </a:ext>
                </a:extLst>
              </a:tr>
              <a:tr h="3821589">
                <a:tc>
                  <a:txBody>
                    <a:bodyPr/>
                    <a:lstStyle/>
                    <a:p>
                      <a:pPr fontAlgn="t"/>
                      <a:r>
                        <a:rPr lang="ru-RU" sz="2000" dirty="0">
                          <a:ln>
                            <a:solidFill>
                              <a:srgbClr val="002060"/>
                            </a:solidFill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A) нарушение связи между   подлежащим и сказуемым</a:t>
                      </a:r>
                      <a:br>
                        <a:rPr lang="ru-RU" sz="2000" dirty="0">
                          <a:ln>
                            <a:solidFill>
                              <a:srgbClr val="002060"/>
                            </a:solidFill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ru-RU" sz="2000" dirty="0">
                          <a:ln>
                            <a:solidFill>
                              <a:srgbClr val="002060"/>
                            </a:solidFill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Б) неправильное построение  предложения с деепричастным оборотом</a:t>
                      </a:r>
                      <a:br>
                        <a:rPr lang="ru-RU" sz="2000" dirty="0">
                          <a:ln>
                            <a:solidFill>
                              <a:srgbClr val="002060"/>
                            </a:solidFill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ru-RU" sz="2000" dirty="0">
                          <a:ln>
                            <a:solidFill>
                              <a:srgbClr val="002060"/>
                            </a:solidFill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B) ошибка в построении предложения с однородными членами</a:t>
                      </a:r>
                      <a:br>
                        <a:rPr lang="ru-RU" sz="2000" dirty="0">
                          <a:ln>
                            <a:solidFill>
                              <a:srgbClr val="002060"/>
                            </a:solidFill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ru-RU" sz="2000" dirty="0">
                          <a:ln>
                            <a:solidFill>
                              <a:srgbClr val="002060"/>
                            </a:solidFill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Г) нарушение в построении предложения с причастным оборотом</a:t>
                      </a:r>
                      <a:br>
                        <a:rPr lang="ru-RU" sz="2000" dirty="0">
                          <a:ln>
                            <a:solidFill>
                              <a:srgbClr val="002060"/>
                            </a:solidFill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ru-RU" sz="2000" dirty="0">
                          <a:ln>
                            <a:solidFill>
                              <a:srgbClr val="002060"/>
                            </a:solidFill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Д) ошибка в построении сложноподчинённого предложения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fontAlgn="t"/>
                      <a:r>
                        <a:rPr lang="ru-RU" sz="2000" dirty="0">
                          <a:ln>
                            <a:solidFill>
                              <a:srgbClr val="002060"/>
                            </a:solidFill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1) Употребляя вводные слова, речь становится более эмоциональной.</a:t>
                      </a:r>
                      <a:br>
                        <a:rPr lang="ru-RU" sz="2000" dirty="0">
                          <a:ln>
                            <a:solidFill>
                              <a:srgbClr val="002060"/>
                            </a:solidFill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ru-RU" sz="2000" dirty="0">
                          <a:ln>
                            <a:solidFill>
                              <a:srgbClr val="002060"/>
                            </a:solidFill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2) Одним из самых известных в стране учебных заведений стал МГУ.</a:t>
                      </a:r>
                      <a:br>
                        <a:rPr lang="ru-RU" sz="2000" dirty="0">
                          <a:ln>
                            <a:solidFill>
                              <a:srgbClr val="002060"/>
                            </a:solidFill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ru-RU" sz="2000" dirty="0">
                          <a:ln>
                            <a:solidFill>
                              <a:srgbClr val="002060"/>
                            </a:solidFill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3) Степан чувствовал то, как всё тело не слушается его и от усталости слипаются глаза.</a:t>
                      </a:r>
                      <a:br>
                        <a:rPr lang="ru-RU" sz="2000" dirty="0">
                          <a:ln>
                            <a:solidFill>
                              <a:srgbClr val="002060"/>
                            </a:solidFill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ru-RU" sz="2000" dirty="0">
                          <a:ln>
                            <a:solidFill>
                              <a:srgbClr val="002060"/>
                            </a:solidFill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4) Наиболее древней является письменность шумеров, жившие в Междуречье, в Средней Азии.</a:t>
                      </a:r>
                      <a:br>
                        <a:rPr lang="ru-RU" sz="2000" dirty="0">
                          <a:ln>
                            <a:solidFill>
                              <a:srgbClr val="002060"/>
                            </a:solidFill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ru-RU" sz="2000" dirty="0">
                          <a:ln>
                            <a:solidFill>
                              <a:srgbClr val="002060"/>
                            </a:solidFill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5) Находящаяся низко над горизонтом Луна кажется сильно увеличенной.</a:t>
                      </a:r>
                      <a:br>
                        <a:rPr lang="ru-RU" sz="2000" dirty="0">
                          <a:ln>
                            <a:solidFill>
                              <a:srgbClr val="002060"/>
                            </a:solidFill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ru-RU" sz="2000" dirty="0">
                          <a:ln>
                            <a:solidFill>
                              <a:srgbClr val="002060"/>
                            </a:solidFill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6) Придумав техническую конструкцию аппарата, умельцы собрали его собственными руками.</a:t>
                      </a:r>
                      <a:br>
                        <a:rPr lang="ru-RU" sz="2000" dirty="0">
                          <a:ln>
                            <a:solidFill>
                              <a:srgbClr val="002060"/>
                            </a:solidFill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ru-RU" sz="2000" dirty="0">
                          <a:ln>
                            <a:solidFill>
                              <a:srgbClr val="002060"/>
                            </a:solidFill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7) Стая лебедей летели в тёплые края.</a:t>
                      </a:r>
                      <a:br>
                        <a:rPr lang="ru-RU" sz="2000" dirty="0">
                          <a:ln>
                            <a:solidFill>
                              <a:srgbClr val="002060"/>
                            </a:solidFill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ru-RU" sz="2000" dirty="0">
                          <a:ln>
                            <a:solidFill>
                              <a:srgbClr val="002060"/>
                            </a:solidFill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8) Людвиг </a:t>
                      </a:r>
                      <a:r>
                        <a:rPr lang="ru-RU" sz="2000" dirty="0" err="1">
                          <a:ln>
                            <a:solidFill>
                              <a:srgbClr val="002060"/>
                            </a:solidFill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ван</a:t>
                      </a:r>
                      <a:r>
                        <a:rPr lang="ru-RU" sz="2000" dirty="0">
                          <a:ln>
                            <a:solidFill>
                              <a:srgbClr val="002060"/>
                            </a:solidFill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Бетховен продолжил общую линию развития музыкальных жанров, которую наметили его предшественники.</a:t>
                      </a:r>
                      <a:br>
                        <a:rPr lang="ru-RU" sz="2000" dirty="0">
                          <a:ln>
                            <a:solidFill>
                              <a:srgbClr val="002060"/>
                            </a:solidFill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ru-RU" sz="2000" dirty="0">
                          <a:ln>
                            <a:solidFill>
                              <a:srgbClr val="002060"/>
                            </a:solidFill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9) Из листового металла не только делают корпуса машин и приборов, но и посуду.</a:t>
                      </a: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474261409"/>
                  </a:ext>
                </a:extLst>
              </a:tr>
            </a:tbl>
          </a:graphicData>
        </a:graphic>
      </p:graphicFrame>
      <p:graphicFrame>
        <p:nvGraphicFramePr>
          <p:cNvPr id="3" name="Таблица 2">
            <a:extLst>
              <a:ext uri="{FF2B5EF4-FFF2-40B4-BE49-F238E27FC236}">
                <a16:creationId xmlns:a16="http://schemas.microsoft.com/office/drawing/2014/main" id="{7E472304-B2BE-48BC-88BF-783CAC1C728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67159297"/>
              </p:ext>
            </p:extLst>
          </p:nvPr>
        </p:nvGraphicFramePr>
        <p:xfrm>
          <a:off x="879252" y="4809426"/>
          <a:ext cx="3209735" cy="969582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641947">
                  <a:extLst>
                    <a:ext uri="{9D8B030D-6E8A-4147-A177-3AD203B41FA5}">
                      <a16:colId xmlns:a16="http://schemas.microsoft.com/office/drawing/2014/main" val="1536020917"/>
                    </a:ext>
                  </a:extLst>
                </a:gridCol>
                <a:gridCol w="641947">
                  <a:extLst>
                    <a:ext uri="{9D8B030D-6E8A-4147-A177-3AD203B41FA5}">
                      <a16:colId xmlns:a16="http://schemas.microsoft.com/office/drawing/2014/main" val="1350471924"/>
                    </a:ext>
                  </a:extLst>
                </a:gridCol>
                <a:gridCol w="641947">
                  <a:extLst>
                    <a:ext uri="{9D8B030D-6E8A-4147-A177-3AD203B41FA5}">
                      <a16:colId xmlns:a16="http://schemas.microsoft.com/office/drawing/2014/main" val="1899974417"/>
                    </a:ext>
                  </a:extLst>
                </a:gridCol>
                <a:gridCol w="641947">
                  <a:extLst>
                    <a:ext uri="{9D8B030D-6E8A-4147-A177-3AD203B41FA5}">
                      <a16:colId xmlns:a16="http://schemas.microsoft.com/office/drawing/2014/main" val="3760376703"/>
                    </a:ext>
                  </a:extLst>
                </a:gridCol>
                <a:gridCol w="641947">
                  <a:extLst>
                    <a:ext uri="{9D8B030D-6E8A-4147-A177-3AD203B41FA5}">
                      <a16:colId xmlns:a16="http://schemas.microsoft.com/office/drawing/2014/main" val="670166742"/>
                    </a:ext>
                  </a:extLst>
                </a:gridCol>
              </a:tblGrid>
              <a:tr h="484791">
                <a:tc>
                  <a:txBody>
                    <a:bodyPr/>
                    <a:lstStyle/>
                    <a:p>
                      <a:r>
                        <a:rPr lang="ru-RU" b="1">
                          <a:ln>
                            <a:solidFill>
                              <a:srgbClr val="7B1618"/>
                            </a:solidFill>
                          </a:ln>
                          <a:solidFill>
                            <a:srgbClr val="7B1618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b="1">
                          <a:ln>
                            <a:solidFill>
                              <a:srgbClr val="7B1618"/>
                            </a:solidFill>
                          </a:ln>
                          <a:solidFill>
                            <a:srgbClr val="7B1618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Б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b="1">
                          <a:ln>
                            <a:solidFill>
                              <a:srgbClr val="7B1618"/>
                            </a:solidFill>
                          </a:ln>
                          <a:solidFill>
                            <a:srgbClr val="7B1618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В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b="1">
                          <a:ln>
                            <a:solidFill>
                              <a:srgbClr val="7B1618"/>
                            </a:solidFill>
                          </a:ln>
                          <a:solidFill>
                            <a:srgbClr val="7B1618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Г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b="1">
                          <a:ln>
                            <a:solidFill>
                              <a:srgbClr val="7B1618"/>
                            </a:solidFill>
                          </a:ln>
                          <a:solidFill>
                            <a:srgbClr val="7B1618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Д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820704686"/>
                  </a:ext>
                </a:extLst>
              </a:tr>
              <a:tr h="484791">
                <a:tc>
                  <a:txBody>
                    <a:bodyPr/>
                    <a:lstStyle/>
                    <a:p>
                      <a:r>
                        <a:rPr lang="ru-RU" b="1">
                          <a:ln>
                            <a:solidFill>
                              <a:srgbClr val="7B1618"/>
                            </a:solidFill>
                          </a:ln>
                          <a:solidFill>
                            <a:srgbClr val="7B1618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b="1">
                          <a:ln>
                            <a:solidFill>
                              <a:srgbClr val="7B1618"/>
                            </a:solidFill>
                          </a:ln>
                          <a:solidFill>
                            <a:srgbClr val="7B1618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b="1">
                          <a:ln>
                            <a:solidFill>
                              <a:srgbClr val="7B1618"/>
                            </a:solidFill>
                          </a:ln>
                          <a:solidFill>
                            <a:srgbClr val="7B1618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b="1">
                          <a:ln>
                            <a:solidFill>
                              <a:srgbClr val="7B1618"/>
                            </a:solidFill>
                          </a:ln>
                          <a:solidFill>
                            <a:srgbClr val="7B1618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b="1" dirty="0">
                          <a:ln>
                            <a:solidFill>
                              <a:srgbClr val="7B1618"/>
                            </a:solidFill>
                          </a:ln>
                          <a:solidFill>
                            <a:srgbClr val="7B1618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808516654"/>
                  </a:ext>
                </a:extLst>
              </a:tr>
            </a:tbl>
          </a:graphicData>
        </a:graphic>
      </p:graphicFrame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C136D903-D0D8-4D1E-B7E6-428686549C03}"/>
              </a:ext>
            </a:extLst>
          </p:cNvPr>
          <p:cNvSpPr/>
          <p:nvPr/>
        </p:nvSpPr>
        <p:spPr>
          <a:xfrm>
            <a:off x="983670" y="5221665"/>
            <a:ext cx="295465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>
                <a:ln>
                  <a:solidFill>
                    <a:srgbClr val="7B1618"/>
                  </a:solidFill>
                </a:ln>
                <a:solidFill>
                  <a:srgbClr val="7B161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7    1     9    4    3</a:t>
            </a:r>
          </a:p>
        </p:txBody>
      </p:sp>
    </p:spTree>
    <p:extLst>
      <p:ext uri="{BB962C8B-B14F-4D97-AF65-F5344CB8AC3E}">
        <p14:creationId xmlns:p14="http://schemas.microsoft.com/office/powerpoint/2010/main" val="17340625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B7C29575-CC62-4B3C-8A8D-D137F0E5BD9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73773159"/>
              </p:ext>
            </p:extLst>
          </p:nvPr>
        </p:nvGraphicFramePr>
        <p:xfrm>
          <a:off x="230124" y="177677"/>
          <a:ext cx="11731752" cy="6309360"/>
        </p:xfrm>
        <a:graphic>
          <a:graphicData uri="http://schemas.openxmlformats.org/drawingml/2006/table">
            <a:tbl>
              <a:tblPr>
                <a:tableStyleId>{616DA210-FB5B-4158-B5E0-FEB733F419BA}</a:tableStyleId>
              </a:tblPr>
              <a:tblGrid>
                <a:gridCol w="3144012">
                  <a:extLst>
                    <a:ext uri="{9D8B030D-6E8A-4147-A177-3AD203B41FA5}">
                      <a16:colId xmlns:a16="http://schemas.microsoft.com/office/drawing/2014/main" val="245709930"/>
                    </a:ext>
                  </a:extLst>
                </a:gridCol>
                <a:gridCol w="8587740">
                  <a:extLst>
                    <a:ext uri="{9D8B030D-6E8A-4147-A177-3AD203B41FA5}">
                      <a16:colId xmlns:a16="http://schemas.microsoft.com/office/drawing/2014/main" val="289621576"/>
                    </a:ext>
                  </a:extLst>
                </a:gridCol>
              </a:tblGrid>
              <a:tr h="191992">
                <a:tc>
                  <a:txBody>
                    <a:bodyPr/>
                    <a:lstStyle/>
                    <a:p>
                      <a:pPr algn="ctr"/>
                      <a:r>
                        <a:rPr lang="ru-RU" sz="1700" dirty="0">
                          <a:ln>
                            <a:solidFill>
                              <a:srgbClr val="002060"/>
                            </a:solidFill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ГРАММАТИЧЕСКИЕ ОШИБКИ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n>
                            <a:solidFill>
                              <a:srgbClr val="002060"/>
                            </a:solidFill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ПРЕДЛОЖЕНИЯ</a:t>
                      </a: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3989951902"/>
                  </a:ext>
                </a:extLst>
              </a:tr>
              <a:tr h="3821589">
                <a:tc>
                  <a:txBody>
                    <a:bodyPr/>
                    <a:lstStyle/>
                    <a:p>
                      <a:pPr fontAlgn="t"/>
                      <a:r>
                        <a:rPr lang="ru-RU" sz="1800" dirty="0">
                          <a:ln>
                            <a:solidFill>
                              <a:srgbClr val="002060"/>
                            </a:solidFill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A) нарушение в построении предложения с несогласованным приложением</a:t>
                      </a:r>
                      <a:br>
                        <a:rPr lang="ru-RU" sz="1800" dirty="0">
                          <a:ln>
                            <a:solidFill>
                              <a:srgbClr val="002060"/>
                            </a:solidFill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ru-RU" sz="1800" dirty="0">
                          <a:ln>
                            <a:solidFill>
                              <a:srgbClr val="002060"/>
                            </a:solidFill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Б) нарушение в построении предложения с косвенной речью</a:t>
                      </a:r>
                    </a:p>
                    <a:p>
                      <a:pPr fontAlgn="t"/>
                      <a:r>
                        <a:rPr lang="ru-RU" sz="1800" dirty="0">
                          <a:ln>
                            <a:solidFill>
                              <a:srgbClr val="002060"/>
                            </a:solidFill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B) нарушение связи между подлежащим и сказуемым</a:t>
                      </a:r>
                      <a:br>
                        <a:rPr lang="ru-RU" sz="1800" dirty="0">
                          <a:ln>
                            <a:solidFill>
                              <a:srgbClr val="002060"/>
                            </a:solidFill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ru-RU" sz="1800" dirty="0">
                          <a:ln>
                            <a:solidFill>
                              <a:srgbClr val="002060"/>
                            </a:solidFill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Г) нарушение в построении предложения с однородными членами</a:t>
                      </a:r>
                    </a:p>
                    <a:p>
                      <a:pPr fontAlgn="t"/>
                      <a:r>
                        <a:rPr lang="ru-RU" sz="1800" dirty="0">
                          <a:ln>
                            <a:solidFill>
                              <a:srgbClr val="002060"/>
                            </a:solidFill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Д) нарушение в построении предложения с причастным оборотом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92075" indent="-92075" fontAlgn="t">
                        <a:tabLst>
                          <a:tab pos="447675" algn="l"/>
                        </a:tabLst>
                      </a:pPr>
                      <a:r>
                        <a:rPr lang="ru-RU" sz="1700" dirty="0">
                          <a:ln>
                            <a:solidFill>
                              <a:srgbClr val="002060"/>
                            </a:solidFill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1.Так или иначе, существует вероятность того, что человечество в обозримом будущем исправит     одну из фатальных ошибок, совершённых на заре времён, когда, увлёкшись игрой в слова, оно разучилось видеть мир таким, каков он есть на самом деле.</a:t>
                      </a:r>
                    </a:p>
                    <a:p>
                      <a:pPr marL="92075" indent="-92075" fontAlgn="t">
                        <a:tabLst>
                          <a:tab pos="447675" algn="l"/>
                        </a:tabLst>
                      </a:pPr>
                      <a:r>
                        <a:rPr lang="ru-RU" sz="1700" dirty="0">
                          <a:ln>
                            <a:solidFill>
                              <a:srgbClr val="002060"/>
                            </a:solidFill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2.Дед на кухне безмятежно, не спеша ел тёплые макароны с кетчупом и читал любимую книгу «Маленький лорд </a:t>
                      </a:r>
                      <a:r>
                        <a:rPr lang="ru-RU" sz="1700" dirty="0" err="1">
                          <a:ln>
                            <a:solidFill>
                              <a:srgbClr val="002060"/>
                            </a:solidFill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Фаунтлерой</a:t>
                      </a:r>
                      <a:r>
                        <a:rPr lang="ru-RU" sz="1700" dirty="0">
                          <a:ln>
                            <a:solidFill>
                              <a:srgbClr val="002060"/>
                            </a:solidFill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», которую его бабушка получила в подарок, будучи маленьким ребёнком.</a:t>
                      </a:r>
                    </a:p>
                    <a:p>
                      <a:pPr marL="92075" indent="-92075" fontAlgn="t">
                        <a:tabLst>
                          <a:tab pos="447675" algn="l"/>
                        </a:tabLst>
                      </a:pPr>
                      <a:r>
                        <a:rPr lang="ru-RU" sz="1700" dirty="0">
                          <a:ln>
                            <a:solidFill>
                              <a:srgbClr val="002060"/>
                            </a:solidFill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3.И две лучшие команды по итогам прошлого сезона полностью оправдали возлагавшиеся на них ожидания, подарив зрителям великолепный матч, ставшего достойным завершением первой серии матчей чемпионата.</a:t>
                      </a:r>
                    </a:p>
                    <a:p>
                      <a:pPr marL="92075" indent="-92075" fontAlgn="t">
                        <a:tabLst>
                          <a:tab pos="447675" algn="l"/>
                        </a:tabLst>
                      </a:pPr>
                      <a:r>
                        <a:rPr lang="ru-RU" sz="1700" dirty="0">
                          <a:ln>
                            <a:solidFill>
                              <a:srgbClr val="002060"/>
                            </a:solidFill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4.Лейтенант постоял, подумал, глядя на вдохновенную работу сортировщиц, шмыгнул остреньким носом, приложил ладонь к зачёсанной чёлочке и сказал, что скоро прибудут люди.</a:t>
                      </a:r>
                    </a:p>
                    <a:p>
                      <a:pPr marL="92075" indent="-92075" fontAlgn="t">
                        <a:tabLst>
                          <a:tab pos="447675" algn="l"/>
                        </a:tabLst>
                      </a:pPr>
                      <a:r>
                        <a:rPr lang="ru-RU" sz="1700" dirty="0">
                          <a:ln>
                            <a:solidFill>
                              <a:srgbClr val="002060"/>
                            </a:solidFill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5.Только пожилой мужчина, сидевший за столом напротив, как-то странно посмотрел на меня, задумался и затем, перегнувшись через стол, сказал, что простите, но я, вероятно, не понял чего-то.</a:t>
                      </a:r>
                    </a:p>
                    <a:p>
                      <a:pPr marL="92075" indent="-92075" fontAlgn="t">
                        <a:tabLst>
                          <a:tab pos="447675" algn="l"/>
                        </a:tabLst>
                      </a:pPr>
                      <a:r>
                        <a:rPr lang="ru-RU" sz="1700" dirty="0">
                          <a:ln>
                            <a:solidFill>
                              <a:srgbClr val="002060"/>
                            </a:solidFill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6.Такой экзамен, по моему глубокому убеждению, основанному на многолетнем опыте преподавания, должен быть избавлен от субъективизма и неоднозначности.</a:t>
                      </a:r>
                    </a:p>
                    <a:p>
                      <a:pPr marL="92075" indent="-92075" fontAlgn="t">
                        <a:tabLst>
                          <a:tab pos="447675" algn="l"/>
                        </a:tabLst>
                      </a:pPr>
                      <a:r>
                        <a:rPr lang="ru-RU" sz="1700" dirty="0">
                          <a:ln>
                            <a:solidFill>
                              <a:srgbClr val="002060"/>
                            </a:solidFill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7.Ребята договорились, что после занятий они встретятся в кинотеатре «Зрителе» и смогут наконец познакомиться не только с труппой, но и с режиссёром.</a:t>
                      </a:r>
                    </a:p>
                    <a:p>
                      <a:pPr marL="92075" indent="-92075" fontAlgn="t">
                        <a:tabLst>
                          <a:tab pos="447675" algn="l"/>
                        </a:tabLst>
                      </a:pPr>
                      <a:r>
                        <a:rPr lang="ru-RU" sz="1700" dirty="0">
                          <a:ln>
                            <a:solidFill>
                              <a:srgbClr val="002060"/>
                            </a:solidFill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8.Мать, крепко держа в руках совсем маленького ребёнка, как раз поднимались по лестнице, когда на верхнем этаже вдруг послышался шум: голоса, звон металлической посуды, плач.</a:t>
                      </a:r>
                    </a:p>
                    <a:p>
                      <a:pPr marL="92075" indent="-92075" fontAlgn="t">
                        <a:tabLst>
                          <a:tab pos="447675" algn="l"/>
                        </a:tabLst>
                      </a:pPr>
                      <a:r>
                        <a:rPr lang="ru-RU" sz="1700" dirty="0">
                          <a:ln>
                            <a:solidFill>
                              <a:srgbClr val="002060"/>
                            </a:solidFill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9.Кирпичные дома как строятся на равнине, так и высоко в горах.</a:t>
                      </a:r>
                    </a:p>
                    <a:p>
                      <a:pPr marL="92075" indent="-92075" fontAlgn="t">
                        <a:tabLst>
                          <a:tab pos="447675" algn="l"/>
                        </a:tabLst>
                      </a:pPr>
                      <a:endParaRPr lang="ru-RU" sz="2000" dirty="0">
                        <a:ln>
                          <a:solidFill>
                            <a:srgbClr val="002060"/>
                          </a:solidFill>
                        </a:ln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474261409"/>
                  </a:ext>
                </a:extLst>
              </a:tr>
            </a:tbl>
          </a:graphicData>
        </a:graphic>
      </p:graphicFrame>
      <p:graphicFrame>
        <p:nvGraphicFramePr>
          <p:cNvPr id="3" name="Таблица 2">
            <a:extLst>
              <a:ext uri="{FF2B5EF4-FFF2-40B4-BE49-F238E27FC236}">
                <a16:creationId xmlns:a16="http://schemas.microsoft.com/office/drawing/2014/main" id="{7E472304-B2BE-48BC-88BF-783CAC1C728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86435878"/>
              </p:ext>
            </p:extLst>
          </p:nvPr>
        </p:nvGraphicFramePr>
        <p:xfrm>
          <a:off x="323088" y="5129784"/>
          <a:ext cx="2898650" cy="783336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579730">
                  <a:extLst>
                    <a:ext uri="{9D8B030D-6E8A-4147-A177-3AD203B41FA5}">
                      <a16:colId xmlns:a16="http://schemas.microsoft.com/office/drawing/2014/main" val="1536020917"/>
                    </a:ext>
                  </a:extLst>
                </a:gridCol>
                <a:gridCol w="579730">
                  <a:extLst>
                    <a:ext uri="{9D8B030D-6E8A-4147-A177-3AD203B41FA5}">
                      <a16:colId xmlns:a16="http://schemas.microsoft.com/office/drawing/2014/main" val="1350471924"/>
                    </a:ext>
                  </a:extLst>
                </a:gridCol>
                <a:gridCol w="579730">
                  <a:extLst>
                    <a:ext uri="{9D8B030D-6E8A-4147-A177-3AD203B41FA5}">
                      <a16:colId xmlns:a16="http://schemas.microsoft.com/office/drawing/2014/main" val="1899974417"/>
                    </a:ext>
                  </a:extLst>
                </a:gridCol>
                <a:gridCol w="579730">
                  <a:extLst>
                    <a:ext uri="{9D8B030D-6E8A-4147-A177-3AD203B41FA5}">
                      <a16:colId xmlns:a16="http://schemas.microsoft.com/office/drawing/2014/main" val="3760376703"/>
                    </a:ext>
                  </a:extLst>
                </a:gridCol>
                <a:gridCol w="579730">
                  <a:extLst>
                    <a:ext uri="{9D8B030D-6E8A-4147-A177-3AD203B41FA5}">
                      <a16:colId xmlns:a16="http://schemas.microsoft.com/office/drawing/2014/main" val="670166742"/>
                    </a:ext>
                  </a:extLst>
                </a:gridCol>
              </a:tblGrid>
              <a:tr h="391668">
                <a:tc>
                  <a:txBody>
                    <a:bodyPr/>
                    <a:lstStyle/>
                    <a:p>
                      <a:r>
                        <a:rPr lang="ru-RU" b="1">
                          <a:ln>
                            <a:solidFill>
                              <a:srgbClr val="7B1618"/>
                            </a:solidFill>
                          </a:ln>
                          <a:solidFill>
                            <a:srgbClr val="7B1618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b="1">
                          <a:ln>
                            <a:solidFill>
                              <a:srgbClr val="7B1618"/>
                            </a:solidFill>
                          </a:ln>
                          <a:solidFill>
                            <a:srgbClr val="7B1618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Б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b="1">
                          <a:ln>
                            <a:solidFill>
                              <a:srgbClr val="7B1618"/>
                            </a:solidFill>
                          </a:ln>
                          <a:solidFill>
                            <a:srgbClr val="7B1618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В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b="1">
                          <a:ln>
                            <a:solidFill>
                              <a:srgbClr val="7B1618"/>
                            </a:solidFill>
                          </a:ln>
                          <a:solidFill>
                            <a:srgbClr val="7B1618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Г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b="1" dirty="0">
                          <a:ln>
                            <a:solidFill>
                              <a:srgbClr val="7B1618"/>
                            </a:solidFill>
                          </a:ln>
                          <a:solidFill>
                            <a:srgbClr val="7B1618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Д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820704686"/>
                  </a:ext>
                </a:extLst>
              </a:tr>
              <a:tr h="391668">
                <a:tc>
                  <a:txBody>
                    <a:bodyPr/>
                    <a:lstStyle/>
                    <a:p>
                      <a:r>
                        <a:rPr lang="ru-RU" b="1">
                          <a:ln>
                            <a:solidFill>
                              <a:srgbClr val="7B1618"/>
                            </a:solidFill>
                          </a:ln>
                          <a:solidFill>
                            <a:srgbClr val="7B1618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b="1">
                          <a:ln>
                            <a:solidFill>
                              <a:srgbClr val="7B1618"/>
                            </a:solidFill>
                          </a:ln>
                          <a:solidFill>
                            <a:srgbClr val="7B1618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b="1">
                          <a:ln>
                            <a:solidFill>
                              <a:srgbClr val="7B1618"/>
                            </a:solidFill>
                          </a:ln>
                          <a:solidFill>
                            <a:srgbClr val="7B1618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b="1">
                          <a:ln>
                            <a:solidFill>
                              <a:srgbClr val="7B1618"/>
                            </a:solidFill>
                          </a:ln>
                          <a:solidFill>
                            <a:srgbClr val="7B1618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b="1" dirty="0">
                          <a:ln>
                            <a:solidFill>
                              <a:srgbClr val="7B1618"/>
                            </a:solidFill>
                          </a:ln>
                          <a:solidFill>
                            <a:srgbClr val="7B1618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808516654"/>
                  </a:ext>
                </a:extLst>
              </a:tr>
            </a:tbl>
          </a:graphicData>
        </a:graphic>
      </p:graphicFrame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BAD72747-2990-46C2-9A36-F1965D998816}"/>
              </a:ext>
            </a:extLst>
          </p:cNvPr>
          <p:cNvSpPr/>
          <p:nvPr/>
        </p:nvSpPr>
        <p:spPr>
          <a:xfrm>
            <a:off x="323088" y="5507212"/>
            <a:ext cx="280076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>
                <a:ln>
                  <a:solidFill>
                    <a:srgbClr val="7B1618"/>
                  </a:solidFill>
                </a:ln>
                <a:solidFill>
                  <a:srgbClr val="7B161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7       5     8      9     3</a:t>
            </a:r>
          </a:p>
        </p:txBody>
      </p:sp>
    </p:spTree>
    <p:extLst>
      <p:ext uri="{BB962C8B-B14F-4D97-AF65-F5344CB8AC3E}">
        <p14:creationId xmlns:p14="http://schemas.microsoft.com/office/powerpoint/2010/main" val="41345578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D0637F39-9DBA-47B2-9877-5E697DA12A7A}"/>
              </a:ext>
            </a:extLst>
          </p:cNvPr>
          <p:cNvSpPr/>
          <p:nvPr/>
        </p:nvSpPr>
        <p:spPr>
          <a:xfrm>
            <a:off x="486156" y="365492"/>
            <a:ext cx="11219688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Решение/комментарий: </a:t>
            </a:r>
          </a:p>
          <a:p>
            <a:r>
              <a:rPr lang="ru-RU" b="1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 </a:t>
            </a:r>
            <a:r>
              <a:rPr lang="ru-RU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предложении 7 содержится ошибка в построении предложения с несогласованным приложением: если рядом с названием в кавычках есть родовое или видовое наименование (то есть более широкое по смыслу, в данном случае – слово </a:t>
            </a:r>
            <a:r>
              <a:rPr lang="ru-RU" i="1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кинотеатр</a:t>
            </a:r>
            <a:r>
              <a:rPr lang="ru-RU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в форме предложного падежа), название в кавычках не склоняется. Верный вариант: </a:t>
            </a:r>
            <a:r>
              <a:rPr lang="ru-RU" i="1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...встретятся в кинотеатре «Зритель»...</a:t>
            </a:r>
            <a:r>
              <a:rPr lang="ru-RU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или </a:t>
            </a:r>
            <a:r>
              <a:rPr lang="ru-RU" i="1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...встретятся в «Зрителе»...</a:t>
            </a:r>
            <a:endParaRPr lang="ru-RU" dirty="0">
              <a:ln>
                <a:solidFill>
                  <a:srgbClr val="002060"/>
                </a:solidFill>
              </a:ln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Б. </a:t>
            </a:r>
            <a:r>
              <a:rPr lang="ru-RU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предложении 5 допущено нарушение в построении предложения с косвенной речью: выбрана форма личного местоимения 1-го лица ед. ч., соответствующая прямой речи (</a:t>
            </a:r>
            <a:r>
              <a:rPr lang="ru-RU" i="1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Пожилой мужчина… сказал: «…</a:t>
            </a:r>
            <a:r>
              <a:rPr lang="ru-RU" b="1" i="1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</a:t>
            </a:r>
            <a:r>
              <a:rPr lang="ru-RU" i="1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вероятно, не понял чего-то…»</a:t>
            </a:r>
            <a:r>
              <a:rPr lang="ru-RU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). При переводе в косвенную речь эту форму следовало заменить на форму 3-го лица. Верный вариант предложения с косвенной речью: </a:t>
            </a:r>
            <a:r>
              <a:rPr lang="ru-RU" i="1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Пожилой мужчина …сказал…, что </a:t>
            </a:r>
            <a:r>
              <a:rPr lang="ru-RU" b="1" i="1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</a:t>
            </a:r>
            <a:r>
              <a:rPr lang="ru-RU" i="1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вероятно, не понял чего-то.</a:t>
            </a:r>
            <a:endParaRPr lang="ru-RU" dirty="0">
              <a:ln>
                <a:solidFill>
                  <a:srgbClr val="002060"/>
                </a:solidFill>
              </a:ln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В. </a:t>
            </a:r>
            <a:r>
              <a:rPr lang="ru-RU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предложении 8 нарушена связь между подлежащим и сказуемым. Подлежащее </a:t>
            </a:r>
            <a:r>
              <a:rPr lang="ru-RU" i="1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мать</a:t>
            </a:r>
            <a:r>
              <a:rPr lang="ru-RU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стоит в форме единственного числа и требует согласования в числе со сказуемым, ошибочно поставленным в форму множественного числа из-за упоминания ребёнка, которого мать несёт на руках. Верный вариант грамматической основы: </a:t>
            </a:r>
            <a:r>
              <a:rPr lang="ru-RU" i="1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Мать… поднималась</a:t>
            </a:r>
            <a:r>
              <a:rPr lang="ru-RU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ru-RU" b="1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предложении 9 допущена ошибка в построении предложения с однородными членами: сочинительный союз «как…, так и…» связывает члены предложения, не являющиеся однородными. Верный вариант: </a:t>
            </a:r>
            <a:r>
              <a:rPr lang="ru-RU" i="1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Кирпичные дома строятся </a:t>
            </a:r>
            <a:r>
              <a:rPr lang="ru-RU" b="1" i="1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 на равнине, так и</a:t>
            </a:r>
            <a:r>
              <a:rPr lang="ru-RU" i="1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высоко </a:t>
            </a:r>
            <a:r>
              <a:rPr lang="ru-RU" b="1" i="1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горах</a:t>
            </a:r>
            <a:r>
              <a:rPr lang="ru-RU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ru-RU" b="1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Д. </a:t>
            </a:r>
            <a:r>
              <a:rPr lang="ru-RU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предложении 3 допущена ошибка в построении предложения с причастным оборотом: выбрано неверное окончание причастия </a:t>
            </a:r>
            <a:r>
              <a:rPr lang="ru-RU" i="1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ставший</a:t>
            </a:r>
            <a:r>
              <a:rPr lang="ru-RU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образующего причастный оборот. Верный вариант: </a:t>
            </a:r>
            <a:r>
              <a:rPr lang="ru-RU" i="1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…подарив зрителям великолепный </a:t>
            </a:r>
            <a:r>
              <a:rPr lang="ru-RU" b="1" i="1" dirty="0" err="1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матч</a:t>
            </a:r>
            <a:r>
              <a:rPr lang="ru-RU" i="1" baseline="30000" dirty="0" err="1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какой</a:t>
            </a:r>
            <a:r>
              <a:rPr lang="ru-RU" i="1" baseline="300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ru-RU" i="1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ставш</a:t>
            </a:r>
            <a:r>
              <a:rPr lang="ru-RU" b="1" i="1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ий</a:t>
            </a:r>
            <a:r>
              <a:rPr lang="ru-RU" i="1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достойным завершением первой серии матчей чемпионата</a:t>
            </a:r>
            <a:r>
              <a:rPr lang="ru-RU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b="0" i="0" dirty="0">
              <a:ln>
                <a:solidFill>
                  <a:srgbClr val="002060"/>
                </a:solidFill>
              </a:ln>
              <a:solidFill>
                <a:srgbClr val="00206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454640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1A9F2A58-7D12-4EBE-8E21-53269A00D477}"/>
              </a:ext>
            </a:extLst>
          </p:cNvPr>
          <p:cNvSpPr/>
          <p:nvPr/>
        </p:nvSpPr>
        <p:spPr>
          <a:xfrm>
            <a:off x="999744" y="2107799"/>
            <a:ext cx="949756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hlinkClick r:id="rId2"/>
              </a:rPr>
              <a:t>ЕГЭ-2020 по русскому языку для 11 класса | Задание 8 — варианты с ответами и разбором решения (yandex.ru)</a:t>
            </a:r>
            <a:endParaRPr lang="ru-RU" dirty="0"/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3E9E8C59-8A2D-4859-B013-76A4CBF0420A}"/>
              </a:ext>
            </a:extLst>
          </p:cNvPr>
          <p:cNvSpPr/>
          <p:nvPr/>
        </p:nvSpPr>
        <p:spPr>
          <a:xfrm>
            <a:off x="999744" y="3105834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>
                <a:hlinkClick r:id="rId3"/>
              </a:rPr>
              <a:t>Практика задания 8 ЕГЭ по русскому языку (rustutors.ru)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3472537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8578EA38-162E-443D-AC2F-0D21BD3F7CA3}"/>
              </a:ext>
            </a:extLst>
          </p:cNvPr>
          <p:cNvSpPr/>
          <p:nvPr/>
        </p:nvSpPr>
        <p:spPr>
          <a:xfrm>
            <a:off x="679704" y="489079"/>
            <a:ext cx="7549896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>
                <a:ln>
                  <a:solidFill>
                    <a:srgbClr val="7B1618"/>
                  </a:solidFill>
                </a:ln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Изменения в 8 задании ЕГЭ 2024 г.</a:t>
            </a:r>
            <a:br>
              <a:rPr lang="ru-RU" sz="2800" dirty="0">
                <a:ln>
                  <a:solidFill>
                    <a:srgbClr val="7B1618"/>
                  </a:solidFill>
                </a:ln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2024 г. за правильное выполнение задания 8 максимально можно получить 2 балла. (2 балла: ответ записан в той форме, которая указана в инструкции по выполнению задания, и полностью совпадает с эталоном ответа: каждый символ в ответе стоит на своём месте, лишние символы в ответе отсутствуют. 1 балл: на любых одной или двух позициях ответа записаны не те символы, которые представлены в эталоне ответа. Во всех других случаях выставляется 0 баллов.</a:t>
            </a:r>
          </a:p>
        </p:txBody>
      </p:sp>
      <p:pic>
        <p:nvPicPr>
          <p:cNvPr id="3" name="Picture 4" descr="https://coolsen.ru/wp-content/uploads/2021/11/128-20211129_181304.png">
            <a:extLst>
              <a:ext uri="{FF2B5EF4-FFF2-40B4-BE49-F238E27FC236}">
                <a16:creationId xmlns:a16="http://schemas.microsoft.com/office/drawing/2014/main" id="{20F6F7B9-57E0-492A-B0FD-B759ACA5A8B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502" r="15619"/>
          <a:stretch/>
        </p:blipFill>
        <p:spPr bwMode="auto">
          <a:xfrm>
            <a:off x="8616696" y="769620"/>
            <a:ext cx="3575304" cy="51907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8834404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2010AAEB-C0A0-4422-9712-4AB853850A92}"/>
              </a:ext>
            </a:extLst>
          </p:cNvPr>
          <p:cNvSpPr/>
          <p:nvPr/>
        </p:nvSpPr>
        <p:spPr>
          <a:xfrm>
            <a:off x="2097893" y="1049774"/>
            <a:ext cx="834869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>
                <a:ln>
                  <a:solidFill>
                    <a:srgbClr val="7B1618"/>
                  </a:solidFill>
                </a:ln>
                <a:solidFill>
                  <a:srgbClr val="7B161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ФОРМУЛИРОВКА ЗАДАНИЯ 8 (ЕГЭ 2024)</a:t>
            </a:r>
            <a:endParaRPr lang="ru-RU" sz="3200" b="1" i="0" dirty="0">
              <a:ln>
                <a:solidFill>
                  <a:srgbClr val="7B1618"/>
                </a:solidFill>
              </a:ln>
              <a:solidFill>
                <a:srgbClr val="7B1618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1EA50A95-0248-4E26-A2D9-06FCB06085E4}"/>
              </a:ext>
            </a:extLst>
          </p:cNvPr>
          <p:cNvSpPr/>
          <p:nvPr/>
        </p:nvSpPr>
        <p:spPr>
          <a:xfrm>
            <a:off x="1075397" y="2206597"/>
            <a:ext cx="7346227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Установите соответствие между грамматическими ошибками и предложениями, в которых они допущены: к каждой позиции первого столбца подберите соответствующую позицию из второго столбца.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C645C8C6-9547-4B79-A9CF-547AECB259E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47888" y="2870345"/>
            <a:ext cx="3538728" cy="33661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118717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DEC83D66-20CE-4873-9DC0-B454B399AE84}"/>
              </a:ext>
            </a:extLst>
          </p:cNvPr>
          <p:cNvSpPr/>
          <p:nvPr/>
        </p:nvSpPr>
        <p:spPr>
          <a:xfrm>
            <a:off x="4215384" y="133338"/>
            <a:ext cx="7976616" cy="64633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1) Сразу по приезде в губернский город Чичиков попытался установить деловые связи с местными чиновниками.</a:t>
            </a:r>
          </a:p>
          <a:p>
            <a:r>
              <a:rPr lang="ru-RU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2) Возвращаясь в родные места, мне вспомнились детские впечатления от впервые увиденной грозы.</a:t>
            </a:r>
          </a:p>
          <a:p>
            <a:r>
              <a:rPr lang="ru-RU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3) Через неделю после венчания А.С. Пушкин сообщает другу П.А. Плетнёву, что «я женат и счастлив».</a:t>
            </a:r>
          </a:p>
          <a:p>
            <a:r>
              <a:rPr lang="ru-RU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4) Установить направление движения древних материковых оледенений можно благодаря изучения состава и строения валунов – обкатанных и слегка закруглённых камней.</a:t>
            </a:r>
          </a:p>
          <a:p>
            <a:r>
              <a:rPr lang="ru-RU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5) Слова, по мнению Платона, лишены исторического развития и являются результатом постановления «законодателей», которые раз и навсегда определили как звучание, так и значение слов в языке.</a:t>
            </a:r>
          </a:p>
          <a:p>
            <a:r>
              <a:rPr lang="ru-RU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6) Сверхпроводники – это материалы, не имеющие электрического сопротивления при сильном охлаждении, поэтому плотность электрического тока может достигать гигантских значений.</a:t>
            </a:r>
          </a:p>
          <a:p>
            <a:r>
              <a:rPr lang="ru-RU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7) Если провести опрос среди молодёжи, то можно убедиться в том, что сегодня молодые люди воспринимают и думают о жизни иначе, чем предыдущие поколения.</a:t>
            </a:r>
          </a:p>
          <a:p>
            <a:r>
              <a:rPr lang="ru-RU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8) В пьесе А.П. Чехова «Вишнёвом саде» мысли о будущем России наиболее полно выражены в монологах Пети Трофимова, молодого интеллигента, жизнь которого полна труда и лишений.</a:t>
            </a:r>
          </a:p>
          <a:p>
            <a:r>
              <a:rPr lang="ru-RU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9) Благодаря комментариям Ю.М. Лотмана к «Евгению Онегину» каждый читатель лучше понимает эпоху А.С. Пушкина.</a:t>
            </a: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F9ECBA8C-43B2-433A-B060-9B88E88E88D7}"/>
              </a:ext>
            </a:extLst>
          </p:cNvPr>
          <p:cNvSpPr/>
          <p:nvPr/>
        </p:nvSpPr>
        <p:spPr>
          <a:xfrm>
            <a:off x="240792" y="367528"/>
            <a:ext cx="3517392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b="1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ГРАММАТИЧЕСКИЕ ОШИБКИ</a:t>
            </a:r>
          </a:p>
          <a:p>
            <a:pPr lvl="0"/>
            <a:r>
              <a:rPr lang="ru-RU" b="1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ПРЕДЛОЖЕНИЯ</a:t>
            </a:r>
          </a:p>
          <a:p>
            <a:pPr lvl="0"/>
            <a:r>
              <a:rPr lang="ru-RU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А) неправильное употребление падежной формы существительного с предлогом</a:t>
            </a:r>
          </a:p>
          <a:p>
            <a:pPr lvl="0"/>
            <a:r>
              <a:rPr lang="ru-RU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Б) неправильное построение предложения с косвенной речью</a:t>
            </a:r>
          </a:p>
          <a:p>
            <a:pPr lvl="0"/>
            <a:r>
              <a:rPr lang="ru-RU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В) нарушение в построении предложения с несогласованным приложением</a:t>
            </a:r>
          </a:p>
          <a:p>
            <a:pPr lvl="0"/>
            <a:r>
              <a:rPr lang="ru-RU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Г) неправильное построение предложения с деепричастным оборотом</a:t>
            </a:r>
          </a:p>
          <a:p>
            <a:pPr lvl="0"/>
            <a:r>
              <a:rPr lang="ru-RU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Д) ошибка в построении предложения с однородными членами</a:t>
            </a:r>
          </a:p>
        </p:txBody>
      </p:sp>
      <p:graphicFrame>
        <p:nvGraphicFramePr>
          <p:cNvPr id="4" name="Таблица 3">
            <a:extLst>
              <a:ext uri="{FF2B5EF4-FFF2-40B4-BE49-F238E27FC236}">
                <a16:creationId xmlns:a16="http://schemas.microsoft.com/office/drawing/2014/main" id="{C9A0D37A-D5D3-418A-9D66-0ED08A6472E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0304833"/>
              </p:ext>
            </p:extLst>
          </p:nvPr>
        </p:nvGraphicFramePr>
        <p:xfrm>
          <a:off x="394620" y="5213287"/>
          <a:ext cx="3209735" cy="969582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641947">
                  <a:extLst>
                    <a:ext uri="{9D8B030D-6E8A-4147-A177-3AD203B41FA5}">
                      <a16:colId xmlns:a16="http://schemas.microsoft.com/office/drawing/2014/main" val="1536020917"/>
                    </a:ext>
                  </a:extLst>
                </a:gridCol>
                <a:gridCol w="641947">
                  <a:extLst>
                    <a:ext uri="{9D8B030D-6E8A-4147-A177-3AD203B41FA5}">
                      <a16:colId xmlns:a16="http://schemas.microsoft.com/office/drawing/2014/main" val="1350471924"/>
                    </a:ext>
                  </a:extLst>
                </a:gridCol>
                <a:gridCol w="641947">
                  <a:extLst>
                    <a:ext uri="{9D8B030D-6E8A-4147-A177-3AD203B41FA5}">
                      <a16:colId xmlns:a16="http://schemas.microsoft.com/office/drawing/2014/main" val="1899974417"/>
                    </a:ext>
                  </a:extLst>
                </a:gridCol>
                <a:gridCol w="641947">
                  <a:extLst>
                    <a:ext uri="{9D8B030D-6E8A-4147-A177-3AD203B41FA5}">
                      <a16:colId xmlns:a16="http://schemas.microsoft.com/office/drawing/2014/main" val="3760376703"/>
                    </a:ext>
                  </a:extLst>
                </a:gridCol>
                <a:gridCol w="641947">
                  <a:extLst>
                    <a:ext uri="{9D8B030D-6E8A-4147-A177-3AD203B41FA5}">
                      <a16:colId xmlns:a16="http://schemas.microsoft.com/office/drawing/2014/main" val="670166742"/>
                    </a:ext>
                  </a:extLst>
                </a:gridCol>
              </a:tblGrid>
              <a:tr h="484791">
                <a:tc>
                  <a:txBody>
                    <a:bodyPr/>
                    <a:lstStyle/>
                    <a:p>
                      <a:r>
                        <a:rPr lang="ru-RU" b="1">
                          <a:ln>
                            <a:solidFill>
                              <a:srgbClr val="7B1618"/>
                            </a:solidFill>
                          </a:ln>
                          <a:solidFill>
                            <a:srgbClr val="7B1618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b="1">
                          <a:ln>
                            <a:solidFill>
                              <a:srgbClr val="7B1618"/>
                            </a:solidFill>
                          </a:ln>
                          <a:solidFill>
                            <a:srgbClr val="7B1618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Б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b="1">
                          <a:ln>
                            <a:solidFill>
                              <a:srgbClr val="7B1618"/>
                            </a:solidFill>
                          </a:ln>
                          <a:solidFill>
                            <a:srgbClr val="7B1618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В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b="1">
                          <a:ln>
                            <a:solidFill>
                              <a:srgbClr val="7B1618"/>
                            </a:solidFill>
                          </a:ln>
                          <a:solidFill>
                            <a:srgbClr val="7B1618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Г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b="1">
                          <a:ln>
                            <a:solidFill>
                              <a:srgbClr val="7B1618"/>
                            </a:solidFill>
                          </a:ln>
                          <a:solidFill>
                            <a:srgbClr val="7B1618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Д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820704686"/>
                  </a:ext>
                </a:extLst>
              </a:tr>
              <a:tr h="484791">
                <a:tc>
                  <a:txBody>
                    <a:bodyPr/>
                    <a:lstStyle/>
                    <a:p>
                      <a:r>
                        <a:rPr lang="ru-RU" b="1">
                          <a:ln>
                            <a:solidFill>
                              <a:srgbClr val="7B1618"/>
                            </a:solidFill>
                          </a:ln>
                          <a:solidFill>
                            <a:srgbClr val="7B1618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b="1">
                          <a:ln>
                            <a:solidFill>
                              <a:srgbClr val="7B1618"/>
                            </a:solidFill>
                          </a:ln>
                          <a:solidFill>
                            <a:srgbClr val="7B1618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b="1">
                          <a:ln>
                            <a:solidFill>
                              <a:srgbClr val="7B1618"/>
                            </a:solidFill>
                          </a:ln>
                          <a:solidFill>
                            <a:srgbClr val="7B1618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b="1">
                          <a:ln>
                            <a:solidFill>
                              <a:srgbClr val="7B1618"/>
                            </a:solidFill>
                          </a:ln>
                          <a:solidFill>
                            <a:srgbClr val="7B1618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b="1" dirty="0">
                          <a:ln>
                            <a:solidFill>
                              <a:srgbClr val="7B1618"/>
                            </a:solidFill>
                          </a:ln>
                          <a:solidFill>
                            <a:srgbClr val="7B1618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808516654"/>
                  </a:ext>
                </a:extLst>
              </a:tr>
            </a:tbl>
          </a:graphicData>
        </a:graphic>
      </p:graphicFrame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FA82846D-D3D6-48B2-96F6-1A71954098EB}"/>
              </a:ext>
            </a:extLst>
          </p:cNvPr>
          <p:cNvSpPr/>
          <p:nvPr/>
        </p:nvSpPr>
        <p:spPr>
          <a:xfrm>
            <a:off x="470863" y="5659649"/>
            <a:ext cx="30572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>
                <a:ln>
                  <a:solidFill>
                    <a:srgbClr val="7B1618"/>
                  </a:solidFill>
                </a:ln>
                <a:solidFill>
                  <a:srgbClr val="7B161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4     3     8     2      7</a:t>
            </a:r>
          </a:p>
        </p:txBody>
      </p:sp>
    </p:spTree>
    <p:extLst>
      <p:ext uri="{BB962C8B-B14F-4D97-AF65-F5344CB8AC3E}">
        <p14:creationId xmlns:p14="http://schemas.microsoft.com/office/powerpoint/2010/main" val="24637730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1EA50A95-0248-4E26-A2D9-06FCB06085E4}"/>
              </a:ext>
            </a:extLst>
          </p:cNvPr>
          <p:cNvSpPr/>
          <p:nvPr/>
        </p:nvSpPr>
        <p:spPr>
          <a:xfrm>
            <a:off x="1029677" y="1228397"/>
            <a:ext cx="7346227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Сложность задания заключается в том, что вариантов предложений 9, а наименований ошибок всего пять. Это значит, что 4 предложения могут относиться:</a:t>
            </a:r>
          </a:p>
          <a:p>
            <a:endParaRPr lang="ru-RU" sz="2800" dirty="0">
              <a:ln>
                <a:solidFill>
                  <a:srgbClr val="002060"/>
                </a:solidFill>
              </a:ln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 другому типу ошибки, не указанному в левом столбце.</a:t>
            </a:r>
          </a:p>
          <a:p>
            <a:endParaRPr lang="ru-RU" sz="2800" dirty="0">
              <a:ln>
                <a:solidFill>
                  <a:srgbClr val="002060"/>
                </a:solidFill>
              </a:ln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 предложениям без ошибки (такое тоже встречается). </a:t>
            </a:r>
          </a:p>
        </p:txBody>
      </p:sp>
      <p:pic>
        <p:nvPicPr>
          <p:cNvPr id="8" name="Picture 10" descr="https://rebrom.ru/images/images1/212412584-ba-1.gif">
            <a:extLst>
              <a:ext uri="{FF2B5EF4-FFF2-40B4-BE49-F238E27FC236}">
                <a16:creationId xmlns:a16="http://schemas.microsoft.com/office/drawing/2014/main" id="{1CC3E4B1-E674-4780-8B3B-496A91404617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22921" y="2021227"/>
            <a:ext cx="4069079" cy="33611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8894976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C7A50F72-397B-4777-8987-EB6028C54622}"/>
              </a:ext>
            </a:extLst>
          </p:cNvPr>
          <p:cNvSpPr/>
          <p:nvPr/>
        </p:nvSpPr>
        <p:spPr>
          <a:xfrm>
            <a:off x="3008376" y="567357"/>
            <a:ext cx="8906256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ln>
                  <a:solidFill>
                    <a:srgbClr val="7B1618"/>
                  </a:solidFill>
                </a:ln>
                <a:solidFill>
                  <a:srgbClr val="7B161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АЛГОРИТМ ВЫПОЛНЕНИЯ ЗАДАНИЯ 8</a:t>
            </a:r>
          </a:p>
          <a:p>
            <a:pPr algn="ctr"/>
            <a:endParaRPr lang="ru-RU" sz="2400" b="1" dirty="0">
              <a:ln>
                <a:solidFill>
                  <a:srgbClr val="7B1618"/>
                </a:solidFill>
              </a:ln>
              <a:solidFill>
                <a:srgbClr val="7B1618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1) Для правильного выполнения задания 8 нужно научиться видеть слова-маркеры.</a:t>
            </a:r>
          </a:p>
          <a:p>
            <a:r>
              <a:rPr lang="ru-RU" sz="24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2) Как и в других заданиях информация сгруппирована по названиям ошибок. Вам необходимо выучить и понимать все термины, встречающиеся в задании. Например, знать, что такое приложение и как оно выглядит. Важно уметь различать причастный и деепричастный обороты, а также знать правильное их построение, находить однородные члены и двойные союзы, находить подлежащее и сказуемое и проверять их на правильность связи, знать глагольное управление и предложно-падежное управление.   </a:t>
            </a:r>
            <a:endParaRPr lang="ru-RU" sz="2400" b="0" i="0" dirty="0">
              <a:ln>
                <a:solidFill>
                  <a:srgbClr val="002060"/>
                </a:solidFill>
              </a:ln>
              <a:solidFill>
                <a:srgbClr val="00206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 descr="https://neocampus.in/wp-content/uploads/2017/07/Exam-768x768.jpg">
            <a:extLst>
              <a:ext uri="{FF2B5EF4-FFF2-40B4-BE49-F238E27FC236}">
                <a16:creationId xmlns:a16="http://schemas.microsoft.com/office/drawing/2014/main" id="{A1CAE399-2727-4681-B933-03FFD18C1D2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8800"/>
                    </a14:imgEffect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5194" r="10228" b="6744"/>
          <a:stretch/>
        </p:blipFill>
        <p:spPr bwMode="auto">
          <a:xfrm>
            <a:off x="0" y="2746769"/>
            <a:ext cx="2834640" cy="3544553"/>
          </a:xfrm>
          <a:prstGeom prst="rect">
            <a:avLst/>
          </a:prstGeom>
          <a:ln>
            <a:noFill/>
          </a:ln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3828085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9F52DCBA-B957-4127-8777-B035F9DC8D52}"/>
              </a:ext>
            </a:extLst>
          </p:cNvPr>
          <p:cNvSpPr/>
          <p:nvPr/>
        </p:nvSpPr>
        <p:spPr>
          <a:xfrm>
            <a:off x="999701" y="1845302"/>
            <a:ext cx="5620449" cy="193899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6000" b="1" dirty="0">
                <a:ln>
                  <a:solidFill>
                    <a:srgbClr val="7B1618"/>
                  </a:solidFill>
                </a:ln>
                <a:solidFill>
                  <a:srgbClr val="7B161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ТЕОРИЯ </a:t>
            </a:r>
          </a:p>
          <a:p>
            <a:pPr algn="ctr"/>
            <a:r>
              <a:rPr lang="ru-RU" sz="6000" b="1" dirty="0">
                <a:ln>
                  <a:solidFill>
                    <a:srgbClr val="7B1618"/>
                  </a:solidFill>
                </a:ln>
                <a:solidFill>
                  <a:srgbClr val="7B161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 ЗАДАНИЮ 8</a:t>
            </a:r>
            <a:endParaRPr lang="ru-RU" sz="6000" b="1" i="0" dirty="0">
              <a:ln>
                <a:solidFill>
                  <a:srgbClr val="7B1618"/>
                </a:solidFill>
              </a:ln>
              <a:solidFill>
                <a:srgbClr val="7B1618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Picture 2" descr="https://static.tildacdn.com/tild3339-6438-4735-b238-303430353032/pngwingcom_9.png">
            <a:extLst>
              <a:ext uri="{FF2B5EF4-FFF2-40B4-BE49-F238E27FC236}">
                <a16:creationId xmlns:a16="http://schemas.microsoft.com/office/drawing/2014/main" id="{A499A5CC-A87A-418D-8EAC-9EC916C01F0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80375" y="1682496"/>
            <a:ext cx="3217363" cy="48957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7855483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8AAFC572-B84A-4A88-82C9-05EF2129CE99}"/>
              </a:ext>
            </a:extLst>
          </p:cNvPr>
          <p:cNvSpPr/>
          <p:nvPr/>
        </p:nvSpPr>
        <p:spPr>
          <a:xfrm>
            <a:off x="242316" y="315575"/>
            <a:ext cx="1170736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ln>
                  <a:solidFill>
                    <a:srgbClr val="7B1618"/>
                  </a:solidFill>
                </a:ln>
                <a:solidFill>
                  <a:srgbClr val="7B161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НЕСОГЛАСОВАННОЕ ПРИЛОЖЕНИЕ. </a:t>
            </a:r>
          </a:p>
          <a:p>
            <a:pPr algn="ctr"/>
            <a:r>
              <a:rPr lang="ru-RU" sz="2000" b="1" dirty="0">
                <a:ln>
                  <a:solidFill>
                    <a:srgbClr val="7B1618"/>
                  </a:solidFill>
                </a:ln>
                <a:solidFill>
                  <a:srgbClr val="7B161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НАРУШЕНИЕ ПОСТРОЕНИЯ ПРЕДЛОЖЕНИЯ С НЕСОГЛАСОВАННЫМ ПРИЛОЖЕНИЕМ.</a:t>
            </a:r>
            <a:endParaRPr lang="ru-RU" sz="2000" dirty="0">
              <a:ln>
                <a:solidFill>
                  <a:srgbClr val="7B1618"/>
                </a:solidFill>
              </a:ln>
              <a:solidFill>
                <a:srgbClr val="7B1618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" name="Таблица 2">
            <a:extLst>
              <a:ext uri="{FF2B5EF4-FFF2-40B4-BE49-F238E27FC236}">
                <a16:creationId xmlns:a16="http://schemas.microsoft.com/office/drawing/2014/main" id="{B4CEA19B-CA81-4B8D-B1BF-3FDA9E196E7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56938379"/>
              </p:ext>
            </p:extLst>
          </p:nvPr>
        </p:nvGraphicFramePr>
        <p:xfrm>
          <a:off x="466344" y="1159687"/>
          <a:ext cx="10863072" cy="2200646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0863072">
                  <a:extLst>
                    <a:ext uri="{9D8B030D-6E8A-4147-A177-3AD203B41FA5}">
                      <a16:colId xmlns:a16="http://schemas.microsoft.com/office/drawing/2014/main" val="406669081"/>
                    </a:ext>
                  </a:extLst>
                </a:gridCol>
              </a:tblGrid>
              <a:tr h="1917778">
                <a:tc>
                  <a:txBody>
                    <a:bodyPr/>
                    <a:lstStyle/>
                    <a:p>
                      <a:r>
                        <a:rPr lang="ru-RU" sz="2000" dirty="0">
                          <a:ln>
                            <a:solidFill>
                              <a:srgbClr val="002060"/>
                            </a:solidFill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Приложение – это определение, выраженное существительным, название газет, журналов, картин, книг, географических объектов и т.д. Озеро (какое?) Байкал. Определяемое слово (от него задается вопрос к приложению) и приложение дают разные обозначения одного и того же предмета.</a:t>
                      </a:r>
                    </a:p>
                    <a:p>
                      <a:r>
                        <a:rPr lang="ru-RU" sz="2000" dirty="0">
                          <a:ln>
                            <a:solidFill>
                              <a:srgbClr val="002060"/>
                            </a:solidFill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Что нужно помнить:</a:t>
                      </a:r>
                    </a:p>
                    <a:p>
                      <a:r>
                        <a:rPr lang="ru-RU" sz="2000" dirty="0">
                          <a:ln>
                            <a:solidFill>
                              <a:srgbClr val="002060"/>
                            </a:solidFill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Несогласованное приложение стоит в именительном падеже независимо от того, в каком падеже определяемое слово (Озеро (И.П.) Байкал (И.П.), озера (Р.П.) Байкал (И.П.), озеру (Д.П.) Байкал (И.П.)</a:t>
                      </a:r>
                    </a:p>
                  </a:txBody>
                  <a:tcPr marL="67045" marR="67045" marT="33523" marB="33523" anchor="ctr"/>
                </a:tc>
                <a:extLst>
                  <a:ext uri="{0D108BD9-81ED-4DB2-BD59-A6C34878D82A}">
                    <a16:rowId xmlns:a16="http://schemas.microsoft.com/office/drawing/2014/main" val="3780940879"/>
                  </a:ext>
                </a:extLst>
              </a:tr>
            </a:tbl>
          </a:graphicData>
        </a:graphic>
      </p:graphicFrame>
      <p:graphicFrame>
        <p:nvGraphicFramePr>
          <p:cNvPr id="4" name="Таблица 3">
            <a:extLst>
              <a:ext uri="{FF2B5EF4-FFF2-40B4-BE49-F238E27FC236}">
                <a16:creationId xmlns:a16="http://schemas.microsoft.com/office/drawing/2014/main" id="{124C2B7C-3E31-434E-8374-1D62DFB8246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34585770"/>
              </p:ext>
            </p:extLst>
          </p:nvPr>
        </p:nvGraphicFramePr>
        <p:xfrm>
          <a:off x="466344" y="3429000"/>
          <a:ext cx="10863072" cy="2572492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5521340">
                  <a:extLst>
                    <a:ext uri="{9D8B030D-6E8A-4147-A177-3AD203B41FA5}">
                      <a16:colId xmlns:a16="http://schemas.microsoft.com/office/drawing/2014/main" val="3281668070"/>
                    </a:ext>
                  </a:extLst>
                </a:gridCol>
                <a:gridCol w="5341732">
                  <a:extLst>
                    <a:ext uri="{9D8B030D-6E8A-4147-A177-3AD203B41FA5}">
                      <a16:colId xmlns:a16="http://schemas.microsoft.com/office/drawing/2014/main" val="1919390539"/>
                    </a:ext>
                  </a:extLst>
                </a:gridCol>
              </a:tblGrid>
              <a:tr h="247456"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>
                          <a:ln>
                            <a:solidFill>
                              <a:srgbClr val="002060"/>
                            </a:solidFill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ПРАВИЛЬНО</a:t>
                      </a:r>
                    </a:p>
                  </a:txBody>
                  <a:tcPr marL="67045" marR="67045" marT="33523" marB="33523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>
                          <a:ln>
                            <a:solidFill>
                              <a:srgbClr val="002060"/>
                            </a:solidFill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ОШИБКА</a:t>
                      </a:r>
                    </a:p>
                  </a:txBody>
                  <a:tcPr marL="67045" marR="67045" marT="33523" marB="33523" anchor="ctr"/>
                </a:tc>
                <a:extLst>
                  <a:ext uri="{0D108BD9-81ED-4DB2-BD59-A6C34878D82A}">
                    <a16:rowId xmlns:a16="http://schemas.microsoft.com/office/drawing/2014/main" val="3333416235"/>
                  </a:ext>
                </a:extLst>
              </a:tr>
              <a:tr h="1546595">
                <a:tc>
                  <a:txBody>
                    <a:bodyPr/>
                    <a:lstStyle/>
                    <a:p>
                      <a:r>
                        <a:rPr lang="ru-RU" sz="2000" dirty="0">
                          <a:ln>
                            <a:solidFill>
                              <a:srgbClr val="002060"/>
                            </a:solidFill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 Мы встретились, отъехав от города Сочи несколько километров.</a:t>
                      </a:r>
                      <a:br>
                        <a:rPr lang="ru-RU" sz="2000" dirty="0">
                          <a:ln>
                            <a:solidFill>
                              <a:srgbClr val="002060"/>
                            </a:solidFill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ru-RU" sz="2000" dirty="0">
                          <a:ln>
                            <a:solidFill>
                              <a:srgbClr val="002060"/>
                            </a:solidFill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2а. В кинофильме «Война и мир» С. Бондарчук прекрасно сыграл Пьера Безухова.</a:t>
                      </a:r>
                      <a:br>
                        <a:rPr lang="ru-RU" sz="2000" dirty="0">
                          <a:ln>
                            <a:solidFill>
                              <a:srgbClr val="002060"/>
                            </a:solidFill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ru-RU" sz="2000" dirty="0">
                          <a:ln>
                            <a:solidFill>
                              <a:srgbClr val="002060"/>
                            </a:solidFill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2б. В «Войне и мире» С. Бондарчук прекрасно сыграл Пьера Безухова.</a:t>
                      </a:r>
                      <a:br>
                        <a:rPr lang="ru-RU" sz="2000" dirty="0">
                          <a:ln>
                            <a:solidFill>
                              <a:srgbClr val="002060"/>
                            </a:solidFill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endParaRPr lang="ru-RU" sz="2000" dirty="0">
                        <a:ln>
                          <a:solidFill>
                            <a:srgbClr val="002060"/>
                          </a:solidFill>
                        </a:ln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045" marR="67045" marT="33523" marB="33523" anchor="ctr"/>
                </a:tc>
                <a:tc>
                  <a:txBody>
                    <a:bodyPr/>
                    <a:lstStyle/>
                    <a:p>
                      <a:pPr fontAlgn="t"/>
                      <a:r>
                        <a:rPr lang="ru-RU" sz="2000" dirty="0">
                          <a:ln>
                            <a:solidFill>
                              <a:srgbClr val="002060"/>
                            </a:solidFill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Мы встретились, отъехав от города </a:t>
                      </a:r>
                      <a:r>
                        <a:rPr lang="ru-RU" sz="2000" dirty="0" err="1">
                          <a:ln>
                            <a:solidFill>
                              <a:srgbClr val="002060"/>
                            </a:solidFill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Сочей</a:t>
                      </a:r>
                      <a:r>
                        <a:rPr lang="ru-RU" sz="2000" dirty="0">
                          <a:ln>
                            <a:solidFill>
                              <a:srgbClr val="002060"/>
                            </a:solidFill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несколько километров.</a:t>
                      </a:r>
                      <a:br>
                        <a:rPr lang="ru-RU" sz="2000" dirty="0">
                          <a:ln>
                            <a:solidFill>
                              <a:srgbClr val="002060"/>
                            </a:solidFill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ru-RU" sz="2000" dirty="0">
                          <a:ln>
                            <a:solidFill>
                              <a:srgbClr val="002060"/>
                            </a:solidFill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кинофильме «Войне и мире» С. Бондарчук прекрасно сыграл Пьера Безухова.</a:t>
                      </a:r>
                    </a:p>
                  </a:txBody>
                  <a:tcPr marL="67045" marR="67045" marT="33523" marB="33523"/>
                </a:tc>
                <a:extLst>
                  <a:ext uri="{0D108BD9-81ED-4DB2-BD59-A6C34878D82A}">
                    <a16:rowId xmlns:a16="http://schemas.microsoft.com/office/drawing/2014/main" val="343848810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260131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ема 8">
  <a:themeElements>
    <a:clrScheme name="Серая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Интеграл">
      <a:majorFont>
        <a:latin typeface="Tw Cen MT Condensed"/>
        <a:ea typeface=""/>
        <a:cs typeface=""/>
        <a:font script="Grek" typeface="Calibri"/>
        <a:font script="Cyrl" typeface="Calibri"/>
        <a:font script="Jpan" typeface="メイリオ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メイリオ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Интеграл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atMod val="100000"/>
                <a:lumMod val="100000"/>
              </a:schemeClr>
            </a:gs>
            <a:gs pos="100000">
              <a:schemeClr val="phClr">
                <a:tint val="61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tint val="100000"/>
                <a:shade val="85000"/>
                <a:satMod val="100000"/>
                <a:lumMod val="100000"/>
              </a:schemeClr>
            </a:gs>
            <a:gs pos="100000">
              <a:schemeClr val="phClr">
                <a:tint val="90000"/>
                <a:shade val="100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2700" dir="5400000" algn="ctr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76200" dist="25400" dir="5400000" algn="ct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contourW="12700" prstMaterial="flat">
            <a:bevelT w="38100" h="44450" prst="angle"/>
            <a:contourClr>
              <a:schemeClr val="phClr">
                <a:shade val="35000"/>
                <a:satMod val="16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85000"/>
            <a:satMod val="125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5000"/>
                <a:shade val="74000"/>
                <a:satMod val="230000"/>
              </a:schemeClr>
              <a:schemeClr val="phClr">
                <a:tint val="92000"/>
                <a:shade val="69000"/>
                <a:satMod val="250000"/>
              </a:schemeClr>
            </a:duotone>
          </a:blip>
          <a:tile tx="0" ty="0" sx="40000" sy="4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тема 8" id="{AB2FD733-82B2-4DA2-9DF3-2ADF8277A196}" vid="{44080D72-D961-43CA-8447-CA4C2CCFED7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 8</Template>
  <TotalTime>220</TotalTime>
  <Words>1653</Words>
  <Application>Microsoft Office PowerPoint</Application>
  <PresentationFormat>Широкоэкранный</PresentationFormat>
  <Paragraphs>215</Paragraphs>
  <Slides>28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35" baseType="lpstr">
      <vt:lpstr>AGReverance</vt:lpstr>
      <vt:lpstr>Arial</vt:lpstr>
      <vt:lpstr>Calibri</vt:lpstr>
      <vt:lpstr>Times New Roman</vt:lpstr>
      <vt:lpstr>Tw Cen MT</vt:lpstr>
      <vt:lpstr>Wingdings 3</vt:lpstr>
      <vt:lpstr>тема 8</vt:lpstr>
      <vt:lpstr> Грамматические нормы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Грамматические нормы </dc:title>
  <dc:creator>Марина Дёмина</dc:creator>
  <cp:lastModifiedBy>Марина Дёмина</cp:lastModifiedBy>
  <cp:revision>16</cp:revision>
  <dcterms:created xsi:type="dcterms:W3CDTF">2024-02-11T05:52:46Z</dcterms:created>
  <dcterms:modified xsi:type="dcterms:W3CDTF">2024-02-11T09:32:48Z</dcterms:modified>
</cp:coreProperties>
</file>