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79" r:id="rId6"/>
    <p:sldId id="280" r:id="rId7"/>
    <p:sldId id="278" r:id="rId8"/>
    <p:sldId id="271" r:id="rId9"/>
    <p:sldId id="272" r:id="rId10"/>
    <p:sldId id="273" r:id="rId11"/>
    <p:sldId id="274" r:id="rId12"/>
    <p:sldId id="282" r:id="rId13"/>
    <p:sldId id="275" r:id="rId14"/>
    <p:sldId id="276" r:id="rId15"/>
    <p:sldId id="277" r:id="rId16"/>
    <p:sldId id="281" r:id="rId17"/>
    <p:sldId id="288" r:id="rId18"/>
    <p:sldId id="296" r:id="rId19"/>
    <p:sldId id="270" r:id="rId20"/>
    <p:sldId id="298" r:id="rId21"/>
    <p:sldId id="268" r:id="rId22"/>
    <p:sldId id="284" r:id="rId23"/>
    <p:sldId id="267" r:id="rId24"/>
    <p:sldId id="285" r:id="rId25"/>
    <p:sldId id="286" r:id="rId26"/>
    <p:sldId id="266" r:id="rId27"/>
    <p:sldId id="283" r:id="rId28"/>
    <p:sldId id="290" r:id="rId29"/>
    <p:sldId id="299" r:id="rId30"/>
    <p:sldId id="300" r:id="rId31"/>
    <p:sldId id="301" r:id="rId32"/>
    <p:sldId id="289" r:id="rId33"/>
    <p:sldId id="260" r:id="rId34"/>
    <p:sldId id="295" r:id="rId35"/>
    <p:sldId id="269" r:id="rId36"/>
    <p:sldId id="261" r:id="rId37"/>
    <p:sldId id="297" r:id="rId38"/>
    <p:sldId id="294" r:id="rId39"/>
    <p:sldId id="292" r:id="rId40"/>
    <p:sldId id="293" r:id="rId41"/>
    <p:sldId id="291" r:id="rId42"/>
    <p:sldId id="287" r:id="rId43"/>
    <p:sldId id="262" r:id="rId44"/>
    <p:sldId id="263" r:id="rId45"/>
    <p:sldId id="264" r:id="rId46"/>
    <p:sldId id="259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8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>
            <a:alpha val="7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40;&#1076;&#1084;&#1080;&#1085;&#1080;&#1089;&#1090;&#1088;&#1072;&#1090;&#1086;&#1088;\Desktop\&#1041;&#1077;&#1075;&#1077;&#1084;&#1086;&#1090;&#1099;\&#1053;&#1072;&#1087;&#1072;&#1076;&#1077;&#1085;&#1080;&#1077;%20&#1041;&#1045;&#1043;&#1045;&#1052;&#1054;&#1058;&#1040;.mp4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647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февраля - Всемирный день бегемота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 (2).jpg"/>
          <p:cNvPicPr>
            <a:picLocks noChangeAspect="1"/>
          </p:cNvPicPr>
          <p:nvPr/>
        </p:nvPicPr>
        <p:blipFill>
          <a:blip r:embed="rId2" cstate="print"/>
          <a:srcRect t="13235"/>
          <a:stretch>
            <a:fillRect/>
          </a:stretch>
        </p:blipFill>
        <p:spPr>
          <a:xfrm>
            <a:off x="720000" y="764704"/>
            <a:ext cx="7704000" cy="5013295"/>
          </a:xfrm>
          <a:prstGeom prst="rect">
            <a:avLst/>
          </a:prstGeom>
        </p:spPr>
      </p:pic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5940152" y="5939118"/>
            <a:ext cx="30963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Подготовила: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Смолева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Н.О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МКДОУ Д/с № 10 г.Пласт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96136" y="0"/>
            <a:ext cx="3347864" cy="6858000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Пасть может раскрываться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необычайно широко —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на 150 градусов.</a:t>
            </a:r>
          </a:p>
        </p:txBody>
      </p:sp>
      <p:pic>
        <p:nvPicPr>
          <p:cNvPr id="3" name="Рисунок 2" descr="498px-Hippopotamus_at_the_St._Louis_Zo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0"/>
            <a:ext cx="5692140" cy="6858000"/>
          </a:xfrm>
          <a:prstGeom prst="rect">
            <a:avLst/>
          </a:prstGeom>
        </p:spPr>
      </p:pic>
      <p:pic>
        <p:nvPicPr>
          <p:cNvPr id="4" name="Рисунок 3" descr="img-d662c-1600x1200.jpg"/>
          <p:cNvPicPr>
            <a:picLocks noChangeAspect="1"/>
          </p:cNvPicPr>
          <p:nvPr/>
        </p:nvPicPr>
        <p:blipFill>
          <a:blip r:embed="rId3" cstate="print"/>
          <a:srcRect r="9053"/>
          <a:stretch>
            <a:fillRect/>
          </a:stretch>
        </p:blipFill>
        <p:spPr>
          <a:xfrm>
            <a:off x="0" y="-1"/>
            <a:ext cx="9144000" cy="6872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8064" y="0"/>
            <a:ext cx="3995936" cy="6858000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Коренные зубы бегемота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не сменяются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 течение жизни, сменяться могут только клыки, резцы и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предкоренные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зубы. Коренные зубы имеют приблизительно квадратную форму,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их длина 5—7 см. </a:t>
            </a:r>
          </a:p>
        </p:txBody>
      </p:sp>
      <p:pic>
        <p:nvPicPr>
          <p:cNvPr id="3" name="Рисунок 2" descr="450px-Hippopotamus_amphibius_in_Tanzania_2838_Nevi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060848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Конечности бегемота имеют 4 пальца,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оканчивающиеся подобием копытца.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Пальцы соединены кожистой перепонкой, помогающей при плавании. </a:t>
            </a:r>
          </a:p>
        </p:txBody>
      </p:sp>
      <p:pic>
        <p:nvPicPr>
          <p:cNvPr id="3" name="Рисунок 2" descr="Hippopotamus-foo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2000" y="2060848"/>
            <a:ext cx="4140000" cy="472973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996952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Когда зверь ходит по суше,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особенно по болотистой почве,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пальцы раздвигаются в стороны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 перепонка натягивается,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образуя достаточно широкую опору,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чтобы не проваливаться в грязь. </a:t>
            </a:r>
          </a:p>
        </p:txBody>
      </p:sp>
      <p:pic>
        <p:nvPicPr>
          <p:cNvPr id="3" name="Рисунок 2" descr="13437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2000" y="2996952"/>
            <a:ext cx="7560000" cy="37497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24744"/>
          </a:xfrm>
        </p:spPr>
        <p:txBody>
          <a:bodyPr>
            <a:noAutofit/>
          </a:bodyPr>
          <a:lstStyle/>
          <a:p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Хвост достигает длины 56 см, </a:t>
            </a:r>
            <a:br>
              <a:rPr lang="ru-RU" sz="3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почти круглый становясь к концу почти плоским. </a:t>
            </a:r>
          </a:p>
        </p:txBody>
      </p:sp>
      <p:pic>
        <p:nvPicPr>
          <p:cNvPr id="3" name="Рисунок 2" descr="800px-Flusspferd_Backst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8000" y="1124744"/>
            <a:ext cx="7488000" cy="5616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492896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Окрас шкуры бегемота обычно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серо-коричневый с розоватым оттенком.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Вокруг глаз и ушей шкура розовая.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Спина, особенно в задней части тела, как правило темнее, брюхо более розовое.</a:t>
            </a:r>
          </a:p>
        </p:txBody>
      </p:sp>
      <p:pic>
        <p:nvPicPr>
          <p:cNvPr id="3" name="Рисунок 2" descr="begenot-3_small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8000" y="2492905"/>
            <a:ext cx="6588000" cy="432265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8680"/>
          </a:xfrm>
        </p:spPr>
        <p:txBody>
          <a:bodyPr>
            <a:noAutofit/>
          </a:bodyPr>
          <a:lstStyle/>
          <a:p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Шкура бегемота чрезвычайно толстая — до 4 см.</a:t>
            </a:r>
          </a:p>
        </p:txBody>
      </p:sp>
      <p:pic>
        <p:nvPicPr>
          <p:cNvPr id="3" name="Рисунок 2" descr="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00" y="620688"/>
            <a:ext cx="8244000" cy="6183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492896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Голос гиппопотама очень громкий;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 тихую погоду он разносится по воде на многие сотни метров. Известно, что бегемот может издавать рёв, даже нырнув,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когда его пасть и ноздри плотно закрыты.</a:t>
            </a:r>
            <a:endParaRPr lang="ru-RU" sz="31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2000" y="2492896"/>
            <a:ext cx="5760000" cy="4320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Вышедший на сушу гиппопотам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обычно молчит. </a:t>
            </a:r>
            <a:endParaRPr lang="ru-RU" sz="31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112-610x3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000" y="1052736"/>
            <a:ext cx="8964000" cy="529023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556792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Характерной особенностью бегемота является его полуводный образ жизни —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большую часть времени он проводит в воде. </a:t>
            </a:r>
          </a:p>
        </p:txBody>
      </p:sp>
      <p:pic>
        <p:nvPicPr>
          <p:cNvPr id="3" name="Рисунок 2" descr="img.jpg"/>
          <p:cNvPicPr>
            <a:picLocks noChangeAspect="1"/>
          </p:cNvPicPr>
          <p:nvPr/>
        </p:nvPicPr>
        <p:blipFill>
          <a:blip r:embed="rId2" cstate="print"/>
          <a:srcRect t="21600"/>
          <a:stretch>
            <a:fillRect/>
          </a:stretch>
        </p:blipFill>
        <p:spPr>
          <a:xfrm>
            <a:off x="360000" y="1556768"/>
            <a:ext cx="8424000" cy="52835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556792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Бегемоты, гиппопотамы.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Название «бегемот» дословно означает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«речная лошадь».</a:t>
            </a:r>
          </a:p>
        </p:txBody>
      </p:sp>
      <p:pic>
        <p:nvPicPr>
          <p:cNvPr id="5" name="Рисунок 4" descr="begenot-5_small1.jpg"/>
          <p:cNvPicPr>
            <a:picLocks noChangeAspect="1"/>
          </p:cNvPicPr>
          <p:nvPr/>
        </p:nvPicPr>
        <p:blipFill>
          <a:blip r:embed="rId2" cstate="print"/>
          <a:srcRect r="3422"/>
          <a:stretch>
            <a:fillRect/>
          </a:stretch>
        </p:blipFill>
        <p:spPr>
          <a:xfrm>
            <a:off x="0" y="1628800"/>
            <a:ext cx="9144000" cy="4966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916832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Гиппопотамы не любят глубокие места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 выбирают мелкие, до 1,2 метров,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водоемы с обильной растительностью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 отлогим берегам. </a:t>
            </a:r>
          </a:p>
        </p:txBody>
      </p:sp>
      <p:pic>
        <p:nvPicPr>
          <p:cNvPr id="3" name="Рисунок 2" descr="13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6000" y="1988840"/>
            <a:ext cx="7272000" cy="48358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2474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Бегемот обитает только у пресной воды,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хотя может изредка оказываться в море.</a:t>
            </a:r>
          </a:p>
        </p:txBody>
      </p:sp>
      <p:pic>
        <p:nvPicPr>
          <p:cNvPr id="3" name="Рисунок 2" descr="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00" y="1268760"/>
            <a:ext cx="8244000" cy="546444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340768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 воде бегемот может ходить по дну,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плывущий бегемот делает такие же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движения ногами, как при ходьбе.</a:t>
            </a:r>
          </a:p>
        </p:txBody>
      </p:sp>
      <p:pic>
        <p:nvPicPr>
          <p:cNvPr id="3" name="Рисунок 2" descr="800px-Hippopotamus_in_San_Diego_Zo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4000" y="1412776"/>
            <a:ext cx="7236000" cy="5427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80728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Выходя на сушу лишь ночью на несколько часов для кормёжки. </a:t>
            </a:r>
          </a:p>
        </p:txBody>
      </p:sp>
      <p:pic>
        <p:nvPicPr>
          <p:cNvPr id="3" name="Рисунок 2" descr="kartinki24ru_begemot_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000" y="1052703"/>
            <a:ext cx="7632000" cy="571704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556792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Каждый взрослый самец бегемота,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выходя из воды и отправляясь на кормёжку, пользуется одной и той же своей тропой. </a:t>
            </a:r>
          </a:p>
        </p:txBody>
      </p:sp>
      <p:pic>
        <p:nvPicPr>
          <p:cNvPr id="3" name="Рисунок 2" descr="1259865358_3193eef31a_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8000" y="1556729"/>
            <a:ext cx="7848000" cy="523611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8478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 мягкой почве эти тропы быстро превращаются в широкие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 глубокие — до полутора метров — канавы. </a:t>
            </a:r>
          </a:p>
        </p:txBody>
      </p:sp>
      <p:pic>
        <p:nvPicPr>
          <p:cNvPr id="3" name="Рисунок 2" descr="800px-Hippo_Trai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2000" y="1556809"/>
            <a:ext cx="7920000" cy="52767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700808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Бегемот может съесть в день до 70 кг корма,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но в среднем довольствуется примерно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40 килограммами. </a:t>
            </a:r>
          </a:p>
        </p:txBody>
      </p:sp>
      <p:pic>
        <p:nvPicPr>
          <p:cNvPr id="3" name="Рисунок 2" descr="hippopotamus5-m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2000" y="1628800"/>
            <a:ext cx="7740000" cy="5160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92494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Однако гиппопотамы не способны к дальним сухопутным миграциям и в случае бескормицы или пересыхания водоема обычно сильно страдают, не будучи в состоянии отправиться в более благоприятные места, если они расположены достаточно далеко. </a:t>
            </a:r>
          </a:p>
        </p:txBody>
      </p:sp>
      <p:pic>
        <p:nvPicPr>
          <p:cNvPr id="3" name="Рисунок 2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0000" y="2996950"/>
            <a:ext cx="5724000" cy="380942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2474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 поисках корма бегемот по воде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может преодолеть свыше 30 км. </a:t>
            </a:r>
          </a:p>
        </p:txBody>
      </p:sp>
      <p:pic>
        <p:nvPicPr>
          <p:cNvPr id="4" name="Рисунок 3" descr="hippopotamus11_min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556792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Живут бегемоты стадами,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 которых 10-20 самок с детенышами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 стареющим самцом, содержателем гарема. </a:t>
            </a:r>
          </a:p>
        </p:txBody>
      </p:sp>
      <p:pic>
        <p:nvPicPr>
          <p:cNvPr id="3" name="Рисунок 2" descr="83098-537e1-91710444-src-ub2d25.jpg"/>
          <p:cNvPicPr>
            <a:picLocks noChangeAspect="1"/>
          </p:cNvPicPr>
          <p:nvPr/>
        </p:nvPicPr>
        <p:blipFill>
          <a:blip r:embed="rId2" cstate="print"/>
          <a:srcRect b="20979"/>
          <a:stretch>
            <a:fillRect/>
          </a:stretch>
        </p:blipFill>
        <p:spPr>
          <a:xfrm>
            <a:off x="198000" y="1556792"/>
            <a:ext cx="8748000" cy="51845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556792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Бегемоты живут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на юге, западе и востоке Африки,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а также в верховье Нила.</a:t>
            </a:r>
          </a:p>
        </p:txBody>
      </p:sp>
      <p:pic>
        <p:nvPicPr>
          <p:cNvPr id="3" name="Рисунок 2" descr="Hippo_distribution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4000" y="1556792"/>
            <a:ext cx="4716000" cy="5136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24744"/>
          </a:xfrm>
        </p:spPr>
        <p:txBody>
          <a:bodyPr>
            <a:noAutofit/>
          </a:bodyPr>
          <a:lstStyle/>
          <a:p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Отдельными сообществами держатся выросшие, но еще не достигшие половой зрелости, особи. </a:t>
            </a:r>
          </a:p>
        </p:txBody>
      </p:sp>
      <p:pic>
        <p:nvPicPr>
          <p:cNvPr id="3" name="Рисунок 2" descr="img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6000" y="1052710"/>
            <a:ext cx="8532000" cy="569205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Самцы же бегемотов живут отдельно.</a:t>
            </a:r>
          </a:p>
        </p:txBody>
      </p:sp>
      <p:pic>
        <p:nvPicPr>
          <p:cNvPr id="4" name="Рисунок 3" descr="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36712"/>
            <a:ext cx="9144000" cy="572155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060848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На взрослого бегемота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отваживаются нападать только львы.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И, даже, несмотря на численное преимущество, победить его – задача не из легких. </a:t>
            </a:r>
          </a:p>
        </p:txBody>
      </p:sp>
      <p:pic>
        <p:nvPicPr>
          <p:cNvPr id="3" name="Рисунок 2" descr="5131-620x4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6000" y="1988822"/>
            <a:ext cx="7272000" cy="4832377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64088" y="0"/>
            <a:ext cx="3779912" cy="6858000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У самцов бегемотов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есть серьезное оружие –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30 сантиметровые клыки,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которые они используют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 битвах. </a:t>
            </a:r>
          </a:p>
        </p:txBody>
      </p:sp>
      <p:pic>
        <p:nvPicPr>
          <p:cNvPr id="3" name="Рисунок 2" descr="past_begemo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6883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Эти «зубки» могут нанести серьезные увечья противнику и даже перекусить его пополам. </a:t>
            </a:r>
          </a:p>
        </p:txBody>
      </p:sp>
      <p:pic>
        <p:nvPicPr>
          <p:cNvPr id="4" name="Рисунок 3" descr="begemot_gippopotam_foto_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58000" y="1484784"/>
            <a:ext cx="6228000" cy="4428800"/>
          </a:xfrm>
          <a:prstGeom prst="rect">
            <a:avLst/>
          </a:prstGeom>
        </p:spPr>
      </p:pic>
      <p:pic>
        <p:nvPicPr>
          <p:cNvPr id="5" name="Рисунок 4" descr="begemot_gippopotam_foto_19.jpg"/>
          <p:cNvPicPr>
            <a:picLocks noChangeAspect="1"/>
          </p:cNvPicPr>
          <p:nvPr/>
        </p:nvPicPr>
        <p:blipFill>
          <a:blip r:embed="rId3" cstate="print"/>
          <a:srcRect t="15045"/>
          <a:stretch>
            <a:fillRect/>
          </a:stretch>
        </p:blipFill>
        <p:spPr>
          <a:xfrm>
            <a:off x="1152000" y="1052736"/>
            <a:ext cx="6840000" cy="5692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8478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Поведение бегемота отличается выраженной агрессивностью. Драки бегемотов-самцов часто приводят к гибели одного из участников. </a:t>
            </a:r>
          </a:p>
        </p:txBody>
      </p:sp>
      <p:pic>
        <p:nvPicPr>
          <p:cNvPr id="3" name="Рисунок 2" descr="800px-Action!.jpg"/>
          <p:cNvPicPr>
            <a:picLocks noChangeAspect="1"/>
          </p:cNvPicPr>
          <p:nvPr/>
        </p:nvPicPr>
        <p:blipFill>
          <a:blip r:embed="rId2" cstate="print"/>
          <a:srcRect t="11967"/>
          <a:stretch>
            <a:fillRect/>
          </a:stretch>
        </p:blipFill>
        <p:spPr>
          <a:xfrm>
            <a:off x="0" y="1484784"/>
            <a:ext cx="9144000" cy="5373216"/>
          </a:xfrm>
          <a:prstGeom prst="rect">
            <a:avLst/>
          </a:prstGeom>
        </p:spPr>
      </p:pic>
      <p:pic>
        <p:nvPicPr>
          <p:cNvPr id="4" name="Рисунок 3" descr="begemoty-ubivajut-malysha_05.jpg"/>
          <p:cNvPicPr>
            <a:picLocks noChangeAspect="1"/>
          </p:cNvPicPr>
          <p:nvPr/>
        </p:nvPicPr>
        <p:blipFill>
          <a:blip r:embed="rId3" cstate="print"/>
          <a:srcRect t="7824"/>
          <a:stretch>
            <a:fillRect/>
          </a:stretch>
        </p:blipFill>
        <p:spPr>
          <a:xfrm>
            <a:off x="0" y="1484784"/>
            <a:ext cx="9144000" cy="5373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92696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Перед родами самка удаляется от стада. </a:t>
            </a:r>
          </a:p>
        </p:txBody>
      </p:sp>
      <p:pic>
        <p:nvPicPr>
          <p:cNvPr id="3" name="Рисунок 2" descr="103727_or.jpg"/>
          <p:cNvPicPr>
            <a:picLocks noChangeAspect="1"/>
          </p:cNvPicPr>
          <p:nvPr/>
        </p:nvPicPr>
        <p:blipFill>
          <a:blip r:embed="rId2" cstate="print"/>
          <a:srcRect t="4868"/>
          <a:stretch>
            <a:fillRect/>
          </a:stretch>
        </p:blipFill>
        <p:spPr>
          <a:xfrm>
            <a:off x="0" y="692696"/>
            <a:ext cx="9144000" cy="6165304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2474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Детёныш рождается всегда один, весом 27-50 кг, длиной около 1 м и в высоту около 50 см. </a:t>
            </a:r>
          </a:p>
        </p:txBody>
      </p:sp>
      <p:pic>
        <p:nvPicPr>
          <p:cNvPr id="3" name="Рисунок 2" descr="begemot_gippopotam_foto_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2000" y="1052685"/>
            <a:ext cx="8820000" cy="5716633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492896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После того, как детёныш появляется на свет, мать подталкивает его к поверхности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для дыхания, иначе детёныш,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который не способен задерживать дыхание дольше, чем на 40 секунд, может захлебнуться. </a:t>
            </a:r>
          </a:p>
        </p:txBody>
      </p:sp>
      <p:pic>
        <p:nvPicPr>
          <p:cNvPr id="3" name="Рисунок 2" descr="8d7d253e1bfdf961b493dd8e2a041c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8000" y="2492896"/>
            <a:ext cx="6948000" cy="4328974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916832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Первое время самка ничего не ест,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постоянно находясь рядом с новорождённым, пока он не окрепнет достаточно,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чтобы выбираться на берег. </a:t>
            </a:r>
          </a:p>
        </p:txBody>
      </p:sp>
      <p:pic>
        <p:nvPicPr>
          <p:cNvPr id="3" name="Рисунок 2" descr="new_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2000" y="1988840"/>
            <a:ext cx="7740000" cy="483524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84482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Бегемот — одно из крупнейших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современных наземных животных.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Масса крупных старых самцов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иногда превышает 4 тонны. </a:t>
            </a:r>
          </a:p>
        </p:txBody>
      </p:sp>
      <p:pic>
        <p:nvPicPr>
          <p:cNvPr id="4" name="Рисунок 3" descr="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0000" y="1988840"/>
            <a:ext cx="6444000" cy="483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96752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Мать остаётся с детёнышем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вне стада около 10 дней. </a:t>
            </a:r>
          </a:p>
        </p:txBody>
      </p:sp>
      <p:pic>
        <p:nvPicPr>
          <p:cNvPr id="3" name="Рисунок 2" descr="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0" y="1124724"/>
            <a:ext cx="8100000" cy="5693148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628800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Внешнее спокойствие может ввести человека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 заблуждение. На самом деле у этих животных абсолютно непредсказуемый характер. </a:t>
            </a:r>
          </a:p>
        </p:txBody>
      </p:sp>
      <p:pic>
        <p:nvPicPr>
          <p:cNvPr id="3" name="Нападение БЕГЕМОТ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52000" y="1628800"/>
            <a:ext cx="6840000" cy="513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628800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Обычно гиппопотам передвигается шагом.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 редких случаях он может бежать со скоростью до 30 км/ч. </a:t>
            </a:r>
          </a:p>
        </p:txBody>
      </p:sp>
      <p:pic>
        <p:nvPicPr>
          <p:cNvPr id="3" name="Рисунок 2" descr="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4000" y="1556777"/>
            <a:ext cx="7776000" cy="5187699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132856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Для человека самую большую опасность представляют самки бегемота,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которые яростно защищают своих малышей, даже от других бегемотов. </a:t>
            </a:r>
          </a:p>
        </p:txBody>
      </p:sp>
      <p:pic>
        <p:nvPicPr>
          <p:cNvPr id="3" name="Рисунок 2" descr="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00" y="2132834"/>
            <a:ext cx="8244000" cy="46402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96752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Каждый год эти громадины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убивают десяток людей. </a:t>
            </a:r>
          </a:p>
        </p:txBody>
      </p:sp>
      <p:pic>
        <p:nvPicPr>
          <p:cNvPr id="3" name="Рисунок 2" descr="Begemot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484784"/>
            <a:ext cx="7218948" cy="4776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700808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Несмотря на то, что ареалы обитания бегемотов уменьшаются, они все равно остаются владыками африканских водоемов. </a:t>
            </a:r>
          </a:p>
        </p:txBody>
      </p:sp>
      <p:pic>
        <p:nvPicPr>
          <p:cNvPr id="3" name="Рисунок 2" descr="1689e56a4bb0127d615cf2917ed65a4a.jpg"/>
          <p:cNvPicPr>
            <a:picLocks noChangeAspect="1"/>
          </p:cNvPicPr>
          <p:nvPr/>
        </p:nvPicPr>
        <p:blipFill>
          <a:blip r:embed="rId2" cstate="print"/>
          <a:srcRect t="14219"/>
          <a:stretch>
            <a:fillRect/>
          </a:stretch>
        </p:blipFill>
        <p:spPr>
          <a:xfrm>
            <a:off x="0" y="1628800"/>
            <a:ext cx="9144000" cy="52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0" y="2204864"/>
            <a:ext cx="9144000" cy="1340768"/>
          </a:xfrm>
          <a:prstGeom prst="rect">
            <a:avLst/>
          </a:prstGeom>
        </p:spPr>
        <p:txBody>
          <a:bodyPr vert="horz" lIns="91440" tIns="45720" rIns="91440" bIns="45720" rtlCol="0" anchor="ctr">
            <a:prstTxWarp prst="textWave1">
              <a:avLst/>
            </a:prstTxWarp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normalizeH="0" baseline="0" noProof="0" dirty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Спасибо за внимание! </a:t>
            </a:r>
          </a:p>
        </p:txBody>
      </p:sp>
      <p:pic>
        <p:nvPicPr>
          <p:cNvPr id="3" name="Рисунок 2" descr="83098-f9082-91710453-src-udef5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3284984"/>
            <a:ext cx="4608000" cy="3456000"/>
          </a:xfrm>
          <a:prstGeom prst="rect">
            <a:avLst/>
          </a:prstGeom>
        </p:spPr>
      </p:pic>
      <p:pic>
        <p:nvPicPr>
          <p:cNvPr id="5" name="Рисунок 4" descr="0_b52e8_285a0957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16632"/>
            <a:ext cx="3744000" cy="2499120"/>
          </a:xfrm>
          <a:prstGeom prst="rect">
            <a:avLst/>
          </a:prstGeom>
        </p:spPr>
      </p:pic>
      <p:pic>
        <p:nvPicPr>
          <p:cNvPr id="8" name="Рисунок 7" descr="775c0ebb99572d3444a7413d30e9967d.jpg"/>
          <p:cNvPicPr>
            <a:picLocks noChangeAspect="1"/>
          </p:cNvPicPr>
          <p:nvPr/>
        </p:nvPicPr>
        <p:blipFill>
          <a:blip r:embed="rId4" cstate="print"/>
          <a:srcRect t="22078"/>
          <a:stretch>
            <a:fillRect/>
          </a:stretch>
        </p:blipFill>
        <p:spPr>
          <a:xfrm>
            <a:off x="179512" y="116633"/>
            <a:ext cx="4320000" cy="2350511"/>
          </a:xfrm>
          <a:prstGeom prst="rect">
            <a:avLst/>
          </a:prstGeom>
        </p:spPr>
      </p:pic>
      <p:pic>
        <p:nvPicPr>
          <p:cNvPr id="9" name="Рисунок 8" descr="1.jpg"/>
          <p:cNvPicPr>
            <a:picLocks noChangeAspect="1"/>
          </p:cNvPicPr>
          <p:nvPr/>
        </p:nvPicPr>
        <p:blipFill>
          <a:blip r:embed="rId5" cstate="print"/>
          <a:srcRect l="15153"/>
          <a:stretch>
            <a:fillRect/>
          </a:stretch>
        </p:blipFill>
        <p:spPr>
          <a:xfrm>
            <a:off x="4860032" y="3428998"/>
            <a:ext cx="4212000" cy="3268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060848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Примерно до 10-летнего возраста самцы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 самки весят примерно одинаково,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затем начинается всё более заметное превышение массы самцов над массой самок. </a:t>
            </a:r>
          </a:p>
        </p:txBody>
      </p:sp>
      <p:pic>
        <p:nvPicPr>
          <p:cNvPr id="3" name="Рисунок 2" descr="003_208747_original.jpg"/>
          <p:cNvPicPr>
            <a:picLocks noChangeAspect="1"/>
          </p:cNvPicPr>
          <p:nvPr/>
        </p:nvPicPr>
        <p:blipFill>
          <a:blip r:embed="rId2" cstate="print"/>
          <a:srcRect t="10598"/>
          <a:stretch>
            <a:fillRect/>
          </a:stretch>
        </p:blipFill>
        <p:spPr>
          <a:xfrm>
            <a:off x="576000" y="2060852"/>
            <a:ext cx="7992000" cy="477821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340768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Бегемот набирает массу всю жизнь,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поэтому чем старше зверь, тем он крупнее. </a:t>
            </a:r>
          </a:p>
        </p:txBody>
      </p:sp>
      <p:pic>
        <p:nvPicPr>
          <p:cNvPr id="4" name="Рисунок 3" descr="0_1536ec_1fbea0c2_or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40768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12776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Высота бегемота в плечах — до 1,65 м.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Длина тела взрослого экземпляра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бывает не меньше 3 м, но достигает и 5,4 м. </a:t>
            </a:r>
          </a:p>
        </p:txBody>
      </p:sp>
      <p:pic>
        <p:nvPicPr>
          <p:cNvPr id="3" name="Рисунок 2" descr="begemo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000" y="1556775"/>
            <a:ext cx="8784000" cy="5215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060848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У бегемота массивное бочкообразное туловище на коротких толстых ногах. </a:t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Ноги настолько короткие, что брюхо гиппопотама при ходьбе почти касается земли. </a:t>
            </a:r>
          </a:p>
        </p:txBody>
      </p:sp>
      <p:pic>
        <p:nvPicPr>
          <p:cNvPr id="3" name="Рисунок 2" descr="behemo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6000" y="2060862"/>
            <a:ext cx="7092000" cy="473834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060848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Ноздри, глаза и уши несколько приподняты, так что бегемот может дышать, смотреть и слышать, оставаясь почти полностью под водой и выставив лишь самый верх головы.</a:t>
            </a:r>
          </a:p>
        </p:txBody>
      </p:sp>
      <p:pic>
        <p:nvPicPr>
          <p:cNvPr id="3" name="Рисунок 2" descr="begemot_1600.jpg"/>
          <p:cNvPicPr>
            <a:picLocks noChangeAspect="1"/>
          </p:cNvPicPr>
          <p:nvPr/>
        </p:nvPicPr>
        <p:blipFill>
          <a:blip r:embed="rId2" cstate="print"/>
          <a:srcRect t="31100"/>
          <a:stretch>
            <a:fillRect/>
          </a:stretch>
        </p:blipFill>
        <p:spPr>
          <a:xfrm>
            <a:off x="0" y="2060848"/>
            <a:ext cx="9144000" cy="472514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364</Words>
  <Application>Microsoft Office PowerPoint</Application>
  <PresentationFormat>Экран (4:3)</PresentationFormat>
  <Paragraphs>49</Paragraphs>
  <Slides>46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13 февраля - Всемирный день бегемота</vt:lpstr>
      <vt:lpstr>Бегемоты, гиппопотамы. Название «бегемот» дословно означает  «речная лошадь».</vt:lpstr>
      <vt:lpstr>Бегемоты живут  на юге, западе и востоке Африки,  а также в верховье Нила.</vt:lpstr>
      <vt:lpstr>Бегемот — одно из крупнейших  современных наземных животных.  Масса крупных старых самцов  иногда превышает 4 тонны. </vt:lpstr>
      <vt:lpstr>Примерно до 10-летнего возраста самцы  и самки весят примерно одинаково,  затем начинается всё более заметное превышение массы самцов над массой самок. </vt:lpstr>
      <vt:lpstr>Бегемот набирает массу всю жизнь,  поэтому чем старше зверь, тем он крупнее. </vt:lpstr>
      <vt:lpstr>Высота бегемота в плечах — до 1,65 м.  Длина тела взрослого экземпляра  бывает не меньше 3 м, но достигает и 5,4 м. </vt:lpstr>
      <vt:lpstr>У бегемота массивное бочкообразное туловище на коротких толстых ногах.  Ноги настолько короткие, что брюхо гиппопотама при ходьбе почти касается земли. </vt:lpstr>
      <vt:lpstr>Ноздри, глаза и уши несколько приподняты, так что бегемот может дышать, смотреть и слышать, оставаясь почти полностью под водой и выставив лишь самый верх головы.</vt:lpstr>
      <vt:lpstr>Пасть может раскрываться  необычайно широко —  на 150 градусов.</vt:lpstr>
      <vt:lpstr>Коренные зубы бегемота  не сменяются  в течение жизни, сменяться могут только клыки, резцы и предкоренные зубы. Коренные зубы имеют приблизительно квадратную форму,  их длина 5—7 см. </vt:lpstr>
      <vt:lpstr>Конечности бегемота имеют 4 пальца,  оканчивающиеся подобием копытца.  Пальцы соединены кожистой перепонкой, помогающей при плавании. </vt:lpstr>
      <vt:lpstr>Когда зверь ходит по суше,  особенно по болотистой почве,  пальцы раздвигаются в стороны  и перепонка натягивается,  образуя достаточно широкую опору,  чтобы не проваливаться в грязь. </vt:lpstr>
      <vt:lpstr>Хвост достигает длины 56 см,  почти круглый становясь к концу почти плоским. </vt:lpstr>
      <vt:lpstr>Окрас шкуры бегемота обычно  серо-коричневый с розоватым оттенком.  Вокруг глаз и ушей шкура розовая.  Спина, особенно в задней части тела, как правило темнее, брюхо более розовое.</vt:lpstr>
      <vt:lpstr>Шкура бегемота чрезвычайно толстая — до 4 см.</vt:lpstr>
      <vt:lpstr>Голос гиппопотама очень громкий;  в тихую погоду он разносится по воде на многие сотни метров. Известно, что бегемот может издавать рёв, даже нырнув,  когда его пасть и ноздри плотно закрыты.</vt:lpstr>
      <vt:lpstr>Вышедший на сушу гиппопотам  обычно молчит. </vt:lpstr>
      <vt:lpstr>Характерной особенностью бегемота является его полуводный образ жизни —  большую часть времени он проводит в воде. </vt:lpstr>
      <vt:lpstr>Гиппопотамы не любят глубокие места  и выбирают мелкие, до 1,2 метров,  водоемы с обильной растительностью  по отлогим берегам. </vt:lpstr>
      <vt:lpstr>Бегемот обитает только у пресной воды,  хотя может изредка оказываться в море.</vt:lpstr>
      <vt:lpstr>В воде бегемот может ходить по дну,  плывущий бегемот делает такие же  движения ногами, как при ходьбе.</vt:lpstr>
      <vt:lpstr>Выходя на сушу лишь ночью на несколько часов для кормёжки. </vt:lpstr>
      <vt:lpstr>Каждый взрослый самец бегемота,  выходя из воды и отправляясь на кормёжку, пользуется одной и той же своей тропой. </vt:lpstr>
      <vt:lpstr>В мягкой почве эти тропы быстро превращаются в широкие  и глубокие — до полутора метров — канавы. </vt:lpstr>
      <vt:lpstr>Бегемот может съесть в день до 70 кг корма,  но в среднем довольствуется примерно  40 килограммами. </vt:lpstr>
      <vt:lpstr>Однако гиппопотамы не способны к дальним сухопутным миграциям и в случае бескормицы или пересыхания водоема обычно сильно страдают, не будучи в состоянии отправиться в более благоприятные места, если они расположены достаточно далеко. </vt:lpstr>
      <vt:lpstr>В поисках корма бегемот по воде  может преодолеть свыше 30 км. </vt:lpstr>
      <vt:lpstr>Живут бегемоты стадами,  в которых 10-20 самок с детенышами  и стареющим самцом, содержателем гарема. </vt:lpstr>
      <vt:lpstr>Отдельными сообществами держатся выросшие, но еще не достигшие половой зрелости, особи. </vt:lpstr>
      <vt:lpstr>Самцы же бегемотов живут отдельно.</vt:lpstr>
      <vt:lpstr>На взрослого бегемота  отваживаются нападать только львы.  И, даже, несмотря на численное преимущество, победить его – задача не из легких. </vt:lpstr>
      <vt:lpstr>У самцов бегемотов  есть серьезное оружие –  30 сантиметровые клыки,  которые они используют  в битвах. </vt:lpstr>
      <vt:lpstr>Эти «зубки» могут нанести серьезные увечья противнику и даже перекусить его пополам. </vt:lpstr>
      <vt:lpstr>Поведение бегемота отличается выраженной агрессивностью. Драки бегемотов-самцов часто приводят к гибели одного из участников. </vt:lpstr>
      <vt:lpstr>Перед родами самка удаляется от стада. </vt:lpstr>
      <vt:lpstr>Детёныш рождается всегда один, весом 27-50 кг, длиной около 1 м и в высоту около 50 см. </vt:lpstr>
      <vt:lpstr>После того, как детёныш появляется на свет, мать подталкивает его к поверхности  для дыхания, иначе детёныш,  который не способен задерживать дыхание дольше, чем на 40 секунд, может захлебнуться. </vt:lpstr>
      <vt:lpstr>Первое время самка ничего не ест,  постоянно находясь рядом с новорождённым, пока он не окрепнет достаточно,  чтобы выбираться на берег. </vt:lpstr>
      <vt:lpstr>Мать остаётся с детёнышем  вне стада около 10 дней. </vt:lpstr>
      <vt:lpstr>Внешнее спокойствие может ввести человека  в заблуждение. На самом деле у этих животных абсолютно непредсказуемый характер. </vt:lpstr>
      <vt:lpstr>Обычно гиппопотам передвигается шагом.  В редких случаях он может бежать со скоростью до 30 км/ч. </vt:lpstr>
      <vt:lpstr>Для человека самую большую опасность представляют самки бегемота,  которые яростно защищают своих малышей, даже от других бегемотов. </vt:lpstr>
      <vt:lpstr>Каждый год эти громадины  убивают десяток людей. </vt:lpstr>
      <vt:lpstr>Несмотря на то, что ареалы обитания бегемотов уменьшаются, они все равно остаются владыками африканских водоемов. 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Окапи</dc:title>
  <dc:creator>BEST</dc:creator>
  <cp:lastModifiedBy>dom</cp:lastModifiedBy>
  <cp:revision>45</cp:revision>
  <dcterms:created xsi:type="dcterms:W3CDTF">2015-12-19T14:44:14Z</dcterms:created>
  <dcterms:modified xsi:type="dcterms:W3CDTF">2024-02-11T13:28:20Z</dcterms:modified>
</cp:coreProperties>
</file>