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BB6ABE9-566D-416E-A2F3-C0AA4716EFD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A62946E0-4B1D-470D-95B2-8803B61BC7D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5728A61-0045-440A-85C7-8560E518D3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D606B-D387-499B-8D55-66A1C9C0EB1C}" type="datetimeFigureOut">
              <a:rPr lang="ru-RU" smtClean="0"/>
              <a:t>10.12.2022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AD6695F-B446-41F8-A259-29B7EE67A6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F5F275C-46F2-4BD5-9C50-8065245D2A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12C08B-4B8B-4D0E-8933-5A62213022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55757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9831500-5968-4C6B-8EB3-75A18C5C1D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7ADE33C1-4C1C-4089-B9B0-2EE1ABEE23C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6DBEA90-5719-44D2-A4FC-F57541801E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D606B-D387-499B-8D55-66A1C9C0EB1C}" type="datetimeFigureOut">
              <a:rPr lang="ru-RU" smtClean="0"/>
              <a:t>10.12.2022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1697D55-88FF-433E-B38C-9D77494037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322B047-CBF4-4B8F-BF09-D92EEC56B6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12C08B-4B8B-4D0E-8933-5A62213022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35475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557CFC4B-C9B8-4CDA-82AF-47709A1BD02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29340C02-E429-4BB5-81BB-BAAB85B8620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C8BC072-3E6F-4D71-B94E-A57B274539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D606B-D387-499B-8D55-66A1C9C0EB1C}" type="datetimeFigureOut">
              <a:rPr lang="ru-RU" smtClean="0"/>
              <a:t>10.12.2022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E402778-87E4-40B8-8D0A-7D47F51905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FA121EE-C735-4178-A9F4-6C7BDD2313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12C08B-4B8B-4D0E-8933-5A62213022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44221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9B2FAA7-D2B8-40CC-BE4F-3EB22C7CCF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E2150A5-A14D-4952-BDA8-C2D550989E5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4A8F3D6-EB21-421D-BB31-4709B2BA9D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D606B-D387-499B-8D55-66A1C9C0EB1C}" type="datetimeFigureOut">
              <a:rPr lang="ru-RU" smtClean="0"/>
              <a:t>10.12.2022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48DBAAD-8870-4AAD-897E-DF8B1101A5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B65134E-7505-4779-952F-D53504386B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12C08B-4B8B-4D0E-8933-5A62213022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81462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B5A53B4-53DE-41F0-8035-2AA4CD3FDE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378DD2B8-FE54-4ECF-A2E7-C16100F68A4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CA45303-6449-4D90-90C5-1CC9C28832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D606B-D387-499B-8D55-66A1C9C0EB1C}" type="datetimeFigureOut">
              <a:rPr lang="ru-RU" smtClean="0"/>
              <a:t>10.12.2022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31465C1-6DB6-4FF1-8F9E-4F21EF5180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E754050-9245-4D17-B79A-282E21B9BD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12C08B-4B8B-4D0E-8933-5A62213022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88727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25F6D53-AE1F-4210-BBE2-B74E64E5DB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EF50A83-A4A7-42F0-88B8-942C3E76DF6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65A10AB6-92A9-4A9C-9869-12A9CA22CFC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D6B94FA3-EDBB-42E7-BD54-BFD254735C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D606B-D387-499B-8D55-66A1C9C0EB1C}" type="datetimeFigureOut">
              <a:rPr lang="ru-RU" smtClean="0"/>
              <a:t>10.12.2022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2306F9EB-2920-4BE3-97EF-D592A88CE9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C8A5BE8A-E703-4615-8D48-53C5C6610D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12C08B-4B8B-4D0E-8933-5A62213022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94181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3318DA0-CF21-4113-8F67-5BAEB1E333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872BC7FC-8B0F-48D6-9DE9-0C9660819F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F40354F4-AF08-4030-835A-EFF5774D419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BC6E60CF-0DA2-417D-9D9B-BEDB9BC5C5F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D3AF9FC1-5134-485E-99F4-531DF1A5B98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7AE2CF5C-A88C-4347-9F37-2E50EC2838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D606B-D387-499B-8D55-66A1C9C0EB1C}" type="datetimeFigureOut">
              <a:rPr lang="ru-RU" smtClean="0"/>
              <a:t>10.12.2022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59696D75-EC26-4E16-9110-66087E05F5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B5672399-3C9C-4A29-B4A9-A225E5F052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12C08B-4B8B-4D0E-8933-5A62213022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62698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66724E4-64F8-4384-8276-73155B7A2C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9323DF54-5891-462D-81B4-6C2E5E574E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D606B-D387-499B-8D55-66A1C9C0EB1C}" type="datetimeFigureOut">
              <a:rPr lang="ru-RU" smtClean="0"/>
              <a:t>10.12.2022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4D9C6743-85E0-4DCD-91AD-52EABB5540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597AE43C-7A53-4F0F-98F7-97CE8E3CFE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12C08B-4B8B-4D0E-8933-5A62213022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17726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116CCFF8-7D7B-4E3B-899A-FFE10C6955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D606B-D387-499B-8D55-66A1C9C0EB1C}" type="datetimeFigureOut">
              <a:rPr lang="ru-RU" smtClean="0"/>
              <a:t>10.12.2022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6A103F50-9070-4271-A71F-9EF88133C7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7A0666E3-6381-4BE8-8BD6-50156D0757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12C08B-4B8B-4D0E-8933-5A62213022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7955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F6B985C-81B3-441C-A9FE-19CE0405F7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374BBA7-0090-406F-99B1-475EDC1EFB7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78BAB4F7-25D1-40FE-BE69-E3F44A1061B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DE1696E3-8EA0-4364-92CB-CBCA295749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D606B-D387-499B-8D55-66A1C9C0EB1C}" type="datetimeFigureOut">
              <a:rPr lang="ru-RU" smtClean="0"/>
              <a:t>10.12.2022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B16B0EC0-5F0C-4E32-A565-4A851D4C16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16B2B3B9-3DA4-4AF8-8B92-852FFC4EE8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12C08B-4B8B-4D0E-8933-5A62213022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87839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A9A93BA-4B52-4ED3-BB24-890720A17D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EC3944E6-6512-4517-9456-AC834F2CF28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ED9D703D-5383-412D-B7B7-DEEFD63287B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E7548A05-E052-42C4-8FDF-EAC65341CE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D606B-D387-499B-8D55-66A1C9C0EB1C}" type="datetimeFigureOut">
              <a:rPr lang="ru-RU" smtClean="0"/>
              <a:t>10.12.2022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94A65E43-E4AD-450E-9390-75DD14E286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E3076315-3EC4-4E64-9223-BC7DD20CDD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12C08B-4B8B-4D0E-8933-5A62213022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91855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7E93FFF-B50B-48C6-ABA5-C5B86D2E10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35872517-CF6B-404B-9BDA-9268E2FFBDC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96F50C6-60B2-4581-A13B-7C2D66BE285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BD606B-D387-499B-8D55-66A1C9C0EB1C}" type="datetimeFigureOut">
              <a:rPr lang="ru-RU" smtClean="0"/>
              <a:t>10.12.2022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768CBC9-C339-4C5C-A883-E7FC950E043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9146DDD-58CD-4164-8C67-DB3B113EC37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12C08B-4B8B-4D0E-8933-5A62213022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05027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Блок-схема: узел 6">
            <a:extLst>
              <a:ext uri="{FF2B5EF4-FFF2-40B4-BE49-F238E27FC236}">
                <a16:creationId xmlns:a16="http://schemas.microsoft.com/office/drawing/2014/main" id="{9468AD4A-8207-4E08-A047-49926E915C7B}"/>
              </a:ext>
            </a:extLst>
          </p:cNvPr>
          <p:cNvSpPr/>
          <p:nvPr/>
        </p:nvSpPr>
        <p:spPr>
          <a:xfrm>
            <a:off x="287057" y="3236420"/>
            <a:ext cx="2233061" cy="2057400"/>
          </a:xfrm>
          <a:prstGeom prst="flowChartConnector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F432BF7-EA6A-4C81-BB2A-72ED0920C5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938913" cy="2204185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A56DADCD-C24B-477D-A0A1-F52317ACDC74}"/>
              </a:ext>
            </a:extLst>
          </p:cNvPr>
          <p:cNvSpPr/>
          <p:nvPr/>
        </p:nvSpPr>
        <p:spPr>
          <a:xfrm>
            <a:off x="279133" y="2088682"/>
            <a:ext cx="471638" cy="308009"/>
          </a:xfrm>
          <a:prstGeom prst="rect">
            <a:avLst/>
          </a:prstGeom>
          <a:solidFill>
            <a:srgbClr val="FFCCFF"/>
          </a:solidFill>
          <a:ln>
            <a:solidFill>
              <a:srgbClr val="FFCC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6E5D2D59-FB79-4B80-B600-467A8044302A}"/>
              </a:ext>
            </a:extLst>
          </p:cNvPr>
          <p:cNvSpPr/>
          <p:nvPr/>
        </p:nvSpPr>
        <p:spPr>
          <a:xfrm>
            <a:off x="2560320" y="76573"/>
            <a:ext cx="946163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cap="none" spc="0" dirty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Копилка тьютора: </a:t>
            </a:r>
            <a:br>
              <a:rPr lang="ru-RU" sz="4000" b="1" cap="none" spc="0" dirty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</a:br>
            <a:r>
              <a:rPr lang="ru-RU" sz="4000" b="1" cap="none" spc="0" dirty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Банк нормативно-правовых документов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7A7B002F-08DC-4AA4-AF67-AC9A113FD3A7}"/>
              </a:ext>
            </a:extLst>
          </p:cNvPr>
          <p:cNvSpPr/>
          <p:nvPr/>
        </p:nvSpPr>
        <p:spPr>
          <a:xfrm>
            <a:off x="239952" y="2459139"/>
            <a:ext cx="23113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600" dirty="0">
                <a:solidFill>
                  <a:srgbClr val="002060"/>
                </a:solidFill>
                <a:latin typeface="PT Sans Caption"/>
              </a:rPr>
              <a:t>ФЗ «Об образовании»</a:t>
            </a:r>
            <a:br>
              <a:rPr lang="ru-RU" sz="1600" b="0" i="0" u="sng" strike="noStrike" dirty="0">
                <a:solidFill>
                  <a:srgbClr val="002060"/>
                </a:solidFill>
                <a:effectLst/>
                <a:latin typeface="PT Sans Caption"/>
              </a:rPr>
            </a:br>
            <a:r>
              <a:rPr lang="en-US" sz="1600" dirty="0">
                <a:solidFill>
                  <a:srgbClr val="002060"/>
                </a:solidFill>
              </a:rPr>
              <a:t>29.12.2012 N 273-</a:t>
            </a:r>
            <a:r>
              <a:rPr lang="ru-RU" sz="1600" dirty="0">
                <a:solidFill>
                  <a:srgbClr val="002060"/>
                </a:solidFill>
              </a:rPr>
              <a:t>ФЗ</a:t>
            </a:r>
            <a:endParaRPr lang="ru-RU" sz="1600" u="sng" dirty="0">
              <a:solidFill>
                <a:srgbClr val="002060"/>
              </a:solidFill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A90CECE3-9EF7-477A-91F4-EB8B46FFC9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696" y="3678229"/>
            <a:ext cx="1173781" cy="11737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BEE282F8-9EE1-4EB4-A703-3E9FCF303A16}"/>
              </a:ext>
            </a:extLst>
          </p:cNvPr>
          <p:cNvSpPr/>
          <p:nvPr/>
        </p:nvSpPr>
        <p:spPr>
          <a:xfrm>
            <a:off x="2920531" y="2505305"/>
            <a:ext cx="299965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>
                <a:solidFill>
                  <a:srgbClr val="002060"/>
                </a:solidFill>
                <a:latin typeface="PT Sans Caption"/>
              </a:rPr>
              <a:t>П</a:t>
            </a:r>
            <a:r>
              <a:rPr lang="ru-RU" sz="1600" b="0" i="0" dirty="0">
                <a:solidFill>
                  <a:srgbClr val="002060"/>
                </a:solidFill>
                <a:effectLst/>
                <a:latin typeface="PT Sans Caption"/>
              </a:rPr>
              <a:t>рофессиональный стандарт</a:t>
            </a:r>
            <a:br>
              <a:rPr lang="ru-RU" sz="1600" b="0" i="0" dirty="0">
                <a:solidFill>
                  <a:srgbClr val="002060"/>
                </a:solidFill>
                <a:effectLst/>
                <a:latin typeface="PT Sans Caption"/>
              </a:rPr>
            </a:br>
            <a:r>
              <a:rPr lang="ru-RU" sz="1600" b="0" i="0" dirty="0">
                <a:solidFill>
                  <a:srgbClr val="002060"/>
                </a:solidFill>
                <a:effectLst/>
                <a:latin typeface="PT Sans Caption"/>
              </a:rPr>
              <a:t> «Специалист в области воспитания»</a:t>
            </a:r>
            <a:br>
              <a:rPr lang="ru-RU" sz="1600" b="0" i="0" dirty="0">
                <a:solidFill>
                  <a:srgbClr val="002060"/>
                </a:solidFill>
                <a:effectLst/>
                <a:latin typeface="PT Sans Caption"/>
              </a:rPr>
            </a:br>
            <a:r>
              <a:rPr lang="ru-RU" sz="1600" dirty="0">
                <a:solidFill>
                  <a:srgbClr val="002060"/>
                </a:solidFill>
              </a:rPr>
              <a:t>10.01.2017 г. № 10н</a:t>
            </a:r>
          </a:p>
        </p:txBody>
      </p:sp>
      <p:sp>
        <p:nvSpPr>
          <p:cNvPr id="11" name="Блок-схема: узел 10">
            <a:extLst>
              <a:ext uri="{FF2B5EF4-FFF2-40B4-BE49-F238E27FC236}">
                <a16:creationId xmlns:a16="http://schemas.microsoft.com/office/drawing/2014/main" id="{51CD0E92-23FD-4C6F-B05D-6EE7EA5DCE49}"/>
              </a:ext>
            </a:extLst>
          </p:cNvPr>
          <p:cNvSpPr/>
          <p:nvPr/>
        </p:nvSpPr>
        <p:spPr>
          <a:xfrm>
            <a:off x="3303826" y="3611004"/>
            <a:ext cx="2233061" cy="2057400"/>
          </a:xfrm>
          <a:prstGeom prst="flowChartConnector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917E5910-EF45-4C85-9ACF-920894AFF19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7356" y="4052814"/>
            <a:ext cx="1173781" cy="11737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01E16BD3-3DCB-4B6C-94F9-3CCA9E51CC97}"/>
              </a:ext>
            </a:extLst>
          </p:cNvPr>
          <p:cNvSpPr/>
          <p:nvPr/>
        </p:nvSpPr>
        <p:spPr>
          <a:xfrm>
            <a:off x="5606702" y="2960967"/>
            <a:ext cx="410431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0" i="0" dirty="0">
                <a:solidFill>
                  <a:srgbClr val="002060"/>
                </a:solidFill>
                <a:effectLst/>
                <a:latin typeface="PT Sans Caption"/>
              </a:rPr>
              <a:t>Единый квалификационный </a:t>
            </a:r>
            <a:br>
              <a:rPr lang="ru-RU" sz="1600" b="0" i="0" dirty="0">
                <a:solidFill>
                  <a:srgbClr val="002060"/>
                </a:solidFill>
                <a:effectLst/>
                <a:latin typeface="PT Sans Caption"/>
              </a:rPr>
            </a:br>
            <a:r>
              <a:rPr lang="ru-RU" sz="1600" b="0" i="0" dirty="0">
                <a:solidFill>
                  <a:srgbClr val="002060"/>
                </a:solidFill>
                <a:effectLst/>
                <a:latin typeface="PT Sans Caption"/>
              </a:rPr>
              <a:t>справочник должностей руководителей, </a:t>
            </a:r>
            <a:br>
              <a:rPr lang="ru-RU" sz="1600" b="0" i="0" dirty="0">
                <a:solidFill>
                  <a:srgbClr val="002060"/>
                </a:solidFill>
                <a:effectLst/>
                <a:latin typeface="PT Sans Caption"/>
              </a:rPr>
            </a:br>
            <a:r>
              <a:rPr lang="ru-RU" sz="1600" b="0" i="0" dirty="0">
                <a:solidFill>
                  <a:srgbClr val="002060"/>
                </a:solidFill>
                <a:effectLst/>
                <a:latin typeface="PT Sans Caption"/>
              </a:rPr>
              <a:t>специалистов и служащих (ЕКС)</a:t>
            </a:r>
            <a:endParaRPr lang="ru-RU" sz="1600" dirty="0">
              <a:solidFill>
                <a:srgbClr val="002060"/>
              </a:solidFill>
            </a:endParaRPr>
          </a:p>
        </p:txBody>
      </p:sp>
      <p:sp>
        <p:nvSpPr>
          <p:cNvPr id="15" name="Блок-схема: узел 14">
            <a:extLst>
              <a:ext uri="{FF2B5EF4-FFF2-40B4-BE49-F238E27FC236}">
                <a16:creationId xmlns:a16="http://schemas.microsoft.com/office/drawing/2014/main" id="{55B67479-7E5C-44E3-8BB4-BD27C45E1870}"/>
              </a:ext>
            </a:extLst>
          </p:cNvPr>
          <p:cNvSpPr/>
          <p:nvPr/>
        </p:nvSpPr>
        <p:spPr>
          <a:xfrm>
            <a:off x="6452570" y="3973753"/>
            <a:ext cx="2233061" cy="2057400"/>
          </a:xfrm>
          <a:prstGeom prst="flowChartConnector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pic>
        <p:nvPicPr>
          <p:cNvPr id="1032" name="Picture 8">
            <a:extLst>
              <a:ext uri="{FF2B5EF4-FFF2-40B4-BE49-F238E27FC236}">
                <a16:creationId xmlns:a16="http://schemas.microsoft.com/office/drawing/2014/main" id="{6F43D930-B757-4687-97CB-130F9081483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96047" y="4443164"/>
            <a:ext cx="1146179" cy="11461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9E2A436E-3B00-4A1E-A659-56FC67CC7DC0}"/>
              </a:ext>
            </a:extLst>
          </p:cNvPr>
          <p:cNvSpPr/>
          <p:nvPr/>
        </p:nvSpPr>
        <p:spPr>
          <a:xfrm>
            <a:off x="9181381" y="3973753"/>
            <a:ext cx="30256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rgbClr val="002060"/>
                </a:solidFill>
                <a:latin typeface="PT Sans Caption"/>
              </a:rPr>
              <a:t>Этический кодекс тьютора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19" name="Блок-схема: узел 18">
            <a:extLst>
              <a:ext uri="{FF2B5EF4-FFF2-40B4-BE49-F238E27FC236}">
                <a16:creationId xmlns:a16="http://schemas.microsoft.com/office/drawing/2014/main" id="{F394B10C-F0D5-499B-B01E-CBE8C433D4FE}"/>
              </a:ext>
            </a:extLst>
          </p:cNvPr>
          <p:cNvSpPr/>
          <p:nvPr/>
        </p:nvSpPr>
        <p:spPr>
          <a:xfrm>
            <a:off x="9711020" y="4499391"/>
            <a:ext cx="2233061" cy="2057400"/>
          </a:xfrm>
          <a:prstGeom prst="flowChartConnector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pic>
        <p:nvPicPr>
          <p:cNvPr id="1034" name="Picture 10">
            <a:extLst>
              <a:ext uri="{FF2B5EF4-FFF2-40B4-BE49-F238E27FC236}">
                <a16:creationId xmlns:a16="http://schemas.microsoft.com/office/drawing/2014/main" id="{A3F971FA-9BAE-4981-A98B-927E1CBAC9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77533" y="5015346"/>
            <a:ext cx="1153499" cy="11457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F6A49572-8B61-4E5E-A248-EF43C1B960D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2790" y="1467144"/>
            <a:ext cx="1769276" cy="17692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174497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50</Words>
  <Application>Microsoft Office PowerPoint</Application>
  <PresentationFormat>Широкоэкранный</PresentationFormat>
  <Paragraphs>5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PT Sans Caption</vt:lpstr>
      <vt:lpstr>Тема Office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arbeitsposten@mail.ru</dc:creator>
  <cp:lastModifiedBy>arbeitsposten@mail.ru</cp:lastModifiedBy>
  <cp:revision>1</cp:revision>
  <dcterms:created xsi:type="dcterms:W3CDTF">2022-12-10T17:51:41Z</dcterms:created>
  <dcterms:modified xsi:type="dcterms:W3CDTF">2022-12-10T18:11:36Z</dcterms:modified>
</cp:coreProperties>
</file>