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74" r:id="rId2"/>
    <p:sldId id="275" r:id="rId3"/>
    <p:sldId id="273" r:id="rId4"/>
    <p:sldId id="295" r:id="rId5"/>
    <p:sldId id="256" r:id="rId6"/>
    <p:sldId id="276" r:id="rId7"/>
    <p:sldId id="277" r:id="rId8"/>
    <p:sldId id="267" r:id="rId9"/>
    <p:sldId id="279" r:id="rId10"/>
    <p:sldId id="294" r:id="rId11"/>
    <p:sldId id="292" r:id="rId12"/>
    <p:sldId id="29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BE9A0C-0CF3-4BE0-A86F-39070FA9B7E6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F12A7B-0FC2-4CC5-AB94-08DAD40557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wmf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jpeg"/><Relationship Id="rId18" Type="http://schemas.openxmlformats.org/officeDocument/2006/relationships/image" Target="../media/image36.jpeg"/><Relationship Id="rId3" Type="http://schemas.openxmlformats.org/officeDocument/2006/relationships/image" Target="../media/image21.jpeg"/><Relationship Id="rId21" Type="http://schemas.openxmlformats.org/officeDocument/2006/relationships/image" Target="../media/image39.jpeg"/><Relationship Id="rId7" Type="http://schemas.openxmlformats.org/officeDocument/2006/relationships/image" Target="../media/image25.jpeg"/><Relationship Id="rId12" Type="http://schemas.openxmlformats.org/officeDocument/2006/relationships/image" Target="../media/image30.jpeg"/><Relationship Id="rId17" Type="http://schemas.openxmlformats.org/officeDocument/2006/relationships/image" Target="../media/image35.jpeg"/><Relationship Id="rId2" Type="http://schemas.openxmlformats.org/officeDocument/2006/relationships/image" Target="../media/image20.jpeg"/><Relationship Id="rId16" Type="http://schemas.openxmlformats.org/officeDocument/2006/relationships/image" Target="../media/image34.jpeg"/><Relationship Id="rId20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5" Type="http://schemas.openxmlformats.org/officeDocument/2006/relationships/image" Target="../media/image33.jpeg"/><Relationship Id="rId10" Type="http://schemas.openxmlformats.org/officeDocument/2006/relationships/image" Target="../media/image28.jpeg"/><Relationship Id="rId19" Type="http://schemas.openxmlformats.org/officeDocument/2006/relationships/image" Target="../media/image37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Relationship Id="rId14" Type="http://schemas.openxmlformats.org/officeDocument/2006/relationships/image" Target="../media/image32.jpeg"/><Relationship Id="rId22" Type="http://schemas.openxmlformats.org/officeDocument/2006/relationships/image" Target="../media/image4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solidFill>
                  <a:srgbClr val="FF0000"/>
                </a:solidFill>
                <a:latin typeface="Comic Sans MS" pitchFamily="64" charset="0"/>
              </a:rPr>
              <a:t>Проверь себя.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684213" y="1484313"/>
            <a:ext cx="7708900" cy="3311525"/>
            <a:chOff x="431" y="935"/>
            <a:chExt cx="4856" cy="2086"/>
          </a:xfrm>
        </p:grpSpPr>
        <p:pic>
          <p:nvPicPr>
            <p:cNvPr id="6160" name="Picture 4" descr="2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1" y="935"/>
              <a:ext cx="2086" cy="2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1" name="Picture 5" descr="3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43" y="935"/>
              <a:ext cx="2044" cy="20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187450" y="4868863"/>
            <a:ext cx="2371725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sz="3200">
                <a:solidFill>
                  <a:srgbClr val="000099"/>
                </a:solidFill>
                <a:latin typeface="Comic Sans MS" pitchFamily="64" charset="0"/>
              </a:rPr>
              <a:t>Движение</a:t>
            </a:r>
          </a:p>
          <a:p>
            <a:pPr algn="ctr" eaLnBrk="1" hangingPunct="1"/>
            <a:r>
              <a:rPr lang="ru-RU" altLang="ru-RU" sz="3200">
                <a:solidFill>
                  <a:srgbClr val="000099"/>
                </a:solidFill>
                <a:latin typeface="Comic Sans MS" pitchFamily="64" charset="0"/>
              </a:rPr>
              <a:t>пешеходов</a:t>
            </a:r>
          </a:p>
          <a:p>
            <a:pPr algn="ctr" eaLnBrk="1" hangingPunct="1"/>
            <a:r>
              <a:rPr lang="ru-RU" altLang="ru-RU" sz="3200">
                <a:solidFill>
                  <a:srgbClr val="000099"/>
                </a:solidFill>
                <a:latin typeface="Comic Sans MS" pitchFamily="64" charset="0"/>
              </a:rPr>
              <a:t>запрещено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5181600" y="4941888"/>
            <a:ext cx="33147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sz="3200">
                <a:solidFill>
                  <a:srgbClr val="000099"/>
                </a:solidFill>
                <a:latin typeface="Comic Sans MS" pitchFamily="64" charset="0"/>
              </a:rPr>
              <a:t>Движение</a:t>
            </a:r>
          </a:p>
          <a:p>
            <a:pPr algn="ctr" eaLnBrk="1" hangingPunct="1"/>
            <a:r>
              <a:rPr lang="ru-RU" altLang="ru-RU" sz="3200">
                <a:solidFill>
                  <a:srgbClr val="000099"/>
                </a:solidFill>
                <a:latin typeface="Comic Sans MS" pitchFamily="64" charset="0"/>
              </a:rPr>
              <a:t>на велосипедах</a:t>
            </a:r>
          </a:p>
          <a:p>
            <a:pPr algn="ctr" eaLnBrk="1" hangingPunct="1"/>
            <a:r>
              <a:rPr lang="ru-RU" altLang="ru-RU" sz="3200">
                <a:solidFill>
                  <a:srgbClr val="000099"/>
                </a:solidFill>
                <a:latin typeface="Comic Sans MS" pitchFamily="64" charset="0"/>
              </a:rPr>
              <a:t>запрещено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1403350" y="5084763"/>
            <a:ext cx="28400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sz="3200">
                <a:solidFill>
                  <a:srgbClr val="000099"/>
                </a:solidFill>
                <a:latin typeface="Comic Sans MS" pitchFamily="64" charset="0"/>
              </a:rPr>
              <a:t>Пешеходный</a:t>
            </a:r>
          </a:p>
          <a:p>
            <a:pPr algn="ctr" eaLnBrk="1" hangingPunct="1"/>
            <a:r>
              <a:rPr lang="ru-RU" altLang="ru-RU" sz="3200">
                <a:solidFill>
                  <a:srgbClr val="000099"/>
                </a:solidFill>
                <a:latin typeface="Comic Sans MS" pitchFamily="64" charset="0"/>
              </a:rPr>
              <a:t> переход</a:t>
            </a: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116013" y="1484313"/>
            <a:ext cx="7272337" cy="3302000"/>
            <a:chOff x="703" y="935"/>
            <a:chExt cx="4581" cy="2080"/>
          </a:xfrm>
        </p:grpSpPr>
        <p:pic>
          <p:nvPicPr>
            <p:cNvPr id="6158" name="Picture 10" descr="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03" y="935"/>
              <a:ext cx="2042" cy="2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9" name="Picture 11" descr="2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98" y="935"/>
              <a:ext cx="2086" cy="2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1331913" y="4827588"/>
            <a:ext cx="2733675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sz="3200">
                <a:solidFill>
                  <a:srgbClr val="000099"/>
                </a:solidFill>
                <a:latin typeface="Comic Sans MS" pitchFamily="64" charset="0"/>
              </a:rPr>
              <a:t>Надземный</a:t>
            </a:r>
          </a:p>
          <a:p>
            <a:pPr algn="ctr" eaLnBrk="1" hangingPunct="1"/>
            <a:r>
              <a:rPr lang="ru-RU" altLang="ru-RU" sz="3200">
                <a:solidFill>
                  <a:srgbClr val="000099"/>
                </a:solidFill>
                <a:latin typeface="Comic Sans MS" pitchFamily="64" charset="0"/>
              </a:rPr>
              <a:t>пешеходный</a:t>
            </a:r>
          </a:p>
          <a:p>
            <a:pPr algn="ctr" eaLnBrk="1" hangingPunct="1"/>
            <a:r>
              <a:rPr lang="ru-RU" altLang="ru-RU" sz="3200">
                <a:solidFill>
                  <a:srgbClr val="000099"/>
                </a:solidFill>
                <a:latin typeface="Comic Sans MS" pitchFamily="64" charset="0"/>
              </a:rPr>
              <a:t>переход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5435600" y="4941888"/>
            <a:ext cx="2855913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sz="3200">
                <a:solidFill>
                  <a:srgbClr val="000099"/>
                </a:solidFill>
                <a:latin typeface="Comic Sans MS" pitchFamily="64" charset="0"/>
              </a:rPr>
              <a:t>Подземный</a:t>
            </a:r>
          </a:p>
          <a:p>
            <a:pPr algn="ctr" eaLnBrk="1" hangingPunct="1"/>
            <a:r>
              <a:rPr lang="ru-RU" altLang="ru-RU" sz="3200">
                <a:solidFill>
                  <a:srgbClr val="000099"/>
                </a:solidFill>
                <a:latin typeface="Comic Sans MS" pitchFamily="64" charset="0"/>
              </a:rPr>
              <a:t>пешеходный </a:t>
            </a:r>
          </a:p>
          <a:p>
            <a:pPr algn="ctr" eaLnBrk="1" hangingPunct="1"/>
            <a:r>
              <a:rPr lang="ru-RU" altLang="ru-RU" sz="3200">
                <a:solidFill>
                  <a:srgbClr val="000099"/>
                </a:solidFill>
                <a:latin typeface="Comic Sans MS" pitchFamily="64" charset="0"/>
              </a:rPr>
              <a:t>переход</a:t>
            </a:r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5580063" y="5157788"/>
            <a:ext cx="279558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sz="3200">
                <a:solidFill>
                  <a:srgbClr val="000099"/>
                </a:solidFill>
                <a:latin typeface="Comic Sans MS" pitchFamily="64" charset="0"/>
              </a:rPr>
              <a:t>Пешеходная </a:t>
            </a:r>
          </a:p>
          <a:p>
            <a:pPr algn="ctr" eaLnBrk="1" hangingPunct="1"/>
            <a:r>
              <a:rPr lang="ru-RU" altLang="ru-RU" sz="3200">
                <a:solidFill>
                  <a:srgbClr val="000099"/>
                </a:solidFill>
                <a:latin typeface="Comic Sans MS" pitchFamily="64" charset="0"/>
              </a:rPr>
              <a:t>дорожка</a:t>
            </a:r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1116013" y="1319213"/>
            <a:ext cx="7488237" cy="3527425"/>
            <a:chOff x="703" y="831"/>
            <a:chExt cx="4717" cy="2222"/>
          </a:xfrm>
        </p:grpSpPr>
        <p:pic>
          <p:nvPicPr>
            <p:cNvPr id="6156" name="Picture 16" descr="2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03" y="936"/>
              <a:ext cx="2041" cy="2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7" name="Picture 18" descr="159504_w640_h640_41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198" y="831"/>
              <a:ext cx="2222" cy="2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19462" grpId="1"/>
      <p:bldP spid="19463" grpId="0"/>
      <p:bldP spid="19463" grpId="1"/>
      <p:bldP spid="19465" grpId="0"/>
      <p:bldP spid="19468" grpId="0"/>
      <p:bldP spid="19468" grpId="1"/>
      <p:bldP spid="19470" grpId="0"/>
      <p:bldP spid="19470" grpId="1"/>
      <p:bldP spid="1947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912"/>
            <a:ext cx="914400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cf2.ppt-online.org/files2/slide/d/DRbBXYConPJvO0a1VSUzMwjEgI453GTcWhxfL7Qsm/slid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040" cy="6847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682" name="Picture 2" descr="https://fsd.videouroki.net/html/2014/03/30/98679261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>
              <a:solidFill>
                <a:srgbClr val="FF0000"/>
              </a:solidFill>
              <a:latin typeface="Comic Sans MS" pitchFamily="64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652963"/>
            <a:ext cx="8229600" cy="2160587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mtClean="0">
                <a:latin typeface="Comic Sans MS" pitchFamily="64" charset="0"/>
              </a:rPr>
              <a:t>	</a:t>
            </a:r>
            <a:endParaRPr lang="ru-RU" altLang="ru-RU" smtClean="0">
              <a:solidFill>
                <a:schemeClr val="accent2"/>
              </a:solidFill>
              <a:latin typeface="Comic Sans MS" pitchFamily="64" charset="0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331913" y="260350"/>
            <a:ext cx="5957887" cy="3889375"/>
            <a:chOff x="1111" y="164"/>
            <a:chExt cx="3481" cy="1995"/>
          </a:xfrm>
        </p:grpSpPr>
        <p:pic>
          <p:nvPicPr>
            <p:cNvPr id="7176" name="Picture 4" descr="3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11" y="164"/>
              <a:ext cx="1735" cy="1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7" name="Picture 5" descr="3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31" y="300"/>
              <a:ext cx="961" cy="18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1331913" y="4400550"/>
            <a:ext cx="6630987" cy="1066800"/>
            <a:chOff x="839" y="2772"/>
            <a:chExt cx="4177" cy="672"/>
          </a:xfrm>
        </p:grpSpPr>
        <p:sp>
          <p:nvSpPr>
            <p:cNvPr id="7174" name="Text Box 6"/>
            <p:cNvSpPr txBox="1">
              <a:spLocks noChangeArrowheads="1"/>
            </p:cNvSpPr>
            <p:nvPr/>
          </p:nvSpPr>
          <p:spPr bwMode="auto">
            <a:xfrm>
              <a:off x="839" y="2772"/>
              <a:ext cx="1916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ru-RU" altLang="ru-RU" sz="3200">
                  <a:solidFill>
                    <a:srgbClr val="FF0000"/>
                  </a:solidFill>
                  <a:latin typeface="Comic Sans MS" pitchFamily="64" charset="0"/>
                </a:rPr>
                <a:t>Транспортный</a:t>
              </a:r>
            </a:p>
            <a:p>
              <a:pPr algn="ctr" eaLnBrk="1" hangingPunct="1"/>
              <a:r>
                <a:rPr lang="ru-RU" altLang="ru-RU" sz="3200">
                  <a:solidFill>
                    <a:srgbClr val="FF0000"/>
                  </a:solidFill>
                  <a:latin typeface="Comic Sans MS" pitchFamily="64" charset="0"/>
                </a:rPr>
                <a:t>светофор</a:t>
              </a:r>
            </a:p>
          </p:txBody>
        </p:sp>
        <p:sp>
          <p:nvSpPr>
            <p:cNvPr id="7175" name="Text Box 7"/>
            <p:cNvSpPr txBox="1">
              <a:spLocks noChangeArrowheads="1"/>
            </p:cNvSpPr>
            <p:nvPr/>
          </p:nvSpPr>
          <p:spPr bwMode="auto">
            <a:xfrm>
              <a:off x="3227" y="2772"/>
              <a:ext cx="1789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ru-RU" altLang="ru-RU" sz="3200">
                  <a:solidFill>
                    <a:srgbClr val="FF0000"/>
                  </a:solidFill>
                  <a:latin typeface="Comic Sans MS" pitchFamily="64" charset="0"/>
                </a:rPr>
                <a:t>Пешеходный</a:t>
              </a:r>
            </a:p>
            <a:p>
              <a:pPr algn="ctr" eaLnBrk="1" hangingPunct="1"/>
              <a:r>
                <a:rPr lang="ru-RU" altLang="ru-RU" sz="3200">
                  <a:solidFill>
                    <a:srgbClr val="FF0000"/>
                  </a:solidFill>
                  <a:latin typeface="Comic Sans MS" pitchFamily="64" charset="0"/>
                </a:rPr>
                <a:t>светофор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1269" name="Picture 5" descr="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093788"/>
            <a:ext cx="7489825" cy="557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41438"/>
          </a:xfrm>
        </p:spPr>
        <p:txBody>
          <a:bodyPr>
            <a:normAutofit/>
          </a:bodyPr>
          <a:lstStyle/>
          <a:p>
            <a:r>
              <a:rPr lang="ru-RU" altLang="ru-RU" dirty="0" smtClean="0">
                <a:solidFill>
                  <a:srgbClr val="FF0000"/>
                </a:solidFill>
                <a:latin typeface="Comic Sans MS" pitchFamily="64" charset="0"/>
              </a:rPr>
              <a:t>       </a:t>
            </a:r>
            <a:r>
              <a:rPr lang="ru-RU" altLang="ru-RU" b="1" dirty="0" smtClean="0">
                <a:solidFill>
                  <a:srgbClr val="FF0000"/>
                </a:solidFill>
                <a:latin typeface="Monotype Corsiva" pitchFamily="64" charset="0"/>
              </a:rPr>
              <a:t>Проверка домашнего задания:</a:t>
            </a:r>
            <a:br>
              <a:rPr lang="ru-RU" altLang="ru-RU" b="1" dirty="0" smtClean="0">
                <a:solidFill>
                  <a:srgbClr val="FF0000"/>
                </a:solidFill>
                <a:latin typeface="Monotype Corsiva" pitchFamily="64" charset="0"/>
              </a:rPr>
            </a:br>
            <a:r>
              <a:rPr lang="ru-RU" altLang="ru-RU" dirty="0" smtClean="0">
                <a:solidFill>
                  <a:srgbClr val="FF0000"/>
                </a:solidFill>
                <a:latin typeface="Comic Sans MS" pitchFamily="64" charset="0"/>
              </a:rPr>
              <a:t>Кто не соблюдает правила?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365104"/>
            <a:ext cx="3477809" cy="230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house9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5580112" y="4333060"/>
            <a:ext cx="3449724" cy="23754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ouse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15889"/>
            <a:ext cx="3898871" cy="27370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house1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88640"/>
            <a:ext cx="3456020" cy="25920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035" descr="H:\Библиотека графики\Дом\BL00122_.WM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4158" y="1718714"/>
            <a:ext cx="4327477" cy="334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52mayachok.68edu.ru/wp-content/uploads/2024/02/%D0%A0%D0%B8%D1%81%D1%83%D0%BD%D0%BE%D0%B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3573" y="1268760"/>
            <a:ext cx="9669180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solidFill>
                  <a:srgbClr val="333399"/>
                </a:solidFill>
                <a:latin typeface="Comic Sans MS" pitchFamily="64" charset="0"/>
              </a:rPr>
              <a:t>Составь пословицу.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629275"/>
            <a:ext cx="8229600" cy="111283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3600" smtClean="0">
                <a:solidFill>
                  <a:srgbClr val="0033CC"/>
                </a:solidFill>
                <a:latin typeface="Comic Sans MS" pitchFamily="64" charset="0"/>
              </a:rPr>
              <a:t>Как ты понимаешь эту пословицу?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755650" y="1989138"/>
            <a:ext cx="7432675" cy="2952750"/>
            <a:chOff x="476" y="1253"/>
            <a:chExt cx="4682" cy="1860"/>
          </a:xfrm>
        </p:grpSpPr>
        <p:sp>
          <p:nvSpPr>
            <p:cNvPr id="8201" name="Text Box 4"/>
            <p:cNvSpPr txBox="1">
              <a:spLocks noChangeArrowheads="1"/>
            </p:cNvSpPr>
            <p:nvPr/>
          </p:nvSpPr>
          <p:spPr bwMode="auto">
            <a:xfrm>
              <a:off x="4241" y="2647"/>
              <a:ext cx="917" cy="466"/>
            </a:xfrm>
            <a:prstGeom prst="rect">
              <a:avLst/>
            </a:prstGeom>
            <a:solidFill>
              <a:srgbClr val="66CCFF"/>
            </a:solidFill>
            <a:ln w="3810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ru-RU" altLang="ru-RU" sz="4000">
                  <a:latin typeface="Comic Sans MS" pitchFamily="64" charset="0"/>
                </a:rPr>
                <a:t>МОЙ</a:t>
              </a:r>
            </a:p>
          </p:txBody>
        </p:sp>
        <p:sp>
          <p:nvSpPr>
            <p:cNvPr id="8202" name="Text Box 5"/>
            <p:cNvSpPr txBox="1">
              <a:spLocks noChangeArrowheads="1"/>
            </p:cNvSpPr>
            <p:nvPr/>
          </p:nvSpPr>
          <p:spPr bwMode="auto">
            <a:xfrm>
              <a:off x="884" y="1253"/>
              <a:ext cx="924" cy="466"/>
            </a:xfrm>
            <a:prstGeom prst="rect">
              <a:avLst/>
            </a:prstGeom>
            <a:solidFill>
              <a:srgbClr val="FFFF66"/>
            </a:solidFill>
            <a:ln w="38100">
              <a:solidFill>
                <a:srgbClr val="FF9933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ru-RU" altLang="ru-RU" sz="4000">
                  <a:latin typeface="Comic Sans MS" pitchFamily="64" charset="0"/>
                </a:rPr>
                <a:t>ДОМ</a:t>
              </a:r>
            </a:p>
          </p:txBody>
        </p:sp>
        <p:sp>
          <p:nvSpPr>
            <p:cNvPr id="8203" name="Text Box 6"/>
            <p:cNvSpPr txBox="1">
              <a:spLocks noChangeArrowheads="1"/>
            </p:cNvSpPr>
            <p:nvPr/>
          </p:nvSpPr>
          <p:spPr bwMode="auto">
            <a:xfrm>
              <a:off x="4195" y="1253"/>
              <a:ext cx="879" cy="466"/>
            </a:xfrm>
            <a:prstGeom prst="rect">
              <a:avLst/>
            </a:prstGeom>
            <a:solidFill>
              <a:srgbClr val="FFCCFF"/>
            </a:solidFill>
            <a:ln w="38100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ru-RU" altLang="ru-RU" sz="4000">
                  <a:latin typeface="Comic Sans MS" pitchFamily="64" charset="0"/>
                </a:rPr>
                <a:t>МОЯ</a:t>
              </a:r>
            </a:p>
          </p:txBody>
        </p:sp>
        <p:sp>
          <p:nvSpPr>
            <p:cNvPr id="8204" name="Text Box 7"/>
            <p:cNvSpPr txBox="1">
              <a:spLocks noChangeArrowheads="1"/>
            </p:cNvSpPr>
            <p:nvPr/>
          </p:nvSpPr>
          <p:spPr bwMode="auto">
            <a:xfrm>
              <a:off x="476" y="2614"/>
              <a:ext cx="1860" cy="466"/>
            </a:xfrm>
            <a:prstGeom prst="rect">
              <a:avLst/>
            </a:prstGeom>
            <a:solidFill>
              <a:srgbClr val="00FF99"/>
            </a:solidFill>
            <a:ln w="38100">
              <a:solidFill>
                <a:srgbClr val="00CC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ru-RU" altLang="ru-RU" sz="4000">
                  <a:latin typeface="Comic Sans MS" pitchFamily="64" charset="0"/>
                </a:rPr>
                <a:t>КРЕПОСТЬ</a:t>
              </a:r>
            </a:p>
          </p:txBody>
        </p:sp>
      </p:grpSp>
      <p:pic>
        <p:nvPicPr>
          <p:cNvPr id="3080" name="Picture 8" descr="Копия Рисунок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628775"/>
            <a:ext cx="19875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4" name="WordArt 12"/>
          <p:cNvSpPr>
            <a:spLocks noChangeArrowheads="1" noChangeShapeType="1" noTextEdit="1"/>
          </p:cNvSpPr>
          <p:nvPr/>
        </p:nvSpPr>
        <p:spPr bwMode="auto">
          <a:xfrm>
            <a:off x="928688" y="620713"/>
            <a:ext cx="7315200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>
                <a:ln w="190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Мой дом - моя крепость.</a:t>
            </a:r>
          </a:p>
        </p:txBody>
      </p:sp>
      <p:pic>
        <p:nvPicPr>
          <p:cNvPr id="3085" name="Picture 13" descr="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1989138"/>
            <a:ext cx="3443288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14" descr="Копия Рисунок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938" y="1773238"/>
            <a:ext cx="1990725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  <p:bldP spid="308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3" name="Group 3"/>
          <p:cNvGraphicFramePr>
            <a:graphicFrameLocks noGrp="1"/>
          </p:cNvGraphicFramePr>
          <p:nvPr/>
        </p:nvGraphicFramePr>
        <p:xfrm>
          <a:off x="1908175" y="333375"/>
          <a:ext cx="5976938" cy="2590800"/>
        </p:xfrm>
        <a:graphic>
          <a:graphicData uri="http://schemas.openxmlformats.org/drawingml/2006/table">
            <a:tbl>
              <a:tblPr/>
              <a:tblGrid>
                <a:gridCol w="588963"/>
                <a:gridCol w="606425"/>
                <a:gridCol w="593725"/>
                <a:gridCol w="601662"/>
                <a:gridCol w="598488"/>
                <a:gridCol w="596900"/>
                <a:gridCol w="601662"/>
                <a:gridCol w="593725"/>
                <a:gridCol w="606425"/>
                <a:gridCol w="588963"/>
              </a:tblGrid>
              <a:tr h="4492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Ъ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2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Ф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0791" name="Group 71"/>
          <p:cNvGraphicFramePr>
            <a:graphicFrameLocks noGrp="1"/>
          </p:cNvGraphicFramePr>
          <p:nvPr/>
        </p:nvGraphicFramePr>
        <p:xfrm>
          <a:off x="1908175" y="325438"/>
          <a:ext cx="5976938" cy="2607628"/>
        </p:xfrm>
        <a:graphic>
          <a:graphicData uri="http://schemas.openxmlformats.org/drawingml/2006/table">
            <a:tbl>
              <a:tblPr/>
              <a:tblGrid>
                <a:gridCol w="588963"/>
                <a:gridCol w="606425"/>
                <a:gridCol w="593725"/>
                <a:gridCol w="601662"/>
                <a:gridCol w="598488"/>
                <a:gridCol w="596900"/>
                <a:gridCol w="601662"/>
                <a:gridCol w="593725"/>
                <a:gridCol w="619125"/>
                <a:gridCol w="576263"/>
              </a:tblGrid>
              <a:tr h="4492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Ъ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485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Ф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67" name="Text Box 147"/>
          <p:cNvSpPr txBox="1">
            <a:spLocks noChangeArrowheads="1"/>
          </p:cNvSpPr>
          <p:nvPr/>
        </p:nvSpPr>
        <p:spPr bwMode="auto">
          <a:xfrm>
            <a:off x="684213" y="4221163"/>
            <a:ext cx="7462837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altLang="ru-RU" sz="48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anose="02040502050405020303" pitchFamily="18" charset="0"/>
              </a:rPr>
              <a:t>Домашние опасности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07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6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0" y="115888"/>
            <a:ext cx="8688388" cy="6742112"/>
            <a:chOff x="158" y="73"/>
            <a:chExt cx="5473" cy="4247"/>
          </a:xfrm>
        </p:grpSpPr>
        <p:pic>
          <p:nvPicPr>
            <p:cNvPr id="5" name="Picture 5" descr="3_f0a6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119"/>
              <a:ext cx="1100" cy="1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6" descr="27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49063"/>
            <a:stretch>
              <a:fillRect/>
            </a:stretch>
          </p:blipFill>
          <p:spPr bwMode="auto">
            <a:xfrm>
              <a:off x="1247" y="799"/>
              <a:ext cx="275" cy="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7" descr="66a9d451bc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4" y="1888"/>
              <a:ext cx="1043" cy="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8" descr="680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35339" b="17075"/>
            <a:stretch>
              <a:fillRect/>
            </a:stretch>
          </p:blipFill>
          <p:spPr bwMode="auto">
            <a:xfrm>
              <a:off x="3470" y="3793"/>
              <a:ext cx="1224" cy="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0" descr="22886734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" y="2614"/>
              <a:ext cx="1356" cy="1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2" descr="78948556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9" y="73"/>
              <a:ext cx="1021" cy="1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3" descr="12696240155063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3022"/>
              <a:ext cx="649" cy="1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5" descr="hw32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4" y="210"/>
              <a:ext cx="830" cy="8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6" descr="i_1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5" y="1752"/>
              <a:ext cx="708" cy="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7" descr="microwave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626" r="1421" b="5284"/>
            <a:stretch>
              <a:fillRect/>
            </a:stretch>
          </p:blipFill>
          <p:spPr bwMode="auto">
            <a:xfrm>
              <a:off x="2971" y="1117"/>
              <a:ext cx="1225" cy="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9" descr="nozhnicu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9" y="210"/>
              <a:ext cx="934" cy="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20" descr="pkjqwfwwh7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8" y="3113"/>
              <a:ext cx="1163" cy="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1" descr="Plita_2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3944" r="23167" b="5222"/>
            <a:stretch>
              <a:fillRect/>
            </a:stretch>
          </p:blipFill>
          <p:spPr bwMode="auto">
            <a:xfrm>
              <a:off x="4785" y="1706"/>
              <a:ext cx="759" cy="1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2" descr="productimagepicture0004795"/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EFFFA"/>
                </a:clrFrom>
                <a:clrTo>
                  <a:srgbClr val="FEFFFA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3271" b="6401"/>
            <a:stretch>
              <a:fillRect/>
            </a:stretch>
          </p:blipFill>
          <p:spPr bwMode="auto">
            <a:xfrm>
              <a:off x="3334" y="2432"/>
              <a:ext cx="958" cy="1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3" descr="SI-2042_VS"/>
            <p:cNvPicPr>
              <a:picLocks noChangeAspect="1" noChangeArrowheads="1"/>
            </p:cNvPicPr>
            <p:nvPr/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-1476" t="4550" b="7001"/>
            <a:stretch>
              <a:fillRect/>
            </a:stretch>
          </p:blipFill>
          <p:spPr bwMode="auto">
            <a:xfrm>
              <a:off x="4694" y="890"/>
              <a:ext cx="884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4" descr="u16881412"/>
            <p:cNvPicPr>
              <a:picLocks noChangeAspect="1" noChangeArrowheads="1"/>
            </p:cNvPicPr>
            <p:nvPr/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3" y="210"/>
              <a:ext cx="1020" cy="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5" descr="vox"/>
            <p:cNvPicPr>
              <a:picLocks noChangeAspect="1" noChangeArrowheads="1"/>
            </p:cNvPicPr>
            <p:nvPr/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34000" t="19749" r="40469" b="16469"/>
            <a:stretch>
              <a:fillRect/>
            </a:stretch>
          </p:blipFill>
          <p:spPr bwMode="auto">
            <a:xfrm>
              <a:off x="2200" y="1253"/>
              <a:ext cx="490" cy="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6" descr="Ремонт-бытовых-электроприборов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8" y="2387"/>
              <a:ext cx="691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9" descr="2509598"/>
            <p:cNvPicPr>
              <a:picLocks noChangeAspect="1" noChangeArrowheads="1"/>
            </p:cNvPicPr>
            <p:nvPr/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2730" b="46129"/>
            <a:stretch>
              <a:fillRect/>
            </a:stretch>
          </p:blipFill>
          <p:spPr bwMode="auto">
            <a:xfrm>
              <a:off x="204" y="1570"/>
              <a:ext cx="1996" cy="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7" descr="2_h_kristalnyy_komp_pentium4_2_6ghz_ram_1gb_ge_force_fx5500_hdd_80gb_29590580_1_F"/>
            <p:cNvPicPr>
              <a:picLocks noChangeAspect="1" noChangeArrowheads="1"/>
            </p:cNvPicPr>
            <p:nvPr/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2209" b="16000"/>
            <a:stretch>
              <a:fillRect/>
            </a:stretch>
          </p:blipFill>
          <p:spPr bwMode="auto">
            <a:xfrm>
              <a:off x="1565" y="3067"/>
              <a:ext cx="1381" cy="9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8" descr="nerjaveykapribory"/>
            <p:cNvPicPr>
              <a:picLocks noChangeAspect="1" noChangeArrowheads="1"/>
            </p:cNvPicPr>
            <p:nvPr/>
          </p:nvPicPr>
          <p:blipFill>
            <a:blip r:embed="rId22" cstate="print">
              <a:clrChange>
                <a:clrFrom>
                  <a:srgbClr val="FCFCFA"/>
                </a:clrFrom>
                <a:clrTo>
                  <a:srgbClr val="FCFCFA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43442" b="7283"/>
            <a:stretch>
              <a:fillRect/>
            </a:stretch>
          </p:blipFill>
          <p:spPr bwMode="auto">
            <a:xfrm rot="-4531621">
              <a:off x="2143" y="2171"/>
              <a:ext cx="814" cy="1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68396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 dirty="0" smtClean="0">
              <a:solidFill>
                <a:srgbClr val="333399"/>
              </a:solidFill>
              <a:latin typeface="Comic Sans MS" pitchFamily="64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197475"/>
            <a:ext cx="8229600" cy="1544638"/>
          </a:xfrm>
        </p:spPr>
        <p:txBody>
          <a:bodyPr/>
          <a:lstStyle/>
          <a:p>
            <a:pPr algn="ctr">
              <a:buFontTx/>
              <a:buNone/>
            </a:pPr>
            <a:endParaRPr lang="ru-RU" altLang="ru-RU" dirty="0" smtClean="0">
              <a:solidFill>
                <a:srgbClr val="292929"/>
              </a:solidFill>
              <a:latin typeface="Comic Sans MS" pitchFamily="64" charset="0"/>
            </a:endParaRPr>
          </a:p>
        </p:txBody>
      </p:sp>
      <p:pic>
        <p:nvPicPr>
          <p:cNvPr id="38914" name="Picture 2" descr="https://topuch.com/m-m-prishvina-odna-iz-problem-na-segodnyashnij-dene-eto-padeni/527849_html_1a964689fe5c3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271</TotalTime>
  <Words>151</Words>
  <Application>Microsoft Office PowerPoint</Application>
  <PresentationFormat>Экран (4:3)</PresentationFormat>
  <Paragraphs>131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Проверь себя.</vt:lpstr>
      <vt:lpstr>Слайд 2</vt:lpstr>
      <vt:lpstr>       Проверка домашнего задания: Кто не соблюдает правила?</vt:lpstr>
      <vt:lpstr>Слайд 4</vt:lpstr>
      <vt:lpstr>Слайд 5</vt:lpstr>
      <vt:lpstr>Составь пословицу.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Проверка домашнего задания: Кто не соблюдает правила?</dc:title>
  <dc:creator>Olga</dc:creator>
  <cp:lastModifiedBy>Olga</cp:lastModifiedBy>
  <cp:revision>2</cp:revision>
  <dcterms:created xsi:type="dcterms:W3CDTF">2024-02-08T05:18:47Z</dcterms:created>
  <dcterms:modified xsi:type="dcterms:W3CDTF">2024-02-09T13:14:44Z</dcterms:modified>
</cp:coreProperties>
</file>