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5" r:id="rId1"/>
  </p:sldMasterIdLst>
  <p:sldIdLst>
    <p:sldId id="256" r:id="rId2"/>
    <p:sldId id="258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31AC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50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28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83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2001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363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79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707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7913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962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1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845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1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18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41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994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04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338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3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983EA-06C2-4C3D-97F3-9D9C15C5AAA2}" type="datetimeFigureOut">
              <a:rPr lang="en-GB" smtClean="0"/>
              <a:t>11/01/2024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B9547-1995-4271-821B-E734765D17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633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  <p:sldLayoutId id="2147484008" r:id="rId13"/>
    <p:sldLayoutId id="2147484009" r:id="rId14"/>
    <p:sldLayoutId id="2147484010" r:id="rId15"/>
    <p:sldLayoutId id="2147484011" r:id="rId16"/>
    <p:sldLayoutId id="2147484012" r:id="rId17"/>
    <p:sldLayoutId id="2147484013" r:id="rId18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BD7DC29-9185-4340-B0AA-B52781CC3C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1265" y="2434166"/>
            <a:ext cx="10405533" cy="1989667"/>
          </a:xfrm>
        </p:spPr>
        <p:txBody>
          <a:bodyPr/>
          <a:lstStyle/>
          <a:p>
            <a:pPr algn="ctr"/>
            <a:r>
              <a:rPr lang="en-GB" sz="7200" b="1" dirty="0"/>
              <a:t>PREPOSITIONS OF TIME</a:t>
            </a:r>
          </a:p>
        </p:txBody>
      </p:sp>
    </p:spTree>
    <p:extLst>
      <p:ext uri="{BB962C8B-B14F-4D97-AF65-F5344CB8AC3E}">
        <p14:creationId xmlns:p14="http://schemas.microsoft.com/office/powerpoint/2010/main" val="214675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23692F0-8D41-4F06-9F75-170839C592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6224" y="1073154"/>
            <a:ext cx="11285354" cy="52025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u="sng" dirty="0">
                <a:solidFill>
                  <a:srgbClr val="1431AC"/>
                </a:solidFill>
                <a:latin typeface="Baskerville Old Face" panose="02020602080505020303" pitchFamily="18" charset="0"/>
              </a:rPr>
              <a:t>At</a:t>
            </a:r>
            <a:r>
              <a:rPr lang="en-GB" sz="4400" dirty="0">
                <a:solidFill>
                  <a:srgbClr val="1431AC"/>
                </a:solidFill>
                <a:latin typeface="Baskerville Old Face" panose="02020602080505020303" pitchFamily="18" charset="0"/>
              </a:rPr>
              <a:t>:</a:t>
            </a:r>
          </a:p>
          <a:p>
            <a:pPr algn="l"/>
            <a:r>
              <a:rPr lang="ru-RU" sz="4400" dirty="0">
                <a:latin typeface="Ink Free" panose="03080402000500000000" pitchFamily="66" charset="0"/>
              </a:rPr>
              <a:t> </a:t>
            </a:r>
            <a:r>
              <a:rPr lang="ru-RU" sz="4400" b="1" dirty="0">
                <a:latin typeface="Ink Free" panose="03080402000500000000" pitchFamily="66" charset="0"/>
              </a:rPr>
              <a:t>указании времени </a:t>
            </a:r>
            <a:r>
              <a:rPr lang="ru-RU" sz="4400" b="1" dirty="0">
                <a:solidFill>
                  <a:srgbClr val="660066"/>
                </a:solidFill>
                <a:latin typeface="Ink Free" panose="03080402000500000000" pitchFamily="66" charset="0"/>
              </a:rPr>
              <a:t>(</a:t>
            </a:r>
            <a:r>
              <a:rPr lang="en-GB" sz="44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at 5 o’clock)</a:t>
            </a:r>
          </a:p>
          <a:p>
            <a:pPr algn="l"/>
            <a:r>
              <a:rPr lang="ru-RU" sz="4400" b="1" dirty="0">
                <a:latin typeface="Ink Free" panose="03080402000500000000" pitchFamily="66" charset="0"/>
              </a:rPr>
              <a:t>для указания на короткий период времени </a:t>
            </a:r>
            <a:r>
              <a:rPr lang="ru-RU" sz="4400" b="1" dirty="0">
                <a:solidFill>
                  <a:srgbClr val="660066"/>
                </a:solidFill>
                <a:latin typeface="Ink Free" panose="03080402000500000000" pitchFamily="66" charset="0"/>
              </a:rPr>
              <a:t>(</a:t>
            </a:r>
            <a:r>
              <a:rPr lang="en-GB" sz="44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at the end of May)</a:t>
            </a:r>
          </a:p>
          <a:p>
            <a:pPr marL="0" indent="0" algn="ctr">
              <a:buNone/>
            </a:pPr>
            <a:r>
              <a:rPr lang="en-GB" sz="4400" b="1" u="sng" dirty="0">
                <a:solidFill>
                  <a:srgbClr val="1431AC"/>
                </a:solidFill>
                <a:latin typeface="Baskerville Old Face" panose="02020602080505020303" pitchFamily="18" charset="0"/>
              </a:rPr>
              <a:t>On</a:t>
            </a:r>
            <a:r>
              <a:rPr lang="en-GB" sz="4400" b="1" dirty="0">
                <a:solidFill>
                  <a:srgbClr val="1431AC"/>
                </a:solidFill>
                <a:latin typeface="Baskerville Old Face" panose="02020602080505020303" pitchFamily="18" charset="0"/>
              </a:rPr>
              <a:t>:</a:t>
            </a:r>
          </a:p>
          <a:p>
            <a:pPr algn="l"/>
            <a:r>
              <a:rPr lang="ru-RU" sz="4400" b="1" dirty="0">
                <a:latin typeface="Ink Free" panose="03080402000500000000" pitchFamily="66" charset="0"/>
              </a:rPr>
              <a:t>Перед днями недели и датами </a:t>
            </a:r>
            <a:r>
              <a:rPr lang="ru-RU" sz="4400" b="1" dirty="0">
                <a:solidFill>
                  <a:srgbClr val="660066"/>
                </a:solidFill>
                <a:latin typeface="Ink Free" panose="03080402000500000000" pitchFamily="66" charset="0"/>
              </a:rPr>
              <a:t>(</a:t>
            </a:r>
            <a:r>
              <a:rPr lang="en-GB" sz="44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on Monday, on the 1</a:t>
            </a:r>
            <a:r>
              <a:rPr lang="en-GB" sz="4400" b="1" baseline="30000" dirty="0">
                <a:solidFill>
                  <a:srgbClr val="660066"/>
                </a:solidFill>
                <a:latin typeface="Baskerville Old Face" panose="02020602080505020303" pitchFamily="18" charset="0"/>
              </a:rPr>
              <a:t>st</a:t>
            </a:r>
            <a:r>
              <a:rPr lang="en-GB" sz="44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 of September)</a:t>
            </a:r>
          </a:p>
          <a:p>
            <a:pPr marL="0" indent="0" algn="l">
              <a:buNone/>
            </a:pPr>
            <a:endParaRPr lang="en-GB" dirty="0"/>
          </a:p>
          <a:p>
            <a:pPr algn="l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977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4A83E1B-3FED-4E33-B2CF-8AA0102D5E1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63830" y="913678"/>
            <a:ext cx="11422292" cy="56122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300" b="1" u="sng" dirty="0">
                <a:solidFill>
                  <a:srgbClr val="1431AC"/>
                </a:solidFill>
                <a:latin typeface="Baskerville Old Face" panose="02020602080505020303" pitchFamily="18" charset="0"/>
              </a:rPr>
              <a:t>In:</a:t>
            </a:r>
          </a:p>
          <a:p>
            <a:pPr algn="l"/>
            <a:r>
              <a:rPr lang="ru-RU" sz="4000" b="1" dirty="0">
                <a:latin typeface="Ink Free" panose="03080402000500000000" pitchFamily="66" charset="0"/>
              </a:rPr>
              <a:t>Перед месяцами, годами, временах года, веках </a:t>
            </a:r>
            <a:r>
              <a:rPr lang="ru-RU" sz="4000" b="1" dirty="0">
                <a:solidFill>
                  <a:srgbClr val="660066"/>
                </a:solidFill>
                <a:latin typeface="Ink Free" panose="03080402000500000000" pitchFamily="66" charset="0"/>
              </a:rPr>
              <a:t>(</a:t>
            </a:r>
            <a:r>
              <a:rPr lang="en-GB" sz="40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in October, in Spring, in the 21</a:t>
            </a:r>
            <a:r>
              <a:rPr lang="en-GB" sz="4000" b="1" baseline="30000" dirty="0">
                <a:solidFill>
                  <a:srgbClr val="660066"/>
                </a:solidFill>
                <a:latin typeface="Baskerville Old Face" panose="02020602080505020303" pitchFamily="18" charset="0"/>
              </a:rPr>
              <a:t>st</a:t>
            </a:r>
            <a:r>
              <a:rPr lang="en-GB" sz="40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 century)</a:t>
            </a:r>
          </a:p>
          <a:p>
            <a:pPr algn="l"/>
            <a:r>
              <a:rPr lang="ru-RU" sz="4000" b="1" dirty="0">
                <a:latin typeface="Ink Free" panose="03080402000500000000" pitchFamily="66" charset="0"/>
              </a:rPr>
              <a:t>в выражениях – </a:t>
            </a:r>
            <a:r>
              <a:rPr lang="en-GB" sz="40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in the morning\afternoon\evening, in a month\week\year</a:t>
            </a:r>
          </a:p>
          <a:p>
            <a:pPr marL="0" indent="0" algn="ctr">
              <a:buNone/>
            </a:pPr>
            <a:r>
              <a:rPr lang="en-GB" sz="4000" b="1" u="sng" dirty="0">
                <a:solidFill>
                  <a:srgbClr val="1431AC"/>
                </a:solidFill>
                <a:latin typeface="Baskerville Old Face" panose="02020602080505020303" pitchFamily="18" charset="0"/>
              </a:rPr>
              <a:t>By:</a:t>
            </a:r>
          </a:p>
          <a:p>
            <a:pPr algn="l"/>
            <a:r>
              <a:rPr lang="ru-RU" sz="4000" b="1" dirty="0">
                <a:latin typeface="Ink Free" panose="03080402000500000000" pitchFamily="66" charset="0"/>
              </a:rPr>
              <a:t>Обозначает срок, к которому завершится действие </a:t>
            </a:r>
            <a:r>
              <a:rPr lang="ru-RU" sz="4000" b="1" dirty="0">
                <a:solidFill>
                  <a:srgbClr val="660066"/>
                </a:solidFill>
                <a:latin typeface="Ink Free" panose="03080402000500000000" pitchFamily="66" charset="0"/>
              </a:rPr>
              <a:t>(</a:t>
            </a:r>
            <a:r>
              <a:rPr lang="en-GB" sz="40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by Friday, by next week)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70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696DB78-06A6-43D3-ADFD-2FB33F3BA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445" y="780394"/>
            <a:ext cx="11126002" cy="56685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u="sng" dirty="0">
                <a:solidFill>
                  <a:srgbClr val="1431AC"/>
                </a:solidFill>
                <a:latin typeface="Baskerville Old Face" panose="02020602080505020303" pitchFamily="18" charset="0"/>
              </a:rPr>
              <a:t>During:</a:t>
            </a:r>
          </a:p>
          <a:p>
            <a:pPr algn="l"/>
            <a:r>
              <a:rPr lang="ru-RU" sz="4000" b="1" dirty="0">
                <a:latin typeface="Ink Free" panose="03080402000500000000" pitchFamily="66" charset="0"/>
              </a:rPr>
              <a:t>Когда произошло действие </a:t>
            </a:r>
            <a:r>
              <a:rPr lang="ru-RU" sz="4000" b="1" dirty="0">
                <a:solidFill>
                  <a:srgbClr val="660066"/>
                </a:solidFill>
                <a:latin typeface="Ink Free" panose="03080402000500000000" pitchFamily="66" charset="0"/>
              </a:rPr>
              <a:t>(</a:t>
            </a:r>
            <a:r>
              <a:rPr lang="en-GB" sz="40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during the year, during the test)</a:t>
            </a:r>
          </a:p>
          <a:p>
            <a:pPr marL="0" indent="0" algn="ctr">
              <a:buNone/>
            </a:pPr>
            <a:r>
              <a:rPr lang="en-GB" sz="4000" b="1" u="sng" dirty="0">
                <a:solidFill>
                  <a:srgbClr val="1431AC"/>
                </a:solidFill>
                <a:latin typeface="Baskerville Old Face" panose="02020602080505020303" pitchFamily="18" charset="0"/>
              </a:rPr>
              <a:t>For:</a:t>
            </a:r>
            <a:endParaRPr lang="en-GB" sz="4000" b="1" dirty="0">
              <a:solidFill>
                <a:srgbClr val="1431AC"/>
              </a:solidFill>
              <a:latin typeface="Baskerville Old Face" panose="02020602080505020303" pitchFamily="18" charset="0"/>
            </a:endParaRPr>
          </a:p>
          <a:p>
            <a:r>
              <a:rPr lang="ru-RU" sz="4000" b="1" dirty="0">
                <a:latin typeface="Ink Free" panose="03080402000500000000" pitchFamily="66" charset="0"/>
              </a:rPr>
              <a:t>Как долго происходило действие </a:t>
            </a:r>
            <a:r>
              <a:rPr lang="ru-RU" sz="4000" b="1" dirty="0">
                <a:solidFill>
                  <a:srgbClr val="660066"/>
                </a:solidFill>
                <a:latin typeface="Ink Free" panose="03080402000500000000" pitchFamily="66" charset="0"/>
              </a:rPr>
              <a:t>(</a:t>
            </a:r>
            <a:r>
              <a:rPr lang="en-GB" sz="40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for 2 years, for 6 months)</a:t>
            </a:r>
          </a:p>
          <a:p>
            <a:pPr marL="0" indent="0" algn="ctr">
              <a:buNone/>
            </a:pPr>
            <a:r>
              <a:rPr lang="en-GB" sz="4000" b="1" u="sng" dirty="0">
                <a:solidFill>
                  <a:srgbClr val="1431AC"/>
                </a:solidFill>
                <a:latin typeface="Baskerville Old Face" panose="02020602080505020303" pitchFamily="18" charset="0"/>
              </a:rPr>
              <a:t>Till\Until:</a:t>
            </a:r>
            <a:endParaRPr lang="en-GB" sz="4000" b="1" dirty="0">
              <a:solidFill>
                <a:srgbClr val="1431AC"/>
              </a:solidFill>
              <a:latin typeface="Baskerville Old Face" panose="02020602080505020303" pitchFamily="18" charset="0"/>
            </a:endParaRPr>
          </a:p>
          <a:p>
            <a:r>
              <a:rPr lang="ru-RU" sz="4000" b="1" dirty="0">
                <a:latin typeface="Ink Free" panose="03080402000500000000" pitchFamily="66" charset="0"/>
              </a:rPr>
              <a:t>До какого времени происходило действие </a:t>
            </a:r>
            <a:r>
              <a:rPr lang="ru-RU" sz="4000" b="1" dirty="0">
                <a:solidFill>
                  <a:srgbClr val="660066"/>
                </a:solidFill>
                <a:latin typeface="Ink Free" panose="03080402000500000000" pitchFamily="66" charset="0"/>
              </a:rPr>
              <a:t>(</a:t>
            </a:r>
            <a:r>
              <a:rPr lang="en-GB" sz="4000" b="1" dirty="0">
                <a:solidFill>
                  <a:srgbClr val="660066"/>
                </a:solidFill>
                <a:latin typeface="Baskerville Old Face" panose="02020602080505020303" pitchFamily="18" charset="0"/>
              </a:rPr>
              <a:t>till Sunday, until we got there, till the end of the week)</a:t>
            </a:r>
          </a:p>
          <a:p>
            <a:endParaRPr lang="en-GB" sz="3200" b="1" dirty="0">
              <a:latin typeface="Baskerville Old Face" panose="02020602080505020303" pitchFamily="18" charset="0"/>
            </a:endParaRPr>
          </a:p>
          <a:p>
            <a:pPr marL="0" indent="0" algn="l">
              <a:buNone/>
            </a:pPr>
            <a:endParaRPr lang="en-GB" sz="3200" b="1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016092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29</TotalTime>
  <Words>155</Words>
  <Application>Microsoft Office PowerPoint</Application>
  <PresentationFormat>Широкоэкранный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Baskerville Old Face</vt:lpstr>
      <vt:lpstr>Century Gothic</vt:lpstr>
      <vt:lpstr>Ink Free</vt:lpstr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Julia Khlyst</dc:creator>
  <cp:lastModifiedBy>Julia Khlyst</cp:lastModifiedBy>
  <cp:revision>5</cp:revision>
  <dcterms:created xsi:type="dcterms:W3CDTF">2024-01-11T12:21:14Z</dcterms:created>
  <dcterms:modified xsi:type="dcterms:W3CDTF">2024-01-11T12:50:31Z</dcterms:modified>
</cp:coreProperties>
</file>