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36770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9507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8905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1005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947025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72429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21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34668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60030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0803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45495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87C9424D-2D40-4CBA-8FC5-A534D058F29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A4A249A-DF4A-47ED-AE6F-1813441853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М. Горький. Рассказ «Старуха </a:t>
            </a:r>
            <a:r>
              <a:rPr lang="ru-RU" dirty="0" err="1" smtClean="0"/>
              <a:t>Изергиль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литературы в 7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48145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Направление рассказа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/>
              <a:t>Направление рассказа «Старуха </a:t>
            </a:r>
            <a:r>
              <a:rPr lang="ru-RU" sz="6600" dirty="0" err="1" smtClean="0"/>
              <a:t>Изергиль</a:t>
            </a:r>
            <a:r>
              <a:rPr lang="ru-RU" sz="6600" dirty="0" smtClean="0"/>
              <a:t>» - </a:t>
            </a:r>
            <a:r>
              <a:rPr lang="ru-RU" sz="6600" dirty="0" smtClean="0">
                <a:solidFill>
                  <a:srgbClr val="FF0000"/>
                </a:solidFill>
              </a:rPr>
              <a:t>романтизм</a:t>
            </a:r>
          </a:p>
          <a:p>
            <a:pPr marL="0" indent="0" algn="ctr">
              <a:buNone/>
            </a:pP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2245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Основные черты романтизма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828800"/>
            <a:ext cx="10659291" cy="49638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Для романтизма как направления были характерны следующие особенности:</a:t>
            </a:r>
          </a:p>
          <a:p>
            <a:r>
              <a:rPr lang="ru-RU" dirty="0"/>
              <a:t>в центре романтического произведения стоял </a:t>
            </a:r>
            <a:r>
              <a:rPr lang="ru-RU" u="sng" dirty="0"/>
              <a:t>человек</a:t>
            </a:r>
            <a:r>
              <a:rPr lang="ru-RU" dirty="0"/>
              <a:t>, который сталкивается с враждебным миром и противостоит ему.</a:t>
            </a:r>
          </a:p>
          <a:p>
            <a:r>
              <a:rPr lang="ru-RU" dirty="0"/>
              <a:t>мир романтического произведения всегда стремится быть особенным, поэтому он предстает другим, необычным. Это воплощается либо в отъезде героя в экзотические страны, либо действия в эти страны, либо создание героем своего фантастического мира. Поэтому важной характеристикой романтизма является </a:t>
            </a:r>
            <a:r>
              <a:rPr lang="ru-RU" dirty="0" err="1"/>
              <a:t>двоемирие</a:t>
            </a:r>
            <a:r>
              <a:rPr lang="ru-RU" dirty="0"/>
              <a:t>. Первый мир – реальный, от него никуда не деться, второй – нереальный-мир, который существует только в воображении героя.</a:t>
            </a:r>
          </a:p>
          <a:p>
            <a:r>
              <a:rPr lang="ru-RU" dirty="0"/>
              <a:t>разочарование всегда сопутствует романтическому герою, который обязательно страдает от трагической раздвоенности и от ощущения невозможности осуществления своих намерений. Поэтому романтический герой всегда </a:t>
            </a:r>
            <a:r>
              <a:rPr lang="ru-RU" dirty="0" err="1"/>
              <a:t>неудовлетворен</a:t>
            </a:r>
            <a:r>
              <a:rPr lang="ru-RU" dirty="0"/>
              <a:t> существующим положением</a:t>
            </a:r>
            <a:r>
              <a:rPr lang="ru-RU" dirty="0" smtClean="0"/>
              <a:t>. Это </a:t>
            </a:r>
            <a:r>
              <a:rPr lang="ru-RU" dirty="0"/>
              <a:t>выражается в его поведении: замкнутость, постоянное печальное состояние, тревожность. Эти черты являются классическими чертами романтического героя.</a:t>
            </a:r>
          </a:p>
          <a:p>
            <a:r>
              <a:rPr lang="ru-RU" dirty="0"/>
              <a:t>специфика романтизма – конфликт идеала с действительностью и его воплощение в одиноком герое.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25172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Данко</a:t>
            </a:r>
            <a:r>
              <a:rPr lang="ru-RU" sz="6600" dirty="0" smtClean="0"/>
              <a:t> – романтический герой</a:t>
            </a:r>
          </a:p>
          <a:p>
            <a:pPr algn="ctr">
              <a:buFontTx/>
              <a:buChar char="-"/>
            </a:pPr>
            <a:r>
              <a:rPr lang="ru-RU" sz="5200" dirty="0" smtClean="0"/>
              <a:t>Борется за свои идеалы</a:t>
            </a:r>
          </a:p>
          <a:p>
            <a:pPr algn="ctr">
              <a:buFontTx/>
              <a:buChar char="-"/>
            </a:pPr>
            <a:r>
              <a:rPr lang="ru-RU" sz="5200" dirty="0" smtClean="0"/>
              <a:t>Люди его не понимают</a:t>
            </a:r>
            <a:endParaRPr lang="ru-RU" sz="5200" dirty="0"/>
          </a:p>
        </p:txBody>
      </p:sp>
    </p:spTree>
    <p:extLst>
      <p:ext uri="{BB962C8B-B14F-4D97-AF65-F5344CB8AC3E}">
        <p14:creationId xmlns:p14="http://schemas.microsoft.com/office/powerpoint/2010/main" val="3944801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Данко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389" y="1828800"/>
            <a:ext cx="10425123" cy="47484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Данко</a:t>
            </a:r>
            <a:r>
              <a:rPr lang="ru-RU" sz="2800" dirty="0" smtClean="0"/>
              <a:t> – </a:t>
            </a:r>
            <a:r>
              <a:rPr lang="ru-RU" sz="2800" u="sng" dirty="0" smtClean="0"/>
              <a:t>альтруист</a:t>
            </a:r>
            <a:r>
              <a:rPr lang="ru-RU" sz="2800" dirty="0" smtClean="0"/>
              <a:t>, он ставит счастье людей выше своего и пожертвовал собой, чтобы спасти людей.</a:t>
            </a:r>
          </a:p>
          <a:p>
            <a:r>
              <a:rPr lang="ru-RU" sz="2800" dirty="0" smtClean="0"/>
              <a:t>Осознание человеческой слабости вызывало желание помочь</a:t>
            </a:r>
          </a:p>
          <a:p>
            <a:r>
              <a:rPr lang="ru-RU" sz="2800" dirty="0" smtClean="0"/>
              <a:t>Он ощущал свою ответственность и не гневался на людей за их упреки и непонимание.</a:t>
            </a:r>
          </a:p>
          <a:p>
            <a:r>
              <a:rPr lang="ru-RU" sz="2800" dirty="0" smtClean="0"/>
              <a:t>Несмотря на озлобленность других, он чувствовал только любовь к каждому человеку.</a:t>
            </a:r>
          </a:p>
          <a:p>
            <a:r>
              <a:rPr lang="ru-RU" sz="2800" dirty="0" smtClean="0"/>
              <a:t>Это герой – он совершает подвиг.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77893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...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/>
              <a:t>Претерпевая мучения, Данко вывел народ к </a:t>
            </a:r>
            <a:r>
              <a:rPr lang="ru-RU" sz="6000" dirty="0" smtClean="0">
                <a:solidFill>
                  <a:srgbClr val="FF0000"/>
                </a:solidFill>
              </a:rPr>
              <a:t>свету</a:t>
            </a:r>
            <a:r>
              <a:rPr lang="ru-RU" sz="6000" dirty="0" smtClean="0"/>
              <a:t>, </a:t>
            </a:r>
            <a:r>
              <a:rPr lang="ru-RU" sz="6000" dirty="0" smtClean="0">
                <a:solidFill>
                  <a:srgbClr val="FF0000"/>
                </a:solidFill>
              </a:rPr>
              <a:t>счастью</a:t>
            </a:r>
            <a:r>
              <a:rPr lang="ru-RU" sz="6000" dirty="0" smtClean="0"/>
              <a:t> и </a:t>
            </a:r>
            <a:r>
              <a:rPr lang="ru-RU" sz="6000" dirty="0" smtClean="0">
                <a:solidFill>
                  <a:srgbClr val="FF0000"/>
                </a:solidFill>
              </a:rPr>
              <a:t>новой жизни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Белое сердце – Бесплатные иконки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2204">
            <a:off x="9997758" y="4110008"/>
            <a:ext cx="2357087" cy="235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36384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Библейская история о Моисее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872" y="1828800"/>
            <a:ext cx="9692640" cy="49029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Повелел </a:t>
            </a:r>
            <a:r>
              <a:rPr lang="ru-RU" b="1" dirty="0"/>
              <a:t>Бог Моисею вывести еврейский народ из Египта. Сотни лет прожили евреи в Египте, и им очень грустно расставаться с насиженными местами. Составились обозы, и евреи тронулись в путь.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Вдруг </a:t>
            </a:r>
            <a:r>
              <a:rPr lang="ru-RU" b="1" dirty="0"/>
              <a:t>египетский царь пожалел, что отпустил своих рабов. Случилось так, что евреи подошли к морю, когда увидели позади себя колесницы египетских войск. Взглянули евреи и ужаснулись: впереди море, а сзади вооруженное войско. Но милосердный Господь спас евреев от гибели. Он велел Моисею ударить палкой по морю. И вдруг воды расступились и стали стенами, а посередине стало сухо. Евреи устремились по сухому дну, а Моисей опять ударил палкой по воде, и за спинами израильтян она снова сомкнулась.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   Далее </a:t>
            </a:r>
            <a:r>
              <a:rPr lang="ru-RU" b="1" dirty="0"/>
              <a:t>евреи шли по пустыне, и Господь постоянно заботился о них. Господь велел Моисею ударить палкой по скале, и из нее хлынула холодная вода. Много милостей оказывал Господь евреям, но они не были признательны. За непослушание и неблагодарность Бог наказал евреев: сорок лет они блуждали в пустыне, никак не могли прийти в землю, обещанную Богом. Наконец, Господь сжалился над ними и приблизил их к этой земле. Но в это время вождь их Моисей умер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15006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449" y="-78377"/>
            <a:ext cx="9692640" cy="1325562"/>
          </a:xfrm>
        </p:spPr>
        <p:txBody>
          <a:bodyPr/>
          <a:lstStyle/>
          <a:p>
            <a:pPr algn="ctr"/>
            <a:r>
              <a:rPr lang="ru-RU" i="1" dirty="0" smtClean="0"/>
              <a:t>Анализ легенды о Данко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88" y="1471749"/>
            <a:ext cx="10859588" cy="49551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1</a:t>
            </a:r>
            <a:r>
              <a:rPr lang="ru-RU" sz="2400" b="1" i="1" dirty="0" smtClean="0"/>
              <a:t>.Обратимся </a:t>
            </a:r>
            <a:r>
              <a:rPr lang="ru-RU" sz="2400" b="1" i="1" dirty="0"/>
              <a:t>к началу текста. Как Горький характеризует племя?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2</a:t>
            </a:r>
            <a:r>
              <a:rPr lang="ru-RU" sz="2400" b="1" i="1" dirty="0" smtClean="0"/>
              <a:t>.Где </a:t>
            </a:r>
            <a:r>
              <a:rPr lang="ru-RU" sz="2400" b="1" i="1" dirty="0"/>
              <a:t>они жили </a:t>
            </a:r>
            <a:r>
              <a:rPr lang="ru-RU" sz="2400" b="1" i="1" dirty="0" smtClean="0"/>
              <a:t>сначала?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3</a:t>
            </a:r>
            <a:r>
              <a:rPr lang="ru-RU" sz="2400" b="1" i="1" dirty="0" smtClean="0"/>
              <a:t>.Почему </a:t>
            </a:r>
            <a:r>
              <a:rPr lang="ru-RU" sz="2400" b="1" i="1" dirty="0"/>
              <a:t>эти смелые люди оказались в глухом лесу</a:t>
            </a:r>
            <a:r>
              <a:rPr lang="ru-RU" sz="2400" b="1" i="1" dirty="0" smtClean="0"/>
              <a:t>?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4</a:t>
            </a:r>
            <a:r>
              <a:rPr lang="ru-RU" sz="2400" b="1" i="1" dirty="0" smtClean="0"/>
              <a:t>.Почему </a:t>
            </a:r>
            <a:r>
              <a:rPr lang="ru-RU" sz="2400" b="1" i="1" dirty="0"/>
              <a:t>у таких сильных людей родился страх?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5</a:t>
            </a:r>
            <a:r>
              <a:rPr lang="ru-RU" sz="2400" b="1" i="1" dirty="0" smtClean="0"/>
              <a:t>.Что-нибудь </a:t>
            </a:r>
            <a:r>
              <a:rPr lang="ru-RU" sz="2400" b="1" i="1" dirty="0"/>
              <a:t>сделало племя, чтобы изменить свою жизнь</a:t>
            </a:r>
            <a:r>
              <a:rPr lang="ru-RU" sz="2400" b="1" i="1" dirty="0" smtClean="0"/>
              <a:t>?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6</a:t>
            </a:r>
            <a:r>
              <a:rPr lang="ru-RU" sz="2400" b="1" i="1" dirty="0" smtClean="0"/>
              <a:t>.К </a:t>
            </a:r>
            <a:r>
              <a:rPr lang="ru-RU" sz="2400" b="1" i="1" dirty="0"/>
              <a:t>чему привело бездействие? Что породило? </a:t>
            </a:r>
            <a:endParaRPr lang="ru-RU" sz="2400" b="1" i="1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7</a:t>
            </a:r>
            <a:r>
              <a:rPr lang="ru-RU" sz="2400" b="1" i="1" dirty="0" smtClean="0"/>
              <a:t>.К </a:t>
            </a:r>
            <a:r>
              <a:rPr lang="ru-RU" sz="2400" b="1" i="1" dirty="0"/>
              <a:t>какой мысли привели их трусость и </a:t>
            </a:r>
            <a:r>
              <a:rPr lang="ru-RU" sz="2400" b="1" i="1" dirty="0" smtClean="0"/>
              <a:t>бездействие?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8</a:t>
            </a:r>
            <a:r>
              <a:rPr lang="ru-RU" sz="2400" b="1" i="1" dirty="0" smtClean="0"/>
              <a:t>.Можно </a:t>
            </a:r>
            <a:r>
              <a:rPr lang="ru-RU" sz="2400" b="1" i="1" dirty="0"/>
              <a:t>ли жизнь человека, живущего в страхе, готового к рабству, ничего не делающего, назвать счастливой?</a:t>
            </a:r>
            <a:r>
              <a:rPr lang="ru-RU" sz="2400" b="1" dirty="0"/>
              <a:t> </a:t>
            </a:r>
            <a:r>
              <a:rPr lang="ru-RU" sz="2400" b="1" i="1" dirty="0"/>
              <a:t>Как об этом говорит М. Горький в тексте?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0607851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Анализ легенды о Данко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5029" y="1828799"/>
            <a:ext cx="9909483" cy="4929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i="1" dirty="0" smtClean="0"/>
              <a:t>1.И </a:t>
            </a:r>
            <a:r>
              <a:rPr lang="ru-RU" sz="2000" b="1" i="1" dirty="0"/>
              <a:t>вот появляется Данко. Найдите описание Данко в тексте.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i="1" dirty="0" smtClean="0"/>
              <a:t>2.Почему </a:t>
            </a:r>
            <a:r>
              <a:rPr lang="ru-RU" sz="2000" b="1" i="1" dirty="0"/>
              <a:t>люди, посмотрев на него, увидели, что «он лучший из них» и доверили именно ему вывести племя? </a:t>
            </a:r>
            <a:endParaRPr lang="ru-RU" sz="2000" b="1" i="1" dirty="0" smtClean="0"/>
          </a:p>
          <a:p>
            <a:pPr marL="0" indent="0" algn="ctr">
              <a:buNone/>
            </a:pPr>
            <a:r>
              <a:rPr lang="ru-RU" sz="2000" b="1" i="1" dirty="0" smtClean="0"/>
              <a:t>3.Тогда </a:t>
            </a:r>
            <a:r>
              <a:rPr lang="ru-RU" sz="2000" b="1" i="1" dirty="0"/>
              <a:t>почему они сначала «начали роптать» на Данко, а потом и вовсе «в гневе обрушились» на него?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i="1" dirty="0" smtClean="0"/>
              <a:t>4.За </a:t>
            </a:r>
            <a:r>
              <a:rPr lang="ru-RU" sz="2000" b="1" i="1" dirty="0"/>
              <a:t>что же он должен был погибнуть?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pPr marL="0" indent="0" algn="ctr">
              <a:buNone/>
            </a:pPr>
            <a:r>
              <a:rPr lang="ru-RU" sz="2000" b="1" i="1" dirty="0" smtClean="0"/>
              <a:t>5.Какое </a:t>
            </a:r>
            <a:r>
              <a:rPr lang="ru-RU" sz="2000" b="1" i="1" dirty="0"/>
              <a:t>чувство </a:t>
            </a:r>
            <a:r>
              <a:rPr lang="ru-RU" sz="2000" b="1" dirty="0"/>
              <a:t>испытывает</a:t>
            </a:r>
            <a:r>
              <a:rPr lang="ru-RU" sz="2000" b="1" i="1" dirty="0"/>
              <a:t> Данко, глядя на толпу судящих его людей?</a:t>
            </a:r>
            <a:endParaRPr lang="ru-RU" sz="2000" b="1" dirty="0"/>
          </a:p>
          <a:p>
            <a:pPr marL="0" indent="0" algn="ctr">
              <a:buNone/>
            </a:pPr>
            <a:r>
              <a:rPr lang="ru-RU" sz="2000" b="1" i="1" dirty="0" smtClean="0"/>
              <a:t>6.Почему </a:t>
            </a:r>
            <a:r>
              <a:rPr lang="ru-RU" sz="2000" b="1" i="1" dirty="0"/>
              <a:t>же тогда в душе </a:t>
            </a:r>
            <a:r>
              <a:rPr lang="ru-RU" sz="2000" b="1" i="1" dirty="0" smtClean="0"/>
              <a:t>Данко </a:t>
            </a:r>
            <a:r>
              <a:rPr lang="ru-RU" sz="2000" b="1" i="1" dirty="0"/>
              <a:t>зародилась </a:t>
            </a:r>
            <a:r>
              <a:rPr lang="ru-RU" sz="2000" b="1" i="1" dirty="0" smtClean="0"/>
              <a:t>тоска?</a:t>
            </a:r>
          </a:p>
          <a:p>
            <a:pPr marL="0" indent="0" algn="ctr">
              <a:buNone/>
            </a:pPr>
            <a:r>
              <a:rPr lang="ru-RU" sz="2000" b="1" i="1" dirty="0" smtClean="0"/>
              <a:t>7.Почему </a:t>
            </a:r>
            <a:r>
              <a:rPr lang="ru-RU" sz="2000" b="1" i="1" dirty="0"/>
              <a:t>же Данко не бросил людей? Ведь он видел, как люди отвергают его?!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1239272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Анализ легенды о Данко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/>
              <a:t>Для чего Данко вырвал из груди сердце?</a:t>
            </a:r>
            <a:r>
              <a:rPr lang="ru-RU" sz="3600" b="1" dirty="0"/>
              <a:t>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i="1" dirty="0"/>
              <a:t>Чем же отплатили ему люди?</a:t>
            </a:r>
            <a:r>
              <a:rPr lang="ru-RU" sz="3600" b="1" dirty="0"/>
              <a:t>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i="1" dirty="0"/>
              <a:t>Чего мог опасаться этот «осторожный» человек?</a:t>
            </a:r>
            <a:endParaRPr lang="ru-RU" sz="3600" b="1" dirty="0"/>
          </a:p>
          <a:p>
            <a:pPr marL="0" indent="0" algn="ctr">
              <a:buNone/>
            </a:pPr>
            <a:r>
              <a:rPr lang="ru-RU" sz="3600" b="1" i="1" dirty="0"/>
              <a:t>Напрасна ли смерть Данко?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89608171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81584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1.</a:t>
            </a:r>
            <a:r>
              <a:rPr lang="ru-RU" sz="4400" dirty="0" smtClean="0">
                <a:solidFill>
                  <a:srgbClr val="FF0000"/>
                </a:solidFill>
              </a:rPr>
              <a:t> Данко</a:t>
            </a:r>
          </a:p>
          <a:p>
            <a:r>
              <a:rPr lang="ru-RU" sz="4400" dirty="0" smtClean="0"/>
              <a:t>2. 2 прилагательных</a:t>
            </a:r>
          </a:p>
          <a:p>
            <a:r>
              <a:rPr lang="ru-RU" sz="4400" dirty="0" smtClean="0"/>
              <a:t>3. 3 глагола</a:t>
            </a:r>
          </a:p>
          <a:p>
            <a:r>
              <a:rPr lang="ru-RU" sz="4400" dirty="0" smtClean="0"/>
              <a:t>4. Предложение</a:t>
            </a:r>
          </a:p>
          <a:p>
            <a:r>
              <a:rPr lang="ru-RU" sz="4400" dirty="0" smtClean="0"/>
              <a:t>5. Синоним к первому слову.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4660915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4171" y="365760"/>
            <a:ext cx="5747657" cy="5913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Алексей Максимович Пешков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(Максим Горький – псевдоним)</a:t>
            </a:r>
          </a:p>
          <a:p>
            <a:pPr marL="0" indent="0" algn="ctr">
              <a:buNone/>
            </a:pPr>
            <a:endParaRPr lang="ru-RU" sz="2000" b="1" i="1" dirty="0" smtClean="0"/>
          </a:p>
          <a:p>
            <a:pPr marL="0" indent="0" algn="ctr">
              <a:buNone/>
            </a:pPr>
            <a:r>
              <a:rPr lang="ru-RU" sz="2000" dirty="0"/>
              <a:t>Родился 16 </a:t>
            </a:r>
            <a:r>
              <a:rPr lang="ru-RU" sz="2000" dirty="0" smtClean="0"/>
              <a:t> </a:t>
            </a:r>
            <a:r>
              <a:rPr lang="ru-RU" sz="2000" dirty="0"/>
              <a:t>марта 1868 года в г. Нижний Новгород в небогатой семье столяра. Настоящее имя Максима Горького – Алексей Максимович Пешков. Родители его рано умерли, и маленький Алексей остался жить с дедом. Наставницей же в литературе стала его бабушка, которая и провела внука в мир народной поэзии. Он написал о ней кратко, но с большой нежностью: «В те годы я был наполнен стихами бабушки, как улей мёдом; кажется, я и думал в формах её стихов</a:t>
            </a:r>
            <a:r>
              <a:rPr lang="ru-RU" sz="2000" dirty="0" smtClean="0"/>
              <a:t>».</a:t>
            </a:r>
            <a:endParaRPr lang="ru-RU" sz="2000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30628"/>
            <a:ext cx="4647813" cy="6599896"/>
          </a:xfrm>
        </p:spPr>
      </p:pic>
    </p:spTree>
    <p:extLst>
      <p:ext uri="{BB962C8B-B14F-4D97-AF65-F5344CB8AC3E}">
        <p14:creationId xmlns:p14="http://schemas.microsoft.com/office/powerpoint/2010/main" val="2736849796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017" y="1828800"/>
            <a:ext cx="10180320" cy="483325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Данко</a:t>
            </a:r>
            <a:r>
              <a:rPr lang="ru-RU" sz="2400" dirty="0"/>
              <a:t> – гордый, сильный, свободолюбивый человек, который пожертвовал собой ради людей. Этот яркий герой вырвал своё сердце и отдал его людям. Люди даже не заметили его смерти, а «один осторожный человек» наступил на смелое сердце ногой. Но в настоящем есть следы, оставшиеся от сердца Данко – это голубые искры степи, появляющиеся перед грозой. </a:t>
            </a:r>
          </a:p>
          <a:p>
            <a:r>
              <a:rPr lang="ru-RU" sz="2400" dirty="0"/>
              <a:t>  Горький нам показал примеры жизни людей в обществе: одни выбирают жизнь во имя своего самосохранения, другие выбирают жизнь ради других.</a:t>
            </a:r>
          </a:p>
          <a:p>
            <a:r>
              <a:rPr lang="ru-RU" sz="2400" dirty="0"/>
              <a:t>   Горький убеждён, что красивые, сильные, гордые люди никогда не переведутся на земле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002845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Обучение </a:t>
            </a:r>
            <a:r>
              <a:rPr lang="ru-RU" sz="3600" b="1" dirty="0"/>
              <a:t>и начало литературной </a:t>
            </a:r>
            <a:r>
              <a:rPr lang="ru-RU" sz="3600" b="1" dirty="0" smtClean="0"/>
              <a:t>деятельности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44731" y="1811383"/>
            <a:ext cx="9857232" cy="4632960"/>
          </a:xfrm>
        </p:spPr>
        <p:txBody>
          <a:bodyPr/>
          <a:lstStyle/>
          <a:p>
            <a:pPr algn="ctr"/>
            <a:r>
              <a:rPr lang="ru-RU" dirty="0"/>
              <a:t>В жизни Горького всего два года были посвящены учебе в Нижегородском училище. Затем из-за бедности он пошел работать, но постоянно занимался самообразованием. 1887 год был одним из самых трудных в биографии Горького. Из-за навалившихся бед он пытался покончить с собой, тем не менее </a:t>
            </a:r>
            <a:r>
              <a:rPr lang="ru-RU" dirty="0" smtClean="0"/>
              <a:t>выжил.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411" y="3196045"/>
            <a:ext cx="3496491" cy="3496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93" y="3196045"/>
            <a:ext cx="5846936" cy="324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43829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1872" y="95794"/>
            <a:ext cx="9692640" cy="1325562"/>
          </a:xfrm>
        </p:spPr>
        <p:txBody>
          <a:bodyPr/>
          <a:lstStyle/>
          <a:p>
            <a:pPr algn="ctr"/>
            <a:r>
              <a:rPr lang="ru-RU" dirty="0" smtClean="0"/>
              <a:t>Первый рассказ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/>
              <a:t>Первый напечатанный рассказ Горького </a:t>
            </a:r>
            <a:r>
              <a:rPr lang="ru-RU" sz="4000" b="1" i="1" dirty="0"/>
              <a:t>«Макар </a:t>
            </a:r>
            <a:r>
              <a:rPr lang="ru-RU" sz="4000" b="1" i="1" dirty="0" err="1"/>
              <a:t>Чудра</a:t>
            </a:r>
            <a:r>
              <a:rPr lang="ru-RU" sz="4000" b="1" i="1" dirty="0"/>
              <a:t>» </a:t>
            </a:r>
            <a:r>
              <a:rPr lang="ru-RU" sz="4000" dirty="0"/>
              <a:t>вышел в 1892 году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57" y="1621653"/>
            <a:ext cx="3122511" cy="4943977"/>
          </a:xfrm>
        </p:spPr>
      </p:pic>
    </p:spTree>
    <p:extLst>
      <p:ext uri="{BB962C8B-B14F-4D97-AF65-F5344CB8AC3E}">
        <p14:creationId xmlns:p14="http://schemas.microsoft.com/office/powerpoint/2010/main" val="25940409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Эмиграции, возвращение на </a:t>
            </a:r>
            <a:r>
              <a:rPr lang="ru-RU" b="1" dirty="0" smtClean="0"/>
              <a:t>родину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/>
              <a:t>В 1906 году в биографии Максима Горького произошло важное событие – переезд в США, затем в Италию, где он прожил до 1913 года. </a:t>
            </a:r>
            <a:endParaRPr lang="ru-RU" sz="2800" dirty="0" smtClean="0"/>
          </a:p>
          <a:p>
            <a:pPr marL="0" indent="0" algn="ctr">
              <a:buNone/>
            </a:pPr>
            <a:r>
              <a:rPr lang="ru-RU" sz="2800" dirty="0"/>
              <a:t>В СССР писатель окончательно возвращается в октябре 1932 года.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619" y="2394314"/>
            <a:ext cx="4983389" cy="3309800"/>
          </a:xfrm>
        </p:spPr>
      </p:pic>
    </p:spTree>
    <p:extLst>
      <p:ext uri="{BB962C8B-B14F-4D97-AF65-F5344CB8AC3E}">
        <p14:creationId xmlns:p14="http://schemas.microsoft.com/office/powerpoint/2010/main" val="302908369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Последние годы и смерть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Умер Максим Горький 18 июня 1936 года в поселке Горки (Московская область) при загадочных обстоятельствах.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35" y="2351746"/>
            <a:ext cx="4300381" cy="3160780"/>
          </a:xfrm>
        </p:spPr>
      </p:pic>
      <p:sp>
        <p:nvSpPr>
          <p:cNvPr id="6" name="TextBox 5"/>
          <p:cNvSpPr txBox="1"/>
          <p:nvPr/>
        </p:nvSpPr>
        <p:spPr>
          <a:xfrm>
            <a:off x="6171835" y="5533806"/>
            <a:ext cx="4520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Усадьба фабриканта Морозова. Дача М. Горького</a:t>
            </a:r>
          </a:p>
        </p:txBody>
      </p:sp>
    </p:spTree>
    <p:extLst>
      <p:ext uri="{BB962C8B-B14F-4D97-AF65-F5344CB8AC3E}">
        <p14:creationId xmlns:p14="http://schemas.microsoft.com/office/powerpoint/2010/main" val="22457992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«Старуха </a:t>
            </a:r>
            <a:r>
              <a:rPr lang="ru-RU" sz="6600" dirty="0" err="1" smtClean="0"/>
              <a:t>Изергиль</a:t>
            </a:r>
            <a:r>
              <a:rPr lang="ru-RU" sz="6600" dirty="0" smtClean="0"/>
              <a:t>»</a:t>
            </a:r>
            <a:endParaRPr lang="ru-RU" sz="6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968" y="1960810"/>
            <a:ext cx="7570829" cy="4300651"/>
          </a:xfrm>
        </p:spPr>
      </p:pic>
    </p:spTree>
    <p:extLst>
      <p:ext uri="{BB962C8B-B14F-4D97-AF65-F5344CB8AC3E}">
        <p14:creationId xmlns:p14="http://schemas.microsoft.com/office/powerpoint/2010/main" val="1069771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История создания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Замысел рассказа появился у писателя во время путешествия по </a:t>
            </a:r>
            <a:r>
              <a:rPr lang="ru-RU" sz="3200" dirty="0"/>
              <a:t>ю</a:t>
            </a:r>
            <a:r>
              <a:rPr lang="ru-RU" sz="3200" dirty="0" smtClean="0"/>
              <a:t>жной Бессарабии (сейчас Румыния) ранней весной 1891 года.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188" y="1828800"/>
            <a:ext cx="3259303" cy="4351337"/>
          </a:xfrm>
        </p:spPr>
      </p:pic>
    </p:spTree>
    <p:extLst>
      <p:ext uri="{BB962C8B-B14F-4D97-AF65-F5344CB8AC3E}">
        <p14:creationId xmlns:p14="http://schemas.microsoft.com/office/powerpoint/2010/main" val="1217192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Род и жанр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505097" y="1828799"/>
            <a:ext cx="10563497" cy="4580709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Род произведения – </a:t>
            </a:r>
            <a:r>
              <a:rPr lang="ru-RU" sz="6000" dirty="0" smtClean="0">
                <a:solidFill>
                  <a:srgbClr val="FF0000"/>
                </a:solidFill>
              </a:rPr>
              <a:t>эпос</a:t>
            </a:r>
          </a:p>
          <a:p>
            <a:pPr algn="ctr"/>
            <a:r>
              <a:rPr lang="ru-RU" sz="6000" dirty="0" smtClean="0"/>
              <a:t>Жанр произведения – </a:t>
            </a:r>
            <a:r>
              <a:rPr lang="ru-RU" sz="6000" dirty="0" smtClean="0">
                <a:solidFill>
                  <a:srgbClr val="00B0F0"/>
                </a:solidFill>
              </a:rPr>
              <a:t>рассказ</a:t>
            </a:r>
          </a:p>
          <a:p>
            <a:pPr algn="ctr"/>
            <a:r>
              <a:rPr lang="ru-RU" sz="1600" dirty="0"/>
              <a:t>Эпос – это повествование, проза.</a:t>
            </a:r>
          </a:p>
          <a:p>
            <a:pPr algn="ctr"/>
            <a:r>
              <a:rPr lang="ru-RU" sz="1600" dirty="0"/>
              <a:t>Лирика – это стихи.</a:t>
            </a:r>
          </a:p>
          <a:p>
            <a:pPr algn="ctr"/>
            <a:r>
              <a:rPr lang="ru-RU" sz="1600" dirty="0"/>
              <a:t>Драма – это пьесы.</a:t>
            </a:r>
          </a:p>
          <a:p>
            <a:pPr algn="ctr"/>
            <a:endParaRPr lang="ru-RU" sz="6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2379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54</TotalTime>
  <Words>1135</Words>
  <Application>Microsoft Office PowerPoint</Application>
  <PresentationFormat>Широкоэкранный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Century Schoolbook</vt:lpstr>
      <vt:lpstr>Wingdings 2</vt:lpstr>
      <vt:lpstr>View</vt:lpstr>
      <vt:lpstr>М. Горький. Рассказ «Старуха Изергиль».</vt:lpstr>
      <vt:lpstr> </vt:lpstr>
      <vt:lpstr>   Обучение и начало литературной деятельности</vt:lpstr>
      <vt:lpstr>Первый рассказ</vt:lpstr>
      <vt:lpstr>Эмиграции, возвращение на родину</vt:lpstr>
      <vt:lpstr>Последние годы и смерть</vt:lpstr>
      <vt:lpstr>«Старуха Изергиль»</vt:lpstr>
      <vt:lpstr>История создания</vt:lpstr>
      <vt:lpstr>Род и жанр</vt:lpstr>
      <vt:lpstr>Направление рассказа</vt:lpstr>
      <vt:lpstr>Основные черты романтизма </vt:lpstr>
      <vt:lpstr>...</vt:lpstr>
      <vt:lpstr>Данко</vt:lpstr>
      <vt:lpstr>...</vt:lpstr>
      <vt:lpstr>Библейская история о Моисее</vt:lpstr>
      <vt:lpstr>Анализ легенды о Данко</vt:lpstr>
      <vt:lpstr>Анализ легенды о Данко</vt:lpstr>
      <vt:lpstr>Анализ легенды о Данко</vt:lpstr>
      <vt:lpstr>Синквейн</vt:lpstr>
      <vt:lpstr>Итог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Горький. Рассказ «Старуха Изергиль».</dc:title>
  <dc:creator>rdarda</dc:creator>
  <cp:lastModifiedBy>rdarda</cp:lastModifiedBy>
  <cp:revision>9</cp:revision>
  <dcterms:created xsi:type="dcterms:W3CDTF">2024-02-11T11:32:33Z</dcterms:created>
  <dcterms:modified xsi:type="dcterms:W3CDTF">2024-02-11T12:27:31Z</dcterms:modified>
</cp:coreProperties>
</file>