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2" autoAdjust="0"/>
    <p:restoredTop sz="94660"/>
  </p:normalViewPr>
  <p:slideViewPr>
    <p:cSldViewPr snapToGrid="0">
      <p:cViewPr varScale="1">
        <p:scale>
          <a:sx n="67" d="100"/>
          <a:sy n="67" d="100"/>
        </p:scale>
        <p:origin x="642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9E407D-3DC7-4E8D-9362-3F69D84D02F4}" type="datetimeFigureOut">
              <a:rPr lang="ru-RU" smtClean="0"/>
              <a:t>14.11.2022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91C114-0AD6-4C84-B279-BB2B6EE010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99762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9E407D-3DC7-4E8D-9362-3F69D84D02F4}" type="datetimeFigureOut">
              <a:rPr lang="ru-RU" smtClean="0"/>
              <a:t>14.11.2022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91C114-0AD6-4C84-B279-BB2B6EE010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10368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9E407D-3DC7-4E8D-9362-3F69D84D02F4}" type="datetimeFigureOut">
              <a:rPr lang="ru-RU" smtClean="0"/>
              <a:t>14.11.2022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91C114-0AD6-4C84-B279-BB2B6EE010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92977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9E407D-3DC7-4E8D-9362-3F69D84D02F4}" type="datetimeFigureOut">
              <a:rPr lang="ru-RU" smtClean="0"/>
              <a:t>14.11.2022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91C114-0AD6-4C84-B279-BB2B6EE010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55398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9E407D-3DC7-4E8D-9362-3F69D84D02F4}" type="datetimeFigureOut">
              <a:rPr lang="ru-RU" smtClean="0"/>
              <a:t>14.11.2022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91C114-0AD6-4C84-B279-BB2B6EE010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45302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9E407D-3DC7-4E8D-9362-3F69D84D02F4}" type="datetimeFigureOut">
              <a:rPr lang="ru-RU" smtClean="0"/>
              <a:t>14.11.2022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91C114-0AD6-4C84-B279-BB2B6EE010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99876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9E407D-3DC7-4E8D-9362-3F69D84D02F4}" type="datetimeFigureOut">
              <a:rPr lang="ru-RU" smtClean="0"/>
              <a:t>14.11.2022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91C114-0AD6-4C84-B279-BB2B6EE010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19812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9E407D-3DC7-4E8D-9362-3F69D84D02F4}" type="datetimeFigureOut">
              <a:rPr lang="ru-RU" smtClean="0"/>
              <a:t>14.11.2022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91C114-0AD6-4C84-B279-BB2B6EE010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25226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9E407D-3DC7-4E8D-9362-3F69D84D02F4}" type="datetimeFigureOut">
              <a:rPr lang="ru-RU" smtClean="0"/>
              <a:t>14.11.2022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91C114-0AD6-4C84-B279-BB2B6EE010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89089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9E407D-3DC7-4E8D-9362-3F69D84D02F4}" type="datetimeFigureOut">
              <a:rPr lang="ru-RU" smtClean="0"/>
              <a:t>14.11.2022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91C114-0AD6-4C84-B279-BB2B6EE010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94024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9E407D-3DC7-4E8D-9362-3F69D84D02F4}" type="datetimeFigureOut">
              <a:rPr lang="ru-RU" smtClean="0"/>
              <a:t>14.11.2022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91C114-0AD6-4C84-B279-BB2B6EE010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81638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9E407D-3DC7-4E8D-9362-3F69D84D02F4}" type="datetimeFigureOut">
              <a:rPr lang="ru-RU" smtClean="0"/>
              <a:t>14.11.2022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91C114-0AD6-4C84-B279-BB2B6EE010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66820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1790700" y="14288"/>
            <a:ext cx="8824912" cy="1047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МУНИЦИПАЛЬНОЕ БЮДЖЕТНОЕ ОБЩЕОБРАЗОВАТЕЛЬНОЕ УЧРЕЖДЕНИЕ «СРЕДНЯЯ ОБЩЕОБРАЗОВАТЕЛЬНАЯ ШКОЛА № 23» МУНИЦИПАЛЬНОГО 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ОБРАЗОВАНИЯ ГОРОДСКОЙ ОКРУГ СИМФЕРОПОЛЬ РЕСПУБЛИКИ КРЫМ</a:t>
            </a: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557903" y="1062267"/>
            <a:ext cx="11019581" cy="11922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solidFill>
                  <a:srgbClr val="181818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Проектная работа</a:t>
            </a:r>
            <a:endParaRPr lang="ru-RU" sz="105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solidFill>
                  <a:srgbClr val="181818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 тему</a:t>
            </a:r>
            <a:r>
              <a:rPr lang="ru-RU" dirty="0" smtClean="0">
                <a:solidFill>
                  <a:srgbClr val="181818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en-US" dirty="0" smtClean="0">
              <a:solidFill>
                <a:srgbClr val="181818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b="1" dirty="0" smtClean="0"/>
              <a:t>   </a:t>
            </a:r>
            <a:r>
              <a:rPr lang="ru-RU" b="1" dirty="0" smtClean="0"/>
              <a:t>«</a:t>
            </a:r>
            <a:r>
              <a:rPr lang="ru-RU" b="1" dirty="0"/>
              <a:t>Вклад многонациональной России в мировую </a:t>
            </a:r>
            <a:r>
              <a:rPr lang="ru-RU" b="1" dirty="0" smtClean="0"/>
              <a:t>культуру</a:t>
            </a:r>
            <a:r>
              <a:rPr lang="en-US" dirty="0" smtClean="0"/>
              <a:t> </a:t>
            </a:r>
            <a:r>
              <a:rPr lang="ru-RU" b="1" dirty="0" smtClean="0"/>
              <a:t>- </a:t>
            </a:r>
            <a:r>
              <a:rPr lang="ru-RU" b="1" dirty="0"/>
              <a:t>изготовление </a:t>
            </a:r>
            <a:r>
              <a:rPr lang="ru-RU" b="1" dirty="0" err="1"/>
              <a:t>толкушки</a:t>
            </a:r>
            <a:r>
              <a:rPr lang="ru-RU" b="1" dirty="0"/>
              <a:t> на токарном станке».</a:t>
            </a:r>
            <a:endParaRPr lang="ru-RU" dirty="0"/>
          </a:p>
          <a:p>
            <a:pPr algn="ctr">
              <a:lnSpc>
                <a:spcPct val="115000"/>
              </a:lnSpc>
              <a:spcAft>
                <a:spcPts val="0"/>
              </a:spcAft>
            </a:pPr>
            <a:endParaRPr lang="ru-RU" sz="105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5" name="Рисунок 14" descr="C:\Users\server\Downloads\IMG25b09e57c592a61aa0aee3001dde0937-800x800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43362" y="2110246"/>
            <a:ext cx="3533775" cy="3533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Прямоугольник 12"/>
          <p:cNvSpPr/>
          <p:nvPr/>
        </p:nvSpPr>
        <p:spPr>
          <a:xfrm>
            <a:off x="8077200" y="4766858"/>
            <a:ext cx="6096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>
                <a:solidFill>
                  <a:srgbClr val="181818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Выполнил;                                                                                      учащийся</a:t>
            </a:r>
            <a:r>
              <a:rPr lang="en-US" dirty="0" smtClean="0">
                <a:solidFill>
                  <a:srgbClr val="181818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solidFill>
                  <a:srgbClr val="181818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8«Б3»</a:t>
            </a:r>
            <a:r>
              <a:rPr lang="en-US" dirty="0" smtClean="0">
                <a:solidFill>
                  <a:srgbClr val="181818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solidFill>
                  <a:srgbClr val="181818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класса                                                                                      </a:t>
            </a:r>
            <a:r>
              <a:rPr lang="ru-RU" dirty="0" err="1" smtClean="0">
                <a:solidFill>
                  <a:srgbClr val="181818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Насрулаев</a:t>
            </a:r>
            <a:r>
              <a:rPr lang="en-US" dirty="0" smtClean="0">
                <a:solidFill>
                  <a:srgbClr val="181818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solidFill>
                  <a:srgbClr val="181818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Эльдар</a:t>
            </a:r>
            <a:r>
              <a:rPr lang="en-US" dirty="0" smtClean="0">
                <a:solidFill>
                  <a:srgbClr val="181818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solidFill>
                  <a:srgbClr val="181818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Керимович</a:t>
            </a:r>
            <a:r>
              <a:rPr lang="ru-RU" dirty="0" smtClean="0">
                <a:solidFill>
                  <a:srgbClr val="181818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Руководитель</a:t>
            </a:r>
            <a:r>
              <a:rPr lang="en-US" dirty="0" smtClean="0">
                <a:solidFill>
                  <a:srgbClr val="181818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solidFill>
                  <a:srgbClr val="181818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проекта: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    Асанов</a:t>
            </a:r>
            <a:r>
              <a:rPr lang="en-US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Сервер</a:t>
            </a:r>
            <a:r>
              <a:rPr lang="en-US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Хайсерович</a:t>
            </a:r>
            <a:r>
              <a:rPr lang="ru-RU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  учитель технологии.</a:t>
            </a:r>
            <a:endParaRPr lang="ru-RU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4833935" y="6336518"/>
            <a:ext cx="273844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solidFill>
                  <a:srgbClr val="181818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г. Симферополь, 2022 год.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30765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-223838" y="0"/>
            <a:ext cx="8264843" cy="46581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47345" algn="ctr">
              <a:lnSpc>
                <a:spcPct val="115000"/>
              </a:lnSpc>
              <a:spcAft>
                <a:spcPts val="0"/>
              </a:spcAft>
            </a:pPr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15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Список литературы</a:t>
            </a:r>
            <a:r>
              <a:rPr lang="ru-RU" sz="15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sz="1500" dirty="0" smtClean="0">
                <a:solidFill>
                  <a:srgbClr val="000000"/>
                </a:solidFill>
                <a:effectLst/>
                <a:latin typeface="Georgia" panose="02040502050405020303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  <a:endParaRPr lang="ru-RU" sz="15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>
              <a:lnSpc>
                <a:spcPct val="115000"/>
              </a:lnSpc>
              <a:spcAft>
                <a:spcPts val="0"/>
              </a:spcAft>
            </a:pPr>
            <a:r>
              <a:rPr lang="ru-RU" sz="15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1.</a:t>
            </a:r>
            <a:r>
              <a:rPr lang="ru-RU" sz="15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    </a:t>
            </a:r>
            <a:r>
              <a:rPr lang="ru-RU" sz="15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Бешенков</a:t>
            </a:r>
            <a:r>
              <a:rPr lang="ru-RU" sz="15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А.К. Технология. Технический труд: Методическое пособие: 5-7 </a:t>
            </a:r>
            <a:r>
              <a:rPr lang="ru-RU" sz="15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кл</a:t>
            </a:r>
            <a:r>
              <a:rPr lang="ru-RU" sz="15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- М.: </a:t>
            </a:r>
            <a:r>
              <a:rPr lang="ru-RU" sz="15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Аркти</a:t>
            </a:r>
            <a:r>
              <a:rPr lang="ru-RU" sz="15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2000</a:t>
            </a:r>
            <a:endParaRPr lang="ru-RU" sz="15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>
              <a:lnSpc>
                <a:spcPct val="115000"/>
              </a:lnSpc>
              <a:spcAft>
                <a:spcPts val="0"/>
              </a:spcAft>
            </a:pPr>
            <a:r>
              <a:rPr lang="ru-RU" sz="15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2.</a:t>
            </a:r>
            <a:r>
              <a:rPr lang="ru-RU" sz="15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    </a:t>
            </a:r>
            <a:r>
              <a:rPr lang="ru-RU" sz="15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Ботвинников А.Д., Виноградов В.Н., </a:t>
            </a:r>
            <a:r>
              <a:rPr lang="ru-RU" sz="15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Вышнепольский</a:t>
            </a:r>
            <a:r>
              <a:rPr lang="ru-RU" sz="15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И.С. Черчение. - М.: </a:t>
            </a:r>
            <a:r>
              <a:rPr lang="ru-RU" sz="15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Астрель</a:t>
            </a:r>
            <a:r>
              <a:rPr lang="ru-RU" sz="15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АСТ,2005</a:t>
            </a:r>
            <a:endParaRPr lang="ru-RU" sz="15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>
              <a:lnSpc>
                <a:spcPct val="115000"/>
              </a:lnSpc>
              <a:spcAft>
                <a:spcPts val="0"/>
              </a:spcAft>
            </a:pPr>
            <a:r>
              <a:rPr lang="ru-RU" sz="15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3.</a:t>
            </a:r>
            <a:r>
              <a:rPr lang="ru-RU" sz="15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    </a:t>
            </a:r>
            <a:r>
              <a:rPr lang="ru-RU" sz="15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Карабанов И.А. Технология обработки древесины Учебник для 5-9 </a:t>
            </a:r>
            <a:r>
              <a:rPr lang="ru-RU" sz="15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кл</a:t>
            </a:r>
            <a:r>
              <a:rPr lang="ru-RU" sz="15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- М.: Просвещение, 2004</a:t>
            </a:r>
            <a:endParaRPr lang="ru-RU" sz="15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>
              <a:lnSpc>
                <a:spcPct val="115000"/>
              </a:lnSpc>
              <a:spcAft>
                <a:spcPts val="0"/>
              </a:spcAft>
            </a:pPr>
            <a:r>
              <a:rPr lang="ru-RU" sz="15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4.</a:t>
            </a:r>
            <a:r>
              <a:rPr lang="ru-RU" sz="15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    </a:t>
            </a:r>
            <a:r>
              <a:rPr lang="ru-RU" sz="15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Коваленко В.И., </a:t>
            </a:r>
            <a:r>
              <a:rPr lang="ru-RU" sz="15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Кулененок</a:t>
            </a:r>
            <a:r>
              <a:rPr lang="ru-RU" sz="15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В.В. Дидактический материал по трудовому обучению: Технология обработки древесины: 5-7 </a:t>
            </a:r>
            <a:r>
              <a:rPr lang="ru-RU" sz="15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кл</a:t>
            </a:r>
            <a:r>
              <a:rPr lang="ru-RU" sz="15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- М.: Просвещение, 2001</a:t>
            </a:r>
            <a:endParaRPr lang="ru-RU" sz="15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>
              <a:lnSpc>
                <a:spcPct val="115000"/>
              </a:lnSpc>
              <a:spcAft>
                <a:spcPts val="0"/>
              </a:spcAft>
            </a:pPr>
            <a:r>
              <a:rPr lang="ru-RU" sz="15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5.</a:t>
            </a:r>
            <a:r>
              <a:rPr lang="ru-RU" sz="15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    </a:t>
            </a:r>
            <a:r>
              <a:rPr lang="ru-RU" sz="15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Мирошниченко М.М., Лукинов С.П. Энциклопедия досуга, «Отечество», 1993г.</a:t>
            </a:r>
            <a:endParaRPr lang="ru-RU" sz="15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>
              <a:lnSpc>
                <a:spcPct val="115000"/>
              </a:lnSpc>
              <a:spcAft>
                <a:spcPts val="0"/>
              </a:spcAft>
            </a:pPr>
            <a:r>
              <a:rPr lang="ru-RU" sz="15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6.</a:t>
            </a:r>
            <a:r>
              <a:rPr lang="ru-RU" sz="15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    </a:t>
            </a:r>
            <a:r>
              <a:rPr lang="ru-RU" sz="15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Павлова А.А., </a:t>
            </a:r>
            <a:r>
              <a:rPr lang="ru-RU" sz="15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Корзинова</a:t>
            </a:r>
            <a:r>
              <a:rPr lang="ru-RU" sz="15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Е.И. Графика и черчение:7-9. Рабочие тетради № 1,2,3,4. - М.: Владос,2000</a:t>
            </a:r>
            <a:endParaRPr lang="ru-RU" sz="15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>
              <a:lnSpc>
                <a:spcPct val="115000"/>
              </a:lnSpc>
              <a:spcAft>
                <a:spcPts val="0"/>
              </a:spcAft>
            </a:pPr>
            <a:r>
              <a:rPr lang="ru-RU" sz="15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7.</a:t>
            </a:r>
            <a:r>
              <a:rPr lang="ru-RU" sz="15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    </a:t>
            </a:r>
            <a:r>
              <a:rPr lang="ru-RU" sz="15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Справочник по трудовому обучению. «Просвещение», 1992 г.</a:t>
            </a:r>
            <a:endParaRPr lang="ru-RU" sz="15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>
              <a:lnSpc>
                <a:spcPct val="115000"/>
              </a:lnSpc>
              <a:spcAft>
                <a:spcPts val="0"/>
              </a:spcAft>
            </a:pPr>
            <a:r>
              <a:rPr lang="ru-RU" sz="15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8.</a:t>
            </a:r>
            <a:r>
              <a:rPr lang="ru-RU" sz="15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    </a:t>
            </a:r>
            <a:r>
              <a:rPr lang="ru-RU" sz="15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Симоненко В.Д. Технология. «Просвещение», 2003</a:t>
            </a:r>
            <a:endParaRPr lang="ru-RU" sz="15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>
              <a:lnSpc>
                <a:spcPct val="115000"/>
              </a:lnSpc>
              <a:spcAft>
                <a:spcPts val="0"/>
              </a:spcAft>
            </a:pPr>
            <a:r>
              <a:rPr lang="ru-RU" sz="15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9.</a:t>
            </a:r>
            <a:r>
              <a:rPr lang="ru-RU" sz="15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    </a:t>
            </a:r>
            <a:r>
              <a:rPr lang="ru-RU" sz="15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1000 советов мастеру на все руки. </a:t>
            </a:r>
            <a:r>
              <a:rPr lang="ru-RU" sz="15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Ридерз</a:t>
            </a:r>
            <a:r>
              <a:rPr lang="ru-RU" sz="15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Дайджест, 2001</a:t>
            </a:r>
            <a:endParaRPr lang="ru-RU" sz="15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>
              <a:lnSpc>
                <a:spcPct val="115000"/>
              </a:lnSpc>
              <a:spcAft>
                <a:spcPts val="0"/>
              </a:spcAft>
            </a:pPr>
            <a:r>
              <a:rPr lang="ru-RU" sz="15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10.</a:t>
            </a:r>
            <a:r>
              <a:rPr lang="ru-RU" sz="15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15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Книги из серии «Знай и умей».</a:t>
            </a:r>
            <a:endParaRPr lang="ru-RU" sz="15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>
              <a:lnSpc>
                <a:spcPct val="115000"/>
              </a:lnSpc>
              <a:spcAft>
                <a:spcPts val="0"/>
              </a:spcAft>
            </a:pPr>
            <a:r>
              <a:rPr lang="ru-RU" sz="15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11.</a:t>
            </a:r>
            <a:r>
              <a:rPr lang="ru-RU" sz="15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15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Плакаты по ТБ и по обработке древесины.</a:t>
            </a:r>
            <a:endParaRPr lang="ru-RU" sz="15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41005" y="291704"/>
            <a:ext cx="3560445" cy="595111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146014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555521" y="162232"/>
            <a:ext cx="10712245" cy="63360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765"/>
              </a:spcAft>
            </a:pPr>
            <a:r>
              <a:rPr lang="ru-RU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Содержание.</a:t>
            </a:r>
            <a:endParaRPr lang="ru-RU" sz="1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765"/>
              </a:spcAft>
            </a:pPr>
            <a:r>
              <a:rPr lang="ru-RU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1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Введение....................................................................................................................3</a:t>
            </a:r>
            <a:endParaRPr lang="ru-RU" sz="1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3. Вариативность ……………….……………………………….............................10</a:t>
            </a:r>
            <a:endParaRPr lang="ru-RU" sz="1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1. Историческая справка……………….………...…………………………………</a:t>
            </a:r>
            <a:endParaRPr lang="ru-RU" sz="1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 Подбор материала и инструментов …..………………………………………….11</a:t>
            </a:r>
            <a:endParaRPr lang="ru-RU" sz="1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 Чертёж...……………………………………………………………………….......12</a:t>
            </a:r>
            <a:endParaRPr lang="ru-RU" sz="1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4. </a:t>
            </a:r>
            <a:r>
              <a:rPr lang="ru-RU" dirty="0">
                <a:solidFill>
                  <a:srgbClr val="181818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Технологическая карта......………………………………………………………..13</a:t>
            </a:r>
            <a:endParaRPr lang="ru-RU" sz="1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5 Техника безопасности...…………………………………………………………..14</a:t>
            </a:r>
            <a:endParaRPr lang="ru-RU" sz="1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dirty="0">
                <a:solidFill>
                  <a:srgbClr val="181818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6.Ход работы………………………………………………………………………...5</a:t>
            </a:r>
            <a:endParaRPr lang="ru-RU" sz="1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8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Экономический расчёт...…………………………………………….……………14</a:t>
            </a:r>
            <a:endParaRPr lang="ru-RU" sz="1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9.Экологическая оценка...……………………………………………………………15</a:t>
            </a:r>
            <a:endParaRPr lang="ru-RU" sz="1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11 Фото изделия.....………………………………………………….........................15</a:t>
            </a:r>
            <a:endParaRPr lang="ru-RU" sz="1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12. Заключение..……………………………………………………………………....16</a:t>
            </a:r>
            <a:endParaRPr lang="ru-RU" sz="1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Список литературы......................................................................................................17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25634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12192000" cy="65694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2000" b="1" dirty="0" smtClean="0">
                <a:solidFill>
                  <a:srgbClr val="181818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Введение.</a:t>
            </a:r>
            <a:r>
              <a:rPr lang="ru-RU" sz="2400" dirty="0" smtClean="0">
                <a:solidFill>
                  <a:srgbClr val="181818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dirty="0" smtClean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1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R="36195" indent="408940" algn="just"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Я давно хотел сделать маме подарок своими руками. А что подарить, не знал. Моя мама очень любит готовить, а особенно печь. </a:t>
            </a:r>
            <a:endParaRPr lang="ru-RU" sz="1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R="36195"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solidFill>
                  <a:srgbClr val="333333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Появление </a:t>
            </a:r>
            <a:r>
              <a:rPr lang="ru-RU" dirty="0">
                <a:solidFill>
                  <a:srgbClr val="333333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данного предмета кухонной утвари связано с распространением картофеля в Европе.  Массово началось это в XVIII веке. Обыденным блюдом пюре из клубней стало в прошлом столетии. В каждой стране делали его с помощью приспособления, состоящего из вертикальной ручки и рабочей зоны.</a:t>
            </a:r>
            <a:endParaRPr lang="ru-RU" sz="1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R="36195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solidFill>
                  <a:srgbClr val="333333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Сегодня </a:t>
            </a:r>
            <a:r>
              <a:rPr lang="ru-RU" dirty="0" err="1">
                <a:solidFill>
                  <a:srgbClr val="333333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толкушка</a:t>
            </a:r>
            <a:r>
              <a:rPr lang="ru-RU" dirty="0">
                <a:solidFill>
                  <a:srgbClr val="333333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для пюре также используется в домашнем хозяйстве. Иногда ее применяют также для измельчения пережаренных бобов, овощей, яблок. Она помогает при создании некоторых видов соусов.</a:t>
            </a:r>
            <a:endParaRPr lang="ru-RU" sz="1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R="36195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Из возможных материалов наиболее приемлемой оказалась древесина, т.к. стоимость её относительно невелика, она легко обрабатывается и хорошо поддаётся художественной отделке.</a:t>
            </a:r>
            <a:endParaRPr lang="ru-RU" sz="1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R="36195" indent="408940" algn="just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Изготовление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толкушки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способствует закреплению знаний и умений, полученных на уроках технологии в ходе изучения тем по обработке дерева на токарном станке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R="36195" algn="just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</a:t>
            </a:r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Цель проекта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sz="1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R="36195" algn="just">
              <a:lnSpc>
                <a:spcPct val="115000"/>
              </a:lnSpc>
              <a:spcAft>
                <a:spcPts val="0"/>
              </a:spcAft>
            </a:pPr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изготовить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толкушку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из древесины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R="36195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</a:t>
            </a:r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Задачи проекта</a:t>
            </a:r>
            <a:r>
              <a:rPr lang="ru-RU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sz="1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6195" marR="36195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спроектировать изделие и выполнить его эскиз;</a:t>
            </a:r>
            <a:endParaRPr lang="ru-RU" sz="1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6195" marR="36195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познакомиться с методами изготовления и видами отделки изделия;</a:t>
            </a:r>
            <a:endParaRPr lang="ru-RU" sz="1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6195" marR="36195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 исследовать свойства древесины;</a:t>
            </a:r>
            <a:endParaRPr lang="ru-RU" sz="1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6195" marR="36195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закрепить основные операции по обработке дерева на токарном станке;</a:t>
            </a:r>
            <a:endParaRPr lang="ru-RU" sz="1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6195" marR="36195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подарить маме новую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толкушку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изготовленную своими руками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42027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205441"/>
            <a:ext cx="12192000" cy="57200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1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dirty="0" err="1">
                <a:solidFill>
                  <a:srgbClr val="333333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Толкушка</a:t>
            </a:r>
            <a:r>
              <a:rPr lang="ru-RU" dirty="0">
                <a:solidFill>
                  <a:srgbClr val="333333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– приспособление для хозяйки или хозяина, если он готовит на кухне. Применяется для размельчения, разминания ягод, картошки и др. при приготовлении еды. Это универсальный прибор, особенно для ягод, получается очень удобный инструмент для кухни. </a:t>
            </a:r>
            <a:endParaRPr lang="ru-RU" sz="1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solidFill>
                  <a:srgbClr val="333333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Можно им и как скалкой пользоваться,  раскатывать что </a:t>
            </a:r>
            <a:r>
              <a:rPr lang="ru-RU" dirty="0" err="1">
                <a:solidFill>
                  <a:srgbClr val="333333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нибудь</a:t>
            </a:r>
            <a:r>
              <a:rPr lang="ru-RU" dirty="0">
                <a:solidFill>
                  <a:srgbClr val="333333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Особенно приятно видеть реакцию на самодельную </a:t>
            </a:r>
            <a:r>
              <a:rPr lang="ru-RU" dirty="0" err="1">
                <a:solidFill>
                  <a:srgbClr val="333333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толкушку</a:t>
            </a:r>
            <a:r>
              <a:rPr lang="ru-RU" dirty="0">
                <a:solidFill>
                  <a:srgbClr val="333333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у женщин – у них восторг: как так, новая </a:t>
            </a:r>
            <a:r>
              <a:rPr lang="ru-RU" dirty="0" err="1">
                <a:solidFill>
                  <a:srgbClr val="333333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толкушка</a:t>
            </a:r>
            <a:r>
              <a:rPr lang="ru-RU" dirty="0">
                <a:solidFill>
                  <a:srgbClr val="333333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из какого-то полена, ее вид вызывает неподдельное удивление. </a:t>
            </a:r>
            <a:endParaRPr lang="ru-RU" sz="1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solidFill>
                  <a:srgbClr val="333333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Это очень интересный предмет, который трудно встретить в магазине, а самому его изготовить совсем</a:t>
            </a:r>
            <a:r>
              <a:rPr lang="ru-RU" sz="1400" dirty="0" smtClean="0">
                <a:solidFill>
                  <a:srgbClr val="333333"/>
                </a:solidFill>
                <a:effectLst/>
                <a:latin typeface="Helvetica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>
                <a:solidFill>
                  <a:srgbClr val="333333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просто при умении</a:t>
            </a:r>
            <a:r>
              <a:rPr lang="ru-RU" sz="1400" dirty="0" smtClean="0">
                <a:solidFill>
                  <a:srgbClr val="333333"/>
                </a:solidFill>
                <a:effectLst/>
                <a:latin typeface="Helvetica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ru-RU" sz="1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1200" dirty="0" smtClean="0">
                <a:solidFill>
                  <a:srgbClr val="181818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1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мире существует масса </a:t>
            </a:r>
            <a:r>
              <a:rPr lang="ru-RU" dirty="0" err="1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толкушек</a:t>
            </a:r>
            <a:r>
              <a:rPr lang="ru-RU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для картофеля. Они отличаются по типу рабочей поверхности, форме, материалу изготовления. Несмотря на такое разнообразие, предмет легко отличить от прочей кухонной утвари.</a:t>
            </a:r>
            <a:endParaRPr lang="ru-RU" sz="1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 первым </a:t>
            </a:r>
            <a:r>
              <a:rPr lang="ru-RU" dirty="0" err="1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толкушкам</a:t>
            </a:r>
            <a:r>
              <a:rPr lang="ru-RU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относятся каменные приспособления древнего мира. </a:t>
            </a:r>
            <a:endParaRPr lang="ru-RU" sz="1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 их помощью измельчали травы, орехи, коренья. </a:t>
            </a:r>
            <a:endParaRPr lang="ru-RU" sz="1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разных народах они выглядели по-своему. Современные модели отличаются изысканным стилем, практичностью.</a:t>
            </a:r>
            <a:endParaRPr lang="ru-RU" sz="1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Держатели изготавливаются из дерева, металла, пластмассы. </a:t>
            </a:r>
            <a:endParaRPr lang="ru-RU" sz="1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Для экономии места придуманы модели со складными ручками, когда в конструкции имеется стальной валик, удерживающий ее в вертикальном положении.</a:t>
            </a:r>
            <a:endParaRPr lang="ru-RU" sz="1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49580" algn="just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266337" y="0"/>
            <a:ext cx="2626937" cy="4108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Историческая справка.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74733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743687" y="0"/>
            <a:ext cx="161877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Ход работы:</a:t>
            </a:r>
            <a:endParaRPr lang="ru-RU" dirty="0"/>
          </a:p>
        </p:txBody>
      </p:sp>
      <p:pic>
        <p:nvPicPr>
          <p:cNvPr id="5" name="Рисунок 4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13850"/>
            <a:ext cx="2150473" cy="387985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-2839" y="467519"/>
            <a:ext cx="205697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Выбор </a:t>
            </a:r>
            <a:r>
              <a:rPr lang="ru-RU" b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изделия.</a:t>
            </a:r>
            <a:endParaRPr lang="ru-RU" dirty="0"/>
          </a:p>
        </p:txBody>
      </p:sp>
      <p:pic>
        <p:nvPicPr>
          <p:cNvPr id="7" name="Рисунок 6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74779" y="1113850"/>
            <a:ext cx="2258696" cy="3879850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1629351" y="384420"/>
            <a:ext cx="3972351" cy="72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580">
              <a:lnSpc>
                <a:spcPct val="115000"/>
              </a:lnSpc>
              <a:spcAft>
                <a:spcPts val="0"/>
              </a:spcAft>
            </a:pPr>
            <a:r>
              <a:rPr lang="ru-RU" b="1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Обработка</a:t>
            </a:r>
            <a:r>
              <a:rPr lang="en-US" b="1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изделия,</a:t>
            </a:r>
            <a:endParaRPr lang="en-US" b="1" dirty="0" smtClean="0">
              <a:solidFill>
                <a:srgbClr val="000000"/>
              </a:solidFill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49580">
              <a:lnSpc>
                <a:spcPct val="115000"/>
              </a:lnSpc>
              <a:spcAft>
                <a:spcPts val="0"/>
              </a:spcAft>
            </a:pPr>
            <a:r>
              <a:rPr lang="ru-RU" b="1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производим </a:t>
            </a:r>
            <a:r>
              <a:rPr lang="ru-RU" b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строгание.</a:t>
            </a: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9" name="Рисунок 8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57781" y="1113850"/>
            <a:ext cx="2413639" cy="3879850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4949774" y="190520"/>
            <a:ext cx="354195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latin typeface="Arial" panose="020B0604020202020204" pitchFamily="34" charset="0"/>
                <a:ea typeface="Times New Roman" panose="02020603050405020304" pitchFamily="18" charset="0"/>
              </a:rPr>
              <a:t>Доводим </a:t>
            </a:r>
            <a:r>
              <a:rPr lang="ru-RU" b="1" dirty="0" smtClean="0">
                <a:latin typeface="Arial" panose="020B0604020202020204" pitchFamily="34" charset="0"/>
                <a:ea typeface="Times New Roman" panose="02020603050405020304" pitchFamily="18" charset="0"/>
              </a:rPr>
              <a:t>до</a:t>
            </a:r>
            <a:endParaRPr lang="en-US" b="1" dirty="0" smtClean="0"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r>
              <a:rPr lang="ru-RU" b="1" dirty="0" smtClean="0">
                <a:latin typeface="Arial" panose="020B0604020202020204" pitchFamily="34" charset="0"/>
                <a:ea typeface="Times New Roman" panose="02020603050405020304" pitchFamily="18" charset="0"/>
              </a:rPr>
              <a:t>цилиндрического </a:t>
            </a:r>
            <a:endParaRPr lang="en-US" b="1" dirty="0" smtClean="0"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r>
              <a:rPr lang="ru-RU" b="1" dirty="0" smtClean="0">
                <a:latin typeface="Arial" panose="020B0604020202020204" pitchFamily="34" charset="0"/>
                <a:ea typeface="Times New Roman" panose="02020603050405020304" pitchFamily="18" charset="0"/>
              </a:rPr>
              <a:t>состояния</a:t>
            </a:r>
            <a:r>
              <a:rPr lang="ru-RU" b="1" dirty="0">
                <a:latin typeface="Arial" panose="020B0604020202020204" pitchFamily="34" charset="0"/>
                <a:ea typeface="Times New Roman" panose="02020603050405020304" pitchFamily="18" charset="0"/>
              </a:rPr>
              <a:t>.</a:t>
            </a:r>
            <a:endParaRPr lang="ru-RU" dirty="0"/>
          </a:p>
        </p:txBody>
      </p:sp>
      <p:pic>
        <p:nvPicPr>
          <p:cNvPr id="11" name="Рисунок 10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95726" y="1113850"/>
            <a:ext cx="2207602" cy="3879850"/>
          </a:xfrm>
          <a:prstGeom prst="rect">
            <a:avLst/>
          </a:prstGeom>
          <a:noFill/>
        </p:spPr>
      </p:pic>
      <p:sp>
        <p:nvSpPr>
          <p:cNvPr id="12" name="Прямоугольник 11"/>
          <p:cNvSpPr/>
          <p:nvPr/>
        </p:nvSpPr>
        <p:spPr>
          <a:xfrm>
            <a:off x="7551202" y="329019"/>
            <a:ext cx="274184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latin typeface="Arial" panose="020B0604020202020204" pitchFamily="34" charset="0"/>
                <a:ea typeface="Times New Roman" panose="02020603050405020304" pitchFamily="18" charset="0"/>
              </a:rPr>
              <a:t>Режем по длине заготовки.</a:t>
            </a:r>
            <a:endParaRPr lang="ru-RU" dirty="0"/>
          </a:p>
        </p:txBody>
      </p:sp>
      <p:pic>
        <p:nvPicPr>
          <p:cNvPr id="13" name="Рисунок 12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22903" y="1113848"/>
            <a:ext cx="2269097" cy="3879851"/>
          </a:xfrm>
          <a:prstGeom prst="rect">
            <a:avLst/>
          </a:prstGeom>
        </p:spPr>
      </p:pic>
      <p:sp>
        <p:nvSpPr>
          <p:cNvPr id="14" name="Прямоугольник 13"/>
          <p:cNvSpPr/>
          <p:nvPr/>
        </p:nvSpPr>
        <p:spPr>
          <a:xfrm>
            <a:off x="9680471" y="329019"/>
            <a:ext cx="291556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latin typeface="Arial" panose="020B0604020202020204" pitchFamily="34" charset="0"/>
                <a:ea typeface="Times New Roman" panose="02020603050405020304" pitchFamily="18" charset="0"/>
              </a:rPr>
              <a:t>Точим на</a:t>
            </a:r>
            <a:r>
              <a:rPr lang="ru-RU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ru-RU" b="1" dirty="0">
                <a:latin typeface="Arial" panose="020B0604020202020204" pitchFamily="34" charset="0"/>
                <a:ea typeface="Times New Roman" panose="02020603050405020304" pitchFamily="18" charset="0"/>
              </a:rPr>
              <a:t>токарном станке изделие.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5375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62581768"/>
              </p:ext>
            </p:extLst>
          </p:nvPr>
        </p:nvGraphicFramePr>
        <p:xfrm>
          <a:off x="994287" y="402437"/>
          <a:ext cx="5450289" cy="38557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450289">
                  <a:extLst>
                    <a:ext uri="{9D8B030D-6E8A-4147-A177-3AD203B41FA5}">
                      <a16:colId xmlns:a16="http://schemas.microsoft.com/office/drawing/2014/main" val="3740831433"/>
                    </a:ext>
                  </a:extLst>
                </a:gridCol>
              </a:tblGrid>
              <a:tr h="15240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911556826"/>
                  </a:ext>
                </a:extLst>
              </a:tr>
              <a:tr h="15240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ru-RU" sz="11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855116420"/>
                  </a:ext>
                </a:extLst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994288" y="0"/>
            <a:ext cx="10650947" cy="1261884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44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ru-RU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</a:t>
            </a:r>
            <a:r>
              <a:rPr kumimoji="0" lang="ru-RU" altLang="ru-RU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Вариативность.</a:t>
            </a:r>
            <a:endParaRPr kumimoji="0" lang="ru-RU" alt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  <a:endParaRPr kumimoji="0" lang="ru-RU" alt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При выборе конструкции и технологии изготовления </a:t>
            </a:r>
            <a:r>
              <a:rPr kumimoji="0" lang="ru-RU" altLang="ru-RU" sz="1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толкушки</a:t>
            </a: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возможны различные варианты. Сначала я отобрал три варианта. Посоветовавшись с учителем технологии, выбрал для изготовления вариант.</a:t>
            </a:r>
            <a:endParaRPr kumimoji="0" lang="ru-RU" alt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6" name="Рисунок 5" descr="C:\Users\server\Downloads\tolkushki-1000x1000.jpg"/>
          <p:cNvPicPr/>
          <p:nvPr/>
        </p:nvPicPr>
        <p:blipFill>
          <a:blip r:embed="rId3" cstate="print"/>
          <a:srcRect l="-5669"/>
          <a:stretch>
            <a:fillRect/>
          </a:stretch>
        </p:blipFill>
        <p:spPr bwMode="auto">
          <a:xfrm>
            <a:off x="271462" y="1014413"/>
            <a:ext cx="5391150" cy="5643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5662612" y="1014413"/>
            <a:ext cx="6096000" cy="1331134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14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Подбор материала и инструментов</a:t>
            </a:r>
            <a:r>
              <a:rPr lang="ru-RU" sz="14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1400" dirty="0">
                <a:solidFill>
                  <a:srgbClr val="181818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1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R="36195" indent="408940" algn="just">
              <a:lnSpc>
                <a:spcPct val="115000"/>
              </a:lnSpc>
              <a:spcAft>
                <a:spcPts val="0"/>
              </a:spcAft>
            </a:pP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При выполнении своего проекта я столкнулся с проблемой выбора материала для изготовления </a:t>
            </a:r>
            <a:r>
              <a:rPr lang="ru-RU" sz="14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толкушки</a:t>
            </a: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1400" dirty="0" smtClean="0">
                <a:solidFill>
                  <a:srgbClr val="000000"/>
                </a:solidFill>
                <a:effectLst/>
                <a:latin typeface="Georgia" panose="02040502050405020303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  </a:t>
            </a: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Я буду использовать липу, хотя подойдет и берёза, и дуб, и ольха, и даже сосна, но она выделяет смолу и её использовать не желательно.</a:t>
            </a:r>
            <a:r>
              <a:rPr lang="ru-RU" sz="1400" dirty="0" smtClean="0">
                <a:solidFill>
                  <a:srgbClr val="000000"/>
                </a:solidFill>
                <a:effectLst/>
                <a:latin typeface="Georgia" panose="02040502050405020303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4" name="Рисунок 13" descr="https://documents.infourok.ru/380e95c2-3a99-4948-b9e8-aa715c580a44/0/image008.pn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48399" y="2653995"/>
            <a:ext cx="4924425" cy="103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Рисунок 14" descr="https://documents.infourok.ru/380e95c2-3a99-4948-b9e8-aa715c580a44/0/image009.pn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960593" y="3692220"/>
            <a:ext cx="1400175" cy="147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Прямоугольник 15"/>
          <p:cNvSpPr/>
          <p:nvPr/>
        </p:nvSpPr>
        <p:spPr>
          <a:xfrm>
            <a:off x="8086110" y="3769817"/>
            <a:ext cx="1135626" cy="2802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8088344" y="3704486"/>
            <a:ext cx="1144672" cy="4108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b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Толкушка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32194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114813"/>
            <a:ext cx="12192000" cy="32985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8310" algn="ctr">
              <a:lnSpc>
                <a:spcPct val="115000"/>
              </a:lnSpc>
              <a:spcAft>
                <a:spcPts val="0"/>
              </a:spcAft>
            </a:pPr>
            <a:r>
              <a:rPr lang="ru-RU" sz="13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Одной из важных характеристик древесины, влияющих на её обрабатываемость и на качество изделий, является влажность.</a:t>
            </a:r>
            <a:endParaRPr lang="ru-RU" sz="13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13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Виды древесины по влажности:</a:t>
            </a:r>
            <a:endParaRPr lang="ru-RU" sz="13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13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мокрая (свыше 100%);</a:t>
            </a:r>
            <a:endParaRPr lang="ru-RU" sz="13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13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воздушно-сухая (15-20 %);</a:t>
            </a:r>
            <a:endParaRPr lang="ru-RU" sz="13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13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свежесрубленная (50-100 %);</a:t>
            </a:r>
            <a:endParaRPr lang="ru-RU" sz="13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13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13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комнатно</a:t>
            </a:r>
            <a:r>
              <a:rPr lang="ru-RU" sz="13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-сухая (8-12%);</a:t>
            </a:r>
            <a:endParaRPr lang="ru-RU" sz="13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13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абсолютно-сухая (около 0%).</a:t>
            </a:r>
            <a:endParaRPr lang="ru-RU" sz="13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48310" algn="just">
              <a:lnSpc>
                <a:spcPct val="115000"/>
              </a:lnSpc>
              <a:spcAft>
                <a:spcPts val="0"/>
              </a:spcAft>
            </a:pPr>
            <a:r>
              <a:rPr lang="ru-RU" sz="13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Для обработки древесины на станке по дереву мне необходима древесина </a:t>
            </a:r>
            <a:r>
              <a:rPr lang="ru-RU" sz="13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комнатно</a:t>
            </a:r>
            <a:r>
              <a:rPr lang="ru-RU" sz="13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-сухой влажности. В школьной мастерской мы заранее готовим древесину и храним её в древесных опилках, чтобы при высыхании она не потрескалась.</a:t>
            </a:r>
            <a:endParaRPr lang="ru-RU" sz="13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48310">
              <a:lnSpc>
                <a:spcPct val="115000"/>
              </a:lnSpc>
              <a:spcAft>
                <a:spcPts val="0"/>
              </a:spcAft>
            </a:pPr>
            <a:r>
              <a:rPr lang="ru-RU" sz="13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Я уже говорил, что буду делать </a:t>
            </a:r>
            <a:r>
              <a:rPr lang="ru-RU" sz="13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толкушку</a:t>
            </a:r>
            <a:r>
              <a:rPr lang="ru-RU" sz="13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из липы, так как она хорошо обрабатывается. Липа обладает прочной структурой,  которая мало поддаётся гниению. Она очень мягкая, не коробится и не трескается, при  усушке,  очень хорошо поддаётся механической обработке, относительно не дорогая, есть в школьной мастерской.</a:t>
            </a:r>
            <a:endParaRPr lang="ru-RU" sz="13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13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Сначала я хотел изготовить своё изделие из дуба, но дуб - очень прочный материал и трудно поддаётся обработке, а сосна - выделяет смолу и её брать нежелательно.</a:t>
            </a:r>
            <a:endParaRPr lang="ru-RU" sz="13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13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Знания, полученные в процессе изучения технологии обработки древесины, оказались достаточными для того, чтобы выполнить эту работу. Все основные операции по обработке и отделке древесины мне уже знакомы.</a:t>
            </a:r>
            <a:endParaRPr lang="ru-RU" sz="13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620297" y="3279748"/>
            <a:ext cx="6096000" cy="52245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13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Чертёж</a:t>
            </a:r>
            <a:r>
              <a:rPr lang="ru-RU" sz="13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13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13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n-US" sz="13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              </a:t>
            </a:r>
            <a:r>
              <a:rPr lang="ru-RU" sz="13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После </a:t>
            </a:r>
            <a:r>
              <a:rPr lang="ru-RU" sz="13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выбора формы </a:t>
            </a:r>
            <a:r>
              <a:rPr lang="ru-RU" sz="13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толкушки</a:t>
            </a:r>
            <a:r>
              <a:rPr lang="ru-RU" sz="13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я выполнил её эскиз</a:t>
            </a:r>
            <a:endParaRPr lang="ru-RU" sz="1300" dirty="0"/>
          </a:p>
        </p:txBody>
      </p:sp>
      <p:pic>
        <p:nvPicPr>
          <p:cNvPr id="6" name="Рисунок 5" descr="C:\Users\server\AppData\Local\Microsoft\Windows\Temporary Internet Files\Content.Word\IMG_20221112_230454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83442" y="3802199"/>
            <a:ext cx="6569710" cy="3030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793508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114240"/>
            <a:ext cx="11987092" cy="8002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Режущие инструменты для точения деталей на токарном станке :  </a:t>
            </a:r>
            <a:r>
              <a:rPr kumimoji="0" lang="ru-RU" altLang="ru-RU" sz="1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kumimoji="0" lang="ru-RU" altLang="ru-RU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– полукруглая (рейер);  </a:t>
            </a:r>
            <a:r>
              <a:rPr kumimoji="0" lang="ru-RU" altLang="ru-RU" sz="1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 </a:t>
            </a:r>
            <a:r>
              <a:rPr kumimoji="0" lang="ru-RU" altLang="ru-RU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– косая (майзель); </a:t>
            </a:r>
            <a:r>
              <a:rPr kumimoji="0" lang="ru-RU" altLang="ru-RU" sz="1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kumimoji="0" lang="ru-RU" altLang="ru-RU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– крючковая;   </a:t>
            </a:r>
            <a:r>
              <a:rPr kumimoji="0" lang="ru-RU" altLang="ru-RU" sz="1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kumimoji="0" lang="ru-RU" altLang="ru-RU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– ложечная:  </a:t>
            </a:r>
            <a:r>
              <a:rPr kumimoji="0" lang="ru-RU" altLang="ru-RU" sz="1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</a:t>
            </a:r>
            <a:r>
              <a:rPr kumimoji="0" lang="ru-RU" altLang="ru-RU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– прямая:  </a:t>
            </a:r>
            <a:r>
              <a:rPr kumimoji="0" lang="ru-RU" altLang="ru-RU" sz="1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е </a:t>
            </a:r>
            <a:r>
              <a:rPr kumimoji="0" lang="ru-RU" altLang="ru-RU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– фасонная</a:t>
            </a:r>
            <a:endParaRPr kumimoji="0" lang="ru-RU" altLang="ru-RU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3073" name="Рисунок 3" descr="http://festival.1september.ru/articles/608626/img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42948"/>
            <a:ext cx="4457700" cy="28717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0" y="3467099"/>
            <a:ext cx="11987092" cy="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7500632" y="618946"/>
            <a:ext cx="2505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Технологическая карта.</a:t>
            </a:r>
            <a:endParaRPr lang="ru-RU" dirty="0"/>
          </a:p>
        </p:txBody>
      </p:sp>
      <p:pic>
        <p:nvPicPr>
          <p:cNvPr id="8" name="Рисунок 7" descr="C:\Users\server\Desktop\IMG_20221112_234444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43997" y="988278"/>
            <a:ext cx="4576631" cy="56721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147997" y="3582584"/>
            <a:ext cx="6096000" cy="325762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Техника безопасности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dirty="0">
                <a:solidFill>
                  <a:srgbClr val="181818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1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solidFill>
                  <a:srgbClr val="181818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1.</a:t>
            </a:r>
            <a:r>
              <a:rPr lang="ru-RU" sz="800" dirty="0" smtClean="0">
                <a:solidFill>
                  <a:srgbClr val="181818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    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Работай в спецодежде.</a:t>
            </a:r>
            <a:endParaRPr lang="ru-RU" sz="1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solidFill>
                  <a:srgbClr val="181818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2.</a:t>
            </a:r>
            <a:r>
              <a:rPr lang="ru-RU" sz="800" dirty="0" smtClean="0">
                <a:solidFill>
                  <a:srgbClr val="181818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    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Не включай станок без разрешения учителя.</a:t>
            </a:r>
            <a:endParaRPr lang="ru-RU" sz="1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solidFill>
                  <a:srgbClr val="181818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3.</a:t>
            </a:r>
            <a:r>
              <a:rPr lang="ru-RU" sz="800" dirty="0" smtClean="0">
                <a:solidFill>
                  <a:srgbClr val="181818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    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Правильно закрепи изделие в станке.</a:t>
            </a:r>
            <a:endParaRPr lang="ru-RU" sz="1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solidFill>
                  <a:srgbClr val="181818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4.</a:t>
            </a:r>
            <a:r>
              <a:rPr lang="ru-RU" sz="800" dirty="0" smtClean="0">
                <a:solidFill>
                  <a:srgbClr val="181818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    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Соблюдай зазор между заготовкой и подручником.</a:t>
            </a:r>
            <a:endParaRPr lang="ru-RU" sz="1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solidFill>
                  <a:srgbClr val="181818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5.</a:t>
            </a:r>
            <a:r>
              <a:rPr lang="ru-RU" sz="800" dirty="0" smtClean="0">
                <a:solidFill>
                  <a:srgbClr val="181818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    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При измерении зазора между заготовкой и подручником выключи станок.</a:t>
            </a:r>
            <a:endParaRPr lang="ru-RU" sz="1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solidFill>
                  <a:srgbClr val="181818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6.</a:t>
            </a:r>
            <a:r>
              <a:rPr lang="ru-RU" sz="800" dirty="0" smtClean="0">
                <a:solidFill>
                  <a:srgbClr val="181818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    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Используй только специальные токарные инструменты.</a:t>
            </a:r>
            <a:endParaRPr lang="ru-RU" sz="1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solidFill>
                  <a:srgbClr val="181818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7.</a:t>
            </a:r>
            <a:r>
              <a:rPr lang="ru-RU" sz="800" dirty="0" smtClean="0">
                <a:solidFill>
                  <a:srgbClr val="181818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    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конце работы убери станок щеткой и сметкой и вымой руки.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3805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12192000" cy="3528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13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Экономический расчёт</a:t>
            </a:r>
            <a:r>
              <a:rPr lang="ru-RU" sz="13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1300" dirty="0">
                <a:solidFill>
                  <a:srgbClr val="181818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13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130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Брусок</a:t>
            </a:r>
            <a:r>
              <a:rPr lang="ru-RU" sz="1300" dirty="0">
                <a:solidFill>
                  <a:srgbClr val="181818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1300" dirty="0" smtClean="0">
                <a:solidFill>
                  <a:srgbClr val="181818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V=400*50*50</a:t>
            </a:r>
            <a:r>
              <a:rPr lang="en-US" sz="1300" dirty="0" smtClean="0">
                <a:solidFill>
                  <a:srgbClr val="181818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;  </a:t>
            </a:r>
            <a:r>
              <a:rPr lang="ru-RU" sz="1300" dirty="0" smtClean="0">
                <a:solidFill>
                  <a:srgbClr val="181818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V=0,4*0,05*0,05</a:t>
            </a:r>
            <a:r>
              <a:rPr lang="en-US" sz="1300" dirty="0" smtClean="0">
                <a:solidFill>
                  <a:srgbClr val="181818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; </a:t>
            </a:r>
            <a:r>
              <a:rPr lang="ru-RU" sz="1300" dirty="0" smtClean="0">
                <a:solidFill>
                  <a:srgbClr val="181818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V=0,001 </a:t>
            </a:r>
            <a:r>
              <a:rPr lang="ru-RU" sz="1300" dirty="0" err="1">
                <a:solidFill>
                  <a:srgbClr val="181818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куб.м</a:t>
            </a:r>
            <a:endParaRPr lang="ru-RU" sz="13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1300" dirty="0">
                <a:solidFill>
                  <a:srgbClr val="181818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Цена </a:t>
            </a:r>
            <a:r>
              <a:rPr lang="ru-RU" sz="1300" dirty="0" err="1">
                <a:solidFill>
                  <a:srgbClr val="181818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куб.м</a:t>
            </a:r>
            <a:r>
              <a:rPr lang="ru-RU" sz="1300" dirty="0">
                <a:solidFill>
                  <a:srgbClr val="181818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=11.000р</a:t>
            </a:r>
            <a:endParaRPr lang="ru-RU" sz="13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1300" dirty="0">
                <a:solidFill>
                  <a:srgbClr val="181818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Стоимость бруска=0,001*11000=11р</a:t>
            </a:r>
            <a:endParaRPr lang="ru-RU" sz="13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R="36195">
              <a:lnSpc>
                <a:spcPct val="115000"/>
              </a:lnSpc>
              <a:spcAft>
                <a:spcPts val="0"/>
              </a:spcAft>
            </a:pPr>
            <a:r>
              <a:rPr lang="ru-RU" sz="1300" dirty="0">
                <a:solidFill>
                  <a:srgbClr val="181818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Наждачная бумага - 6 руб.</a:t>
            </a:r>
            <a:endParaRPr lang="ru-RU" sz="13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1300" dirty="0">
                <a:solidFill>
                  <a:srgbClr val="181818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Затраты на электроэнергию</a:t>
            </a:r>
            <a:r>
              <a:rPr lang="ru-RU" sz="130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 </a:t>
            </a:r>
            <a:r>
              <a:rPr lang="ru-RU" sz="1300" dirty="0" smtClean="0">
                <a:solidFill>
                  <a:srgbClr val="181818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 </a:t>
            </a:r>
            <a:r>
              <a:rPr lang="ru-RU" sz="1300" dirty="0">
                <a:solidFill>
                  <a:srgbClr val="181818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кВт энергии=4р 63 </a:t>
            </a:r>
            <a:r>
              <a:rPr lang="ru-RU" sz="1300" dirty="0" smtClean="0">
                <a:solidFill>
                  <a:srgbClr val="181818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коп.</a:t>
            </a:r>
            <a:r>
              <a:rPr lang="en-US" sz="1300" dirty="0" smtClean="0">
                <a:solidFill>
                  <a:srgbClr val="181818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r>
              <a:rPr lang="en-US" sz="13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300" dirty="0" smtClean="0">
                <a:solidFill>
                  <a:srgbClr val="181818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A=W*t</a:t>
            </a:r>
            <a:r>
              <a:rPr lang="ru-RU" sz="1300" dirty="0">
                <a:solidFill>
                  <a:srgbClr val="181818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300" dirty="0" smtClean="0">
                <a:solidFill>
                  <a:srgbClr val="181818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где</a:t>
            </a:r>
            <a:r>
              <a:rPr lang="en-US" sz="1300" dirty="0" smtClean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300" dirty="0" smtClean="0">
                <a:solidFill>
                  <a:srgbClr val="181818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А=количество энергии</a:t>
            </a:r>
            <a:r>
              <a:rPr lang="en-US" sz="1300" dirty="0" smtClean="0">
                <a:solidFill>
                  <a:srgbClr val="181818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; </a:t>
            </a:r>
            <a:r>
              <a:rPr lang="ru-RU" sz="1300" dirty="0" smtClean="0">
                <a:solidFill>
                  <a:srgbClr val="181818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W=мощность прибора=1кВт/час</a:t>
            </a:r>
            <a:r>
              <a:rPr lang="en-US" sz="1300" dirty="0" smtClean="0">
                <a:solidFill>
                  <a:srgbClr val="181818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; </a:t>
            </a:r>
            <a:r>
              <a:rPr lang="en-TT" sz="1300" dirty="0" smtClean="0">
                <a:solidFill>
                  <a:srgbClr val="181818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ru-RU" sz="1300" dirty="0">
                <a:solidFill>
                  <a:srgbClr val="181818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=время работы</a:t>
            </a:r>
            <a:br>
              <a:rPr lang="ru-RU" sz="1300" dirty="0">
                <a:solidFill>
                  <a:srgbClr val="181818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300" dirty="0">
                <a:solidFill>
                  <a:srgbClr val="181818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Я изготовил </a:t>
            </a:r>
            <a:r>
              <a:rPr lang="ru-RU" sz="1300" dirty="0" err="1">
                <a:solidFill>
                  <a:srgbClr val="181818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толкушку</a:t>
            </a:r>
            <a:r>
              <a:rPr lang="ru-RU" sz="1300" dirty="0">
                <a:solidFill>
                  <a:srgbClr val="181818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за 30минут</a:t>
            </a:r>
            <a:br>
              <a:rPr lang="ru-RU" sz="1300" dirty="0">
                <a:solidFill>
                  <a:srgbClr val="181818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300" dirty="0">
                <a:solidFill>
                  <a:srgbClr val="181818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Количество </a:t>
            </a:r>
            <a:r>
              <a:rPr lang="ru-RU" sz="1300" dirty="0" err="1">
                <a:solidFill>
                  <a:srgbClr val="181818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затраченой</a:t>
            </a:r>
            <a:r>
              <a:rPr lang="ru-RU" sz="1300" dirty="0">
                <a:solidFill>
                  <a:srgbClr val="181818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электроэнергии - 500Вт=0,5кВт</a:t>
            </a:r>
            <a:br>
              <a:rPr lang="ru-RU" sz="1300" dirty="0">
                <a:solidFill>
                  <a:srgbClr val="181818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300" dirty="0">
                <a:solidFill>
                  <a:srgbClr val="181818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Стоимость= 0.5*4.63=2,31 руб.</a:t>
            </a:r>
            <a:endParaRPr lang="ru-RU" sz="13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1300" dirty="0">
                <a:solidFill>
                  <a:srgbClr val="181818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3атраты труда:</a:t>
            </a:r>
            <a:endParaRPr lang="ru-RU" sz="13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1300" dirty="0">
                <a:solidFill>
                  <a:srgbClr val="181818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 час работы ученика - 30руб.</a:t>
            </a:r>
            <a:endParaRPr lang="ru-RU" sz="13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1300" dirty="0">
                <a:solidFill>
                  <a:srgbClr val="181818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Изготовление изделия на токарном станке - 0,5 часа</a:t>
            </a:r>
            <a:endParaRPr lang="ru-RU" sz="13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1300" dirty="0">
                <a:solidFill>
                  <a:srgbClr val="181818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0,4 х 30 = 15руб.</a:t>
            </a:r>
            <a:endParaRPr lang="ru-RU" sz="13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6195" marR="36195">
              <a:lnSpc>
                <a:spcPct val="115000"/>
              </a:lnSpc>
              <a:spcAft>
                <a:spcPts val="0"/>
              </a:spcAft>
            </a:pPr>
            <a:r>
              <a:rPr lang="ru-RU" sz="1300" u="sng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Себестоимость</a:t>
            </a:r>
            <a:r>
              <a:rPr lang="ru-RU" sz="1300" u="sng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sz="13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6195" marR="36195">
              <a:lnSpc>
                <a:spcPct val="115000"/>
              </a:lnSpc>
              <a:spcAft>
                <a:spcPts val="0"/>
              </a:spcAft>
            </a:pPr>
            <a:r>
              <a:rPr lang="ru-RU" sz="13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Затраты на материалы + Затраты труда + Затраты электроэнергии = 11 + 6+15 + 2,3 = 34,30 руб</a:t>
            </a:r>
            <a:r>
              <a:rPr lang="ru-RU" sz="130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3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705350" y="1638903"/>
            <a:ext cx="6096000" cy="997966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13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Экологическая оценка</a:t>
            </a:r>
            <a:r>
              <a:rPr lang="ru-RU" sz="13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1300" dirty="0">
                <a:solidFill>
                  <a:srgbClr val="181818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13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13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Изделие изготовил из древесины, чтобы не нарушить экологию при изготовлении </a:t>
            </a:r>
            <a:r>
              <a:rPr lang="ru-RU" sz="13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толкушки</a:t>
            </a:r>
            <a:r>
              <a:rPr lang="ru-RU" sz="13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я не стал использовать токсичные вещества: лак, клей, краску. А только отшлифовал готовое изделие с помощью наждачной бумаги.</a:t>
            </a:r>
            <a:endParaRPr lang="ru-RU" sz="13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614863" y="1485900"/>
            <a:ext cx="6315075" cy="1314450"/>
          </a:xfrm>
          <a:prstGeom prst="rect">
            <a:avLst/>
          </a:prstGeom>
          <a:noFill/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0" y="3528658"/>
            <a:ext cx="2959272" cy="4108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347345" algn="ctr">
              <a:lnSpc>
                <a:spcPct val="115000"/>
              </a:lnSpc>
              <a:spcAft>
                <a:spcPts val="0"/>
              </a:spcAft>
            </a:pPr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Фото готового изделия.</a:t>
            </a:r>
            <a:endParaRPr lang="ru-RU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8" name="Рисунок 7" descr="C:\Users\server\Downloads\IMG25b09e57c592a61aa0aee3001dde0937-800x800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1" y="3939540"/>
            <a:ext cx="2664149" cy="26641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>
            <a:off x="2726493" y="3528658"/>
            <a:ext cx="9539288" cy="31716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18745" indent="330835" algn="ctr">
              <a:lnSpc>
                <a:spcPct val="115000"/>
              </a:lnSpc>
              <a:spcAft>
                <a:spcPts val="0"/>
              </a:spcAft>
            </a:pPr>
            <a:r>
              <a:rPr lang="ru-RU" sz="13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Заключение</a:t>
            </a:r>
            <a:r>
              <a:rPr lang="ru-RU" sz="13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3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18745" indent="330835">
              <a:lnSpc>
                <a:spcPct val="115000"/>
              </a:lnSpc>
              <a:spcAft>
                <a:spcPts val="0"/>
              </a:spcAft>
            </a:pPr>
            <a:r>
              <a:rPr lang="ru-RU" sz="13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ходе работы над проектом я самостоятельно спроектировал и выполнил эскиз </a:t>
            </a:r>
            <a:r>
              <a:rPr lang="ru-RU" sz="13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толкушки</a:t>
            </a:r>
            <a:r>
              <a:rPr lang="ru-RU" sz="13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исследовал свойства древесины, изучил методы изготовления и виды отделки изделия. </a:t>
            </a:r>
            <a:endParaRPr lang="ru-RU" sz="13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18745" indent="330835">
              <a:lnSpc>
                <a:spcPct val="115000"/>
              </a:lnSpc>
              <a:spcAft>
                <a:spcPts val="0"/>
              </a:spcAft>
            </a:pPr>
            <a:r>
              <a:rPr lang="ru-RU" sz="13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Своими руками я изготовил </a:t>
            </a:r>
            <a:r>
              <a:rPr lang="ru-RU" sz="13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толкушку</a:t>
            </a:r>
            <a:r>
              <a:rPr lang="ru-RU" sz="13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из липы, закрепив  основные операции по обработке дерева на токарном станке, полученные на уроках технологии.</a:t>
            </a:r>
            <a:endParaRPr lang="ru-RU" sz="13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18745" indent="330835">
              <a:lnSpc>
                <a:spcPct val="115000"/>
              </a:lnSpc>
              <a:spcAft>
                <a:spcPts val="0"/>
              </a:spcAft>
            </a:pPr>
            <a:r>
              <a:rPr lang="ru-RU" sz="13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Изделие изготовлено качественно. Время использовано достаточно рационально. В целом я доволен своей работой, качеством проектирования, изготовления и внешним видом готового изделия. </a:t>
            </a:r>
            <a:endParaRPr lang="ru-RU" sz="13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18745" indent="330835">
              <a:lnSpc>
                <a:spcPct val="115000"/>
              </a:lnSpc>
              <a:spcAft>
                <a:spcPts val="0"/>
              </a:spcAft>
            </a:pPr>
            <a:r>
              <a:rPr lang="ru-RU" sz="13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Размер </a:t>
            </a:r>
            <a:r>
              <a:rPr lang="ru-RU" sz="13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толкушки</a:t>
            </a:r>
            <a:r>
              <a:rPr lang="ru-RU" sz="13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я выбрал в соответствии с пожеланиями мамы. Моё изделие полностью соответствует составленным критериям.</a:t>
            </a:r>
            <a:endParaRPr lang="ru-RU" sz="13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18745" indent="330835">
              <a:lnSpc>
                <a:spcPct val="115000"/>
              </a:lnSpc>
              <a:spcAft>
                <a:spcPts val="0"/>
              </a:spcAft>
            </a:pPr>
            <a:r>
              <a:rPr lang="ru-RU" sz="13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 </a:t>
            </a:r>
            <a:r>
              <a:rPr lang="ru-RU" sz="13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толкушки</a:t>
            </a:r>
            <a:r>
              <a:rPr lang="ru-RU" sz="13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много достоинств. Она удобна, занимает мало места, выполнена из экологически чистого материала. </a:t>
            </a:r>
            <a:endParaRPr lang="ru-RU" sz="13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18745" indent="330835">
              <a:lnSpc>
                <a:spcPct val="115000"/>
              </a:lnSpc>
              <a:spcAft>
                <a:spcPts val="0"/>
              </a:spcAft>
            </a:pPr>
            <a:r>
              <a:rPr lang="ru-RU" sz="13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Выбранная мной отделка не нарушает санитарно-гигиенических требований. Себестоимость </a:t>
            </a:r>
            <a:r>
              <a:rPr lang="ru-RU" sz="13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толкушки</a:t>
            </a:r>
            <a:r>
              <a:rPr lang="ru-RU" sz="13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получилась 34рубля 30 копеек. В магазине она стоит гораздо дороже. Цель моего проекта достигнута. Я получил огромное удовольствие от своей  работы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28628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56</TotalTime>
  <Words>320</Words>
  <Application>Microsoft Office PowerPoint</Application>
  <PresentationFormat>Широкоэкранный</PresentationFormat>
  <Paragraphs>120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7" baseType="lpstr">
      <vt:lpstr>Arial</vt:lpstr>
      <vt:lpstr>Calibri</vt:lpstr>
      <vt:lpstr>Calibri Light</vt:lpstr>
      <vt:lpstr>Georgia</vt:lpstr>
      <vt:lpstr>Helvetica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 Windows</dc:creator>
  <cp:lastModifiedBy>Пользователь Windows</cp:lastModifiedBy>
  <cp:revision>7</cp:revision>
  <dcterms:created xsi:type="dcterms:W3CDTF">2022-11-14T12:48:49Z</dcterms:created>
  <dcterms:modified xsi:type="dcterms:W3CDTF">2022-11-14T13:45:19Z</dcterms:modified>
</cp:coreProperties>
</file>