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4" r:id="rId3"/>
    <p:sldId id="272" r:id="rId4"/>
    <p:sldId id="273" r:id="rId5"/>
    <p:sldId id="276" r:id="rId6"/>
    <p:sldId id="257" r:id="rId7"/>
    <p:sldId id="258" r:id="rId8"/>
    <p:sldId id="263" r:id="rId9"/>
    <p:sldId id="259" r:id="rId10"/>
    <p:sldId id="262" r:id="rId11"/>
    <p:sldId id="277" r:id="rId12"/>
    <p:sldId id="26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650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74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484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636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593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222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52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766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433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924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967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306F5C95-90E9-4EEA-B940-1AA9ADA49CC9}" type="datetimeFigureOut">
              <a:rPr lang="ru-RU" smtClean="0"/>
              <a:t>10.02.2024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7C5AB4CB-8261-4440-8031-F32BCB7A8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3312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F4041A-1CB3-42EB-B048-C45B6C551A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59" y="2425652"/>
            <a:ext cx="11471565" cy="1480059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Совершенствование профессионального мастерства преподавателей иностранного языка через институт наставничества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7C69CEA-789B-4DAB-98D8-4C68DCAAF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0992" y="4892606"/>
            <a:ext cx="6996332" cy="1480059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 Black" panose="020B0A04020102020204" pitchFamily="34" charset="0"/>
              </a:rPr>
              <a:t>Преподаватель ГБОУПО «</a:t>
            </a:r>
            <a:r>
              <a:rPr lang="ru-RU" sz="2800" dirty="0" err="1">
                <a:latin typeface="Arial Black" panose="020B0A04020102020204" pitchFamily="34" charset="0"/>
              </a:rPr>
              <a:t>СевМК</a:t>
            </a:r>
            <a:r>
              <a:rPr lang="ru-RU" sz="2800" dirty="0">
                <a:latin typeface="Arial Black" panose="020B0A04020102020204" pitchFamily="34" charset="0"/>
              </a:rPr>
              <a:t>»</a:t>
            </a:r>
          </a:p>
          <a:p>
            <a:r>
              <a:rPr lang="ru-RU" sz="2800" dirty="0">
                <a:latin typeface="Arial Black" panose="020B0A04020102020204" pitchFamily="34" charset="0"/>
              </a:rPr>
              <a:t>Мичурина Анжелика Ивановна</a:t>
            </a:r>
          </a:p>
        </p:txBody>
      </p:sp>
    </p:spTree>
    <p:extLst>
      <p:ext uri="{BB962C8B-B14F-4D97-AF65-F5344CB8AC3E}">
        <p14:creationId xmlns:p14="http://schemas.microsoft.com/office/powerpoint/2010/main" val="1132828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0ACF9-CF8D-4BCF-9DE2-E06271329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379828"/>
            <a:ext cx="9784080" cy="124733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ЭТАПЫ НАСТАВНИЧЕСТВА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020E4D-01C9-4129-BB3C-C149583B2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840" y="1956391"/>
            <a:ext cx="10120237" cy="490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543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3AD2FD4-9E2B-4FFE-91AC-B17939199D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4740" y="2089552"/>
            <a:ext cx="10635174" cy="4206240"/>
          </a:xfrm>
        </p:spPr>
        <p:txBody>
          <a:bodyPr>
            <a:normAutofit fontScale="70000" lnSpcReduction="20000"/>
          </a:bodyPr>
          <a:lstStyle/>
          <a:p>
            <a:r>
              <a:rPr lang="ru-RU" sz="5700" b="1" dirty="0"/>
              <a:t>Таким образом, сущность деятельности наставника в образовании включает педагогическую поддержку и устранение внутренних образовательных дефицитов сопровождаемых, т.е. создание условий для формирования у них готовности самостоятельно разрешать тот или иной тип социальных, образовательных или профессиональных проблем.</a:t>
            </a:r>
          </a:p>
          <a:p>
            <a:endParaRPr lang="ru-RU" sz="5700" b="1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image20.png" descr="Картинки по запросу &quot;знак важно&quot;">
            <a:extLst>
              <a:ext uri="{FF2B5EF4-FFF2-40B4-BE49-F238E27FC236}">
                <a16:creationId xmlns:a16="http://schemas.microsoft.com/office/drawing/2014/main" id="{EB7D422B-A028-485F-9BEE-5456E0D5597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191578" y="154244"/>
            <a:ext cx="1090711" cy="159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63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B9C05078-2E20-4A21-9BD9-9AAB38F9DE16}"/>
              </a:ext>
            </a:extLst>
          </p:cNvPr>
          <p:cNvGrpSpPr>
            <a:grpSpLocks/>
          </p:cNvGrpSpPr>
          <p:nvPr/>
        </p:nvGrpSpPr>
        <p:grpSpPr bwMode="auto">
          <a:xfrm>
            <a:off x="1084808" y="284176"/>
            <a:ext cx="9566276" cy="6283325"/>
            <a:chOff x="2946" y="382"/>
            <a:chExt cx="15065" cy="9895"/>
          </a:xfrm>
        </p:grpSpPr>
        <p:pic>
          <p:nvPicPr>
            <p:cNvPr id="2051" name="Picture 3" descr="Похожее изображение">
              <a:extLst>
                <a:ext uri="{FF2B5EF4-FFF2-40B4-BE49-F238E27FC236}">
                  <a16:creationId xmlns:a16="http://schemas.microsoft.com/office/drawing/2014/main" id="{452D889A-D347-404B-93CC-B37B3C88D5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1" y="2688"/>
              <a:ext cx="6140" cy="7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Картинки по запросу надпись у тебя все получится">
              <a:extLst>
                <a:ext uri="{FF2B5EF4-FFF2-40B4-BE49-F238E27FC236}">
                  <a16:creationId xmlns:a16="http://schemas.microsoft.com/office/drawing/2014/main" id="{D0668C8E-4568-476A-9838-DEB14BFFC9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6" y="382"/>
              <a:ext cx="8396" cy="9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7094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887652-AB90-4658-B686-68D0A7CB2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17406D"/>
                </a:solidFill>
              </a:rPr>
              <a:t>наставничество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708A83-83CF-435B-939B-A4CA28EEB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77" y="2671450"/>
            <a:ext cx="11211951" cy="3428305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— это человек, который может делать трудные вещи легкими.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(Р. Эмерсон)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127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ED920-E77E-4B58-BA73-EF00E0A79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640080"/>
            <a:ext cx="9784080" cy="11528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Наставник</a:t>
            </a:r>
            <a:r>
              <a:rPr lang="ru-RU" b="1" spc="-75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— это</a:t>
            </a:r>
            <a:r>
              <a:rPr lang="ru-RU" b="1" spc="-85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педагог,</a:t>
            </a:r>
            <a:r>
              <a:rPr lang="ru-RU" b="1" spc="-8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существенно</a:t>
            </a:r>
            <a:r>
              <a:rPr lang="ru-RU" b="1" spc="-8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превосходящий</a:t>
            </a:r>
            <a:r>
              <a:rPr lang="ru-RU" b="1" spc="-525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молодого</a:t>
            </a:r>
            <a:r>
              <a:rPr lang="ru-RU" b="1" spc="-3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педагога</a:t>
            </a:r>
            <a:r>
              <a:rPr lang="ru-RU" b="1" spc="-45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в</a:t>
            </a:r>
            <a:r>
              <a:rPr lang="ru-RU" b="1" spc="-4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следующих</a:t>
            </a:r>
            <a:r>
              <a:rPr lang="ru-RU" b="1" spc="-4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отношениях:</a:t>
            </a:r>
            <a:b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A5E6F3-1AFF-46DB-ADFE-54AAFC060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17" y="1997611"/>
            <a:ext cx="11591779" cy="4656407"/>
          </a:xfrm>
        </p:spPr>
        <p:txBody>
          <a:bodyPr>
            <a:normAutofit/>
          </a:bodyPr>
          <a:lstStyle/>
          <a:p>
            <a:pPr marL="742950" lvl="1" indent="-285750">
              <a:lnSpc>
                <a:spcPct val="100000"/>
              </a:lnSpc>
              <a:spcBef>
                <a:spcPts val="1960"/>
              </a:spcBef>
              <a:spcAft>
                <a:spcPts val="0"/>
              </a:spcAft>
              <a:buSzPts val="2000"/>
              <a:buFont typeface="Arial MT"/>
              <a:buChar char="•"/>
              <a:tabLst>
                <a:tab pos="685800" algn="l"/>
                <a:tab pos="686435" algn="l"/>
              </a:tabLst>
            </a:pP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у</a:t>
            </a:r>
            <a:r>
              <a:rPr lang="ru-RU" sz="3200" spc="-6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наставника</a:t>
            </a:r>
            <a:r>
              <a:rPr lang="ru-RU" sz="3200" spc="-3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отсутствует</a:t>
            </a:r>
            <a:r>
              <a:rPr lang="ru-RU" sz="3200" spc="-7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образовательный</a:t>
            </a:r>
            <a:r>
              <a:rPr lang="ru-RU" sz="3200" spc="-6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дефицит,</a:t>
            </a:r>
            <a:r>
              <a:rPr lang="ru-RU" sz="3200" spc="-3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существующий</a:t>
            </a:r>
            <a:r>
              <a:rPr lang="ru-RU" sz="3200" spc="-9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у </a:t>
            </a:r>
            <a:r>
              <a:rPr lang="ru-RU" sz="3200" spc="-5" dirty="0">
                <a:latin typeface="Calibri" panose="020F0502020204030204" pitchFamily="34" charset="0"/>
                <a:ea typeface="Calibri" panose="020F0502020204030204" pitchFamily="34" charset="0"/>
              </a:rPr>
              <a:t>молодого</a:t>
            </a:r>
            <a:r>
              <a:rPr lang="ru-RU" sz="3200" spc="-10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</a:rPr>
              <a:t>педагога;</a:t>
            </a:r>
          </a:p>
          <a:p>
            <a:pPr marL="742950" marR="448945" lvl="1" indent="-285750">
              <a:lnSpc>
                <a:spcPct val="100000"/>
              </a:lnSpc>
              <a:spcBef>
                <a:spcPts val="475"/>
              </a:spcBef>
              <a:spcAft>
                <a:spcPts val="0"/>
              </a:spcAft>
              <a:buSzPts val="2000"/>
              <a:buFont typeface="Arial MT"/>
              <a:buChar char="•"/>
              <a:tabLst>
                <a:tab pos="685800" algn="l"/>
                <a:tab pos="686435" algn="l"/>
              </a:tabLst>
            </a:pP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у</a:t>
            </a:r>
            <a:r>
              <a:rPr lang="ru-RU" sz="3200" spc="-6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наставника</a:t>
            </a:r>
            <a:r>
              <a:rPr lang="ru-RU" sz="3200" spc="-3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есть</a:t>
            </a:r>
            <a:r>
              <a:rPr lang="ru-RU" sz="3200" spc="-5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личный</a:t>
            </a:r>
            <a:r>
              <a:rPr lang="ru-RU" sz="3200" spc="-5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опыт</a:t>
            </a:r>
            <a:r>
              <a:rPr lang="ru-RU" sz="3200" spc="-4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преодоления</a:t>
            </a:r>
            <a:r>
              <a:rPr lang="ru-RU" sz="3200" spc="-5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образовательного</a:t>
            </a:r>
            <a:r>
              <a:rPr lang="ru-RU" sz="3200" spc="-6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дефицита</a:t>
            </a:r>
            <a:r>
              <a:rPr lang="ru-RU" sz="3200" spc="-43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(на собственном примере или в процессе практического обучения при</a:t>
            </a:r>
            <a:r>
              <a:rPr lang="ru-RU" sz="3200" spc="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работе</a:t>
            </a:r>
            <a:r>
              <a:rPr lang="ru-RU" sz="3200" spc="-4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с другими</a:t>
            </a:r>
            <a:r>
              <a:rPr lang="ru-RU" sz="3200" spc="-4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молодыми</a:t>
            </a:r>
            <a:r>
              <a:rPr lang="ru-RU" sz="3200" spc="-3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педагогами);</a:t>
            </a:r>
          </a:p>
          <a:p>
            <a:pPr marL="742950" lvl="1" indent="-285750">
              <a:lnSpc>
                <a:spcPct val="100000"/>
              </a:lnSpc>
              <a:spcBef>
                <a:spcPts val="470"/>
              </a:spcBef>
              <a:spcAft>
                <a:spcPts val="0"/>
              </a:spcAft>
              <a:buSzPts val="2000"/>
              <a:buFont typeface="Arial MT"/>
              <a:buChar char="•"/>
              <a:tabLst>
                <a:tab pos="685800" algn="l"/>
                <a:tab pos="686435" algn="l"/>
              </a:tabLst>
            </a:pP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личный</a:t>
            </a:r>
            <a:r>
              <a:rPr lang="ru-RU" sz="3200" spc="-2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опыт</a:t>
            </a:r>
            <a:r>
              <a:rPr lang="ru-RU" sz="3200" spc="-2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отрефлексирован</a:t>
            </a:r>
            <a:r>
              <a:rPr lang="ru-RU" sz="3200" spc="-5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наставником</a:t>
            </a:r>
            <a:r>
              <a:rPr lang="ru-RU" sz="3200" spc="-3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и</a:t>
            </a:r>
            <a:r>
              <a:rPr lang="ru-RU" sz="3200" spc="-20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может</a:t>
            </a:r>
            <a:r>
              <a:rPr lang="ru-RU" sz="3200" spc="-2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использоваться</a:t>
            </a:r>
            <a:r>
              <a:rPr lang="ru-RU" sz="3200" spc="-4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им</a:t>
            </a:r>
            <a:r>
              <a:rPr lang="ru-RU" sz="3200" spc="-45" dirty="0">
                <a:latin typeface="Calibri" panose="020F0502020204030204" pitchFamily="34" charset="0"/>
                <a:ea typeface="Arial MT"/>
                <a:cs typeface="Arial MT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Arial MT"/>
                <a:cs typeface="Arial MT"/>
              </a:rPr>
              <a:t>в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</a:rPr>
              <a:t>работе</a:t>
            </a:r>
            <a:r>
              <a:rPr lang="ru-RU" sz="3200" spc="-7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</a:rPr>
              <a:t>с</a:t>
            </a:r>
            <a:r>
              <a:rPr lang="ru-RU" sz="3200" spc="-3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</a:rPr>
              <a:t>молодым</a:t>
            </a:r>
            <a:r>
              <a:rPr lang="ru-RU" sz="3200" spc="-6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</a:rPr>
              <a:t>педагогом</a:t>
            </a:r>
            <a:r>
              <a:rPr lang="ru-RU" sz="3200" spc="-8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</a:rPr>
              <a:t>и(или)</a:t>
            </a:r>
            <a:r>
              <a:rPr lang="ru-RU" sz="3200" spc="-4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</a:rPr>
              <a:t>для</a:t>
            </a:r>
            <a:r>
              <a:rPr lang="ru-RU" sz="3200" spc="-4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</a:rPr>
              <a:t>передачи</a:t>
            </a:r>
            <a:r>
              <a:rPr lang="ru-RU" sz="3200" spc="-6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</a:rPr>
              <a:t>ему.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3057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A50719-1B09-49C7-AC11-A4792AEDA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Ментор</a:t>
            </a:r>
            <a:r>
              <a:rPr lang="ru-RU" sz="4800" b="1" dirty="0"/>
              <a:t> (</a:t>
            </a:r>
            <a:r>
              <a:rPr lang="en-US" sz="4800" b="1" dirty="0"/>
              <a:t>mentor</a:t>
            </a:r>
            <a:r>
              <a:rPr lang="ru-RU" sz="4800" b="1" dirty="0"/>
              <a:t>)- наставник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8131BB-AF84-493D-A79B-0CD48620240F}"/>
              </a:ext>
            </a:extLst>
          </p:cNvPr>
          <p:cNvSpPr/>
          <p:nvPr/>
        </p:nvSpPr>
        <p:spPr>
          <a:xfrm>
            <a:off x="618980" y="2049509"/>
            <a:ext cx="11338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Менторство </a:t>
            </a:r>
            <a:r>
              <a:rPr lang="ru-RU" sz="3600" dirty="0"/>
              <a:t>является процессом неформальной передачи знания, социального капитала и психологической поддержки, что воспринимаются как значимые для труда, карьеры или профессионального развития. </a:t>
            </a:r>
            <a:r>
              <a:rPr lang="ru-RU" sz="3600" b="1" dirty="0"/>
              <a:t>Менторство</a:t>
            </a:r>
            <a:r>
              <a:rPr lang="ru-RU" sz="3600" dirty="0"/>
              <a:t> предполагает длительную неформальную коммуникацию между лицом, которое приобрело больший опыт и знания (ментором), и лицом, которое их требует (протеже).</a:t>
            </a:r>
          </a:p>
        </p:txBody>
      </p:sp>
    </p:spTree>
    <p:extLst>
      <p:ext uri="{BB962C8B-B14F-4D97-AF65-F5344CB8AC3E}">
        <p14:creationId xmlns:p14="http://schemas.microsoft.com/office/powerpoint/2010/main" val="780360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6F445E-8F43-4396-BB89-379FC0521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err="1">
                <a:solidFill>
                  <a:srgbClr val="FF0000"/>
                </a:solidFill>
              </a:rPr>
              <a:t>менторинг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A86720-0334-46B5-BBD5-F69785C0A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2919" y="2264899"/>
            <a:ext cx="9892974" cy="4065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b="1" dirty="0"/>
              <a:t>Менторство, </a:t>
            </a:r>
            <a:r>
              <a:rPr lang="ru-RU" sz="4000" b="1" dirty="0" err="1"/>
              <a:t>менторинг</a:t>
            </a:r>
            <a:r>
              <a:rPr lang="ru-RU" sz="4000" b="1" dirty="0"/>
              <a:t>, наставничество </a:t>
            </a:r>
          </a:p>
          <a:p>
            <a:pPr marL="0" indent="0">
              <a:buNone/>
            </a:pPr>
            <a:r>
              <a:rPr lang="ru-RU" sz="4000" b="1" dirty="0"/>
              <a:t>(от греч. </a:t>
            </a:r>
            <a:r>
              <a:rPr lang="ru-RU" sz="4000" b="1" dirty="0" err="1"/>
              <a:t>men</a:t>
            </a:r>
            <a:r>
              <a:rPr lang="ru-RU" sz="4000" b="1" dirty="0"/>
              <a:t>- - </a:t>
            </a:r>
            <a:r>
              <a:rPr lang="ru-RU" sz="4000" b="1" dirty="0" err="1"/>
              <a:t>mom</a:t>
            </a:r>
            <a:r>
              <a:rPr lang="ru-RU" sz="4000" b="1" dirty="0"/>
              <a:t>, кто думает; </a:t>
            </a:r>
          </a:p>
          <a:p>
            <a:pPr marL="0" indent="0">
              <a:buNone/>
            </a:pPr>
            <a:r>
              <a:rPr lang="ru-RU" sz="4000" b="1" dirty="0"/>
              <a:t>-</a:t>
            </a:r>
            <a:r>
              <a:rPr lang="ru-RU" sz="4000" b="1" dirty="0" err="1"/>
              <a:t>tor</a:t>
            </a:r>
            <a:r>
              <a:rPr lang="ru-RU" sz="4000" b="1" dirty="0"/>
              <a:t> - суффикс, обозначающий принадлежность к мужскому полу; </a:t>
            </a:r>
          </a:p>
          <a:p>
            <a:pPr marL="0" indent="0">
              <a:buNone/>
            </a:pPr>
            <a:r>
              <a:rPr lang="ru-RU" sz="4000" b="1" dirty="0"/>
              <a:t>англ. </a:t>
            </a:r>
            <a:r>
              <a:rPr lang="ru-RU" sz="4000" b="1" dirty="0" err="1"/>
              <a:t>mentor</a:t>
            </a:r>
            <a:r>
              <a:rPr lang="ru-RU" sz="4000" b="1" dirty="0"/>
              <a:t> - наставник, руководитель, воспитатель, куратор) - модель передачи опыта.</a:t>
            </a:r>
          </a:p>
        </p:txBody>
      </p:sp>
    </p:spTree>
    <p:extLst>
      <p:ext uri="{BB962C8B-B14F-4D97-AF65-F5344CB8AC3E}">
        <p14:creationId xmlns:p14="http://schemas.microsoft.com/office/powerpoint/2010/main" val="1637727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6FD2A-6A9A-468B-961D-A8401461B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/>
              <a:t>Форма наставничества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CADE48-52C0-43C0-8DE9-26279F2D2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2919" y="2011680"/>
            <a:ext cx="9784080" cy="46845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- это способ</a:t>
            </a:r>
            <a:r>
              <a:rPr lang="ru-RU" sz="4800" spc="-2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реализации</a:t>
            </a:r>
            <a:r>
              <a:rPr lang="ru-RU" sz="4800" spc="-7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целевой</a:t>
            </a:r>
            <a:r>
              <a:rPr lang="ru-RU" sz="4800" spc="-5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модели</a:t>
            </a:r>
            <a:r>
              <a:rPr lang="ru-RU" sz="4800" spc="-3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через</a:t>
            </a:r>
            <a:r>
              <a:rPr lang="ru-RU" sz="4800" spc="-4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организацию</a:t>
            </a:r>
            <a:r>
              <a:rPr lang="ru-RU" sz="4800" spc="-6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работы</a:t>
            </a:r>
            <a:r>
              <a:rPr lang="ru-RU" sz="4800" spc="-5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наставнической</a:t>
            </a:r>
            <a:r>
              <a:rPr lang="ru-RU" sz="4800" spc="-6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пары,</a:t>
            </a:r>
            <a:r>
              <a:rPr lang="ru-RU" sz="4800" spc="-34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участники которой находятся</a:t>
            </a:r>
            <a:r>
              <a:rPr lang="ru-RU" sz="4800" spc="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в определенной ролевой ситуации,</a:t>
            </a:r>
            <a:r>
              <a:rPr lang="ru-RU" sz="4800" spc="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определяемой</a:t>
            </a:r>
            <a:r>
              <a:rPr lang="ru-RU" sz="4800" spc="3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основной</a:t>
            </a:r>
            <a:r>
              <a:rPr lang="ru-RU" sz="4800" spc="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деятельностью</a:t>
            </a:r>
            <a:r>
              <a:rPr lang="ru-RU" sz="4800" spc="1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и</a:t>
            </a:r>
            <a:r>
              <a:rPr lang="ru-RU" sz="4800" spc="-1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позицией</a:t>
            </a:r>
            <a:r>
              <a:rPr lang="ru-RU" sz="4800" spc="15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</a:rPr>
              <a:t>участников.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E43EB1-4AAC-4B5B-B72C-E2C534841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6280" y="256148"/>
            <a:ext cx="986514" cy="156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93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9F7499-6535-4DFC-8CC6-E9B44FBE1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960" y="284176"/>
            <a:ext cx="9784080" cy="150876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Формы наставничества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B66F0A-563C-44F4-988E-9A9B3C1832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889"/>
          <a:stretch/>
        </p:blipFill>
        <p:spPr>
          <a:xfrm>
            <a:off x="538868" y="2461845"/>
            <a:ext cx="11114263" cy="360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58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501E16-6162-4EB3-BEDC-4D7DF4824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/>
              <a:t>Форма «Учитель-Учитель»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DF9EC59-4458-4544-B69D-7D4C9BBC1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349" r="-651"/>
          <a:stretch/>
        </p:blipFill>
        <p:spPr>
          <a:xfrm>
            <a:off x="7081" y="2096086"/>
            <a:ext cx="12020846" cy="437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46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AEC30E-7E3F-4CB9-B211-328B97402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/>
              <a:t>Процесс наставничества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51B4687-D904-49F6-8955-D1EE178DD2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8064" b="20741"/>
          <a:stretch/>
        </p:blipFill>
        <p:spPr>
          <a:xfrm>
            <a:off x="1203960" y="2089161"/>
            <a:ext cx="9784079" cy="44846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1D904C-411F-4B1A-9DC2-9AAA56168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8813" y="4469199"/>
            <a:ext cx="1178904" cy="186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5657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каймление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Окаймление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каймлени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2993</TotalTime>
  <Words>289</Words>
  <Application>Microsoft Office PowerPoint</Application>
  <PresentationFormat>Широкоэкранный</PresentationFormat>
  <Paragraphs>25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 Black</vt:lpstr>
      <vt:lpstr>Arial MT</vt:lpstr>
      <vt:lpstr>Calibri</vt:lpstr>
      <vt:lpstr>Corbel</vt:lpstr>
      <vt:lpstr>Times New Roman</vt:lpstr>
      <vt:lpstr>Wingdings</vt:lpstr>
      <vt:lpstr>Окаймление</vt:lpstr>
      <vt:lpstr>Совершенствование профессионального мастерства преподавателей иностранного языка через институт наставничества </vt:lpstr>
      <vt:lpstr>наставничество</vt:lpstr>
      <vt:lpstr>Наставник — это педагог, существенно превосходящий молодого педагога в следующих отношениях: </vt:lpstr>
      <vt:lpstr>Ментор (mentor)- наставник </vt:lpstr>
      <vt:lpstr>менторинг</vt:lpstr>
      <vt:lpstr>Форма наставничества</vt:lpstr>
      <vt:lpstr>Формы наставничества</vt:lpstr>
      <vt:lpstr>Форма «Учитель-Учитель»</vt:lpstr>
      <vt:lpstr>Процесс наставничества</vt:lpstr>
      <vt:lpstr>ЭТАПЫ НАСТАВНИЧЕСТВА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7</cp:revision>
  <dcterms:created xsi:type="dcterms:W3CDTF">2023-04-22T19:01:17Z</dcterms:created>
  <dcterms:modified xsi:type="dcterms:W3CDTF">2024-02-10T13:38:10Z</dcterms:modified>
</cp:coreProperties>
</file>