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8" r:id="rId1"/>
  </p:sldMasterIdLst>
  <p:notesMasterIdLst>
    <p:notesMasterId r:id="rId18"/>
  </p:notesMasterIdLst>
  <p:sldIdLst>
    <p:sldId id="256" r:id="rId2"/>
    <p:sldId id="282" r:id="rId3"/>
    <p:sldId id="272" r:id="rId4"/>
    <p:sldId id="265" r:id="rId5"/>
    <p:sldId id="258" r:id="rId6"/>
    <p:sldId id="270" r:id="rId7"/>
    <p:sldId id="283" r:id="rId8"/>
    <p:sldId id="274" r:id="rId9"/>
    <p:sldId id="275" r:id="rId10"/>
    <p:sldId id="278" r:id="rId11"/>
    <p:sldId id="276" r:id="rId12"/>
    <p:sldId id="281" r:id="rId13"/>
    <p:sldId id="280" r:id="rId14"/>
    <p:sldId id="285" r:id="rId15"/>
    <p:sldId id="286" r:id="rId16"/>
    <p:sldId id="277" r:id="rId17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Times New Roman" pitchFamily="16" charset="0"/>
        <a:ea typeface="Microsoft YaHei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24" autoAdjust="0"/>
  </p:normalViewPr>
  <p:slideViewPr>
    <p:cSldViewPr>
      <p:cViewPr>
        <p:scale>
          <a:sx n="107" d="100"/>
          <a:sy n="107" d="100"/>
        </p:scale>
        <p:origin x="78" y="20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  <p:extLst>
      <p:ext uri="{BB962C8B-B14F-4D97-AF65-F5344CB8AC3E}">
        <p14:creationId xmlns:p14="http://schemas.microsoft.com/office/powerpoint/2010/main" val="17295529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04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253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481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B030CE-24B1-451E-A8BA-DED5D333EA6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B28FC7-FFD1-497D-81A0-4C4E3D0460F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ADA182-6C92-4DAC-90B3-694EB13FBA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855CAA-1D51-4E6F-9252-35E616CCB5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23A75A-90B3-45CA-8587-56F69FF2F52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B17902-CBAB-4493-A758-72322A47E4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9F8125-E2E0-4A68-8FCE-6942F88ED0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1734CF-5E26-46B3-936F-7D53DCD2A03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8F68DD-16E7-4B83-A6C6-D1980C6422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E735D8-1E48-40B6-A465-89B4082472C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C1ECD7-EAE1-4B99-B0D6-B96A22EA680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B55891D9-9C9B-46E0-B71E-CD84EB62D2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stihi.ru/avtor/altovolga" TargetMode="Externa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ulture.ru/persons/8299/modest-musorgskii?ysclid=lov3udyw6p569494007" TargetMode="External"/><Relationship Id="rId3" Type="http://schemas.openxmlformats.org/officeDocument/2006/relationships/hyperlink" Target="https://stihi.ru/2013/02/15/11287" TargetMode="External"/><Relationship Id="rId7" Type="http://schemas.openxmlformats.org/officeDocument/2006/relationships/hyperlink" Target="https://soundtimes.ru/opera/spektakli/khovanshchina/m-p-musorgskij-rassvet-na-moskve-reke?ysclid=lov2hic0bi213148196" TargetMode="External"/><Relationship Id="rId2" Type="http://schemas.openxmlformats.org/officeDocument/2006/relationships/hyperlink" Target="https://www.belcanto.ru/mussorgsky_rassvet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oundtimes.ru/muzykalnaya-shkatulka/iz-zhizni-muzykantov/moguchaya-kuchka?ysclid=lov2ikrj4x184651584" TargetMode="External"/><Relationship Id="rId5" Type="http://schemas.openxmlformats.org/officeDocument/2006/relationships/hyperlink" Target="https://school.pryamaya.ru/article/moguchaya-kuchka-otkuda-takoe-epicheskoe-nazvanie/?ysclid=lov2iwogj6868856370" TargetMode="External"/><Relationship Id="rId4" Type="http://schemas.openxmlformats.org/officeDocument/2006/relationships/hyperlink" Target="https://muzei-mira.com/kartini_russkih_hudojnikov/279-utro-streleckoy-kazni-vasiliy-ivanovich-surikov.html" TargetMode="External"/><Relationship Id="rId9" Type="http://schemas.openxmlformats.org/officeDocument/2006/relationships/hyperlink" Target="https://www.google.com/search?q=&#1084;&#1086;&#1075;&#1091;&#1095;&#1072;&#1103;+&#1082;&#1091;&#1095;&#1082;&#1072;&amp;sca_esv=581645294&amp;tbm=isch&amp;source=lnms&amp;sa=X&amp;ved=2ahUKEwi6gcrE6r2CAxWsJxAIHcGtDZcQ_AUoAXoECAIQAw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1259632" y="1412776"/>
            <a:ext cx="6400800" cy="1752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ctr">
              <a:lnSpc>
                <a:spcPct val="80000"/>
              </a:lnSpc>
              <a:spcBef>
                <a:spcPts val="650"/>
              </a:spcBef>
              <a:buClrTx/>
              <a:buSzPct val="65000"/>
              <a:buFontTx/>
              <a:buNone/>
              <a:tabLst>
                <a:tab pos="0" algn="l"/>
                <a:tab pos="776288" algn="l"/>
                <a:tab pos="1690688" algn="l"/>
                <a:tab pos="2605088" algn="l"/>
                <a:tab pos="3519488" algn="l"/>
                <a:tab pos="4433888" algn="l"/>
                <a:tab pos="5348288" algn="l"/>
                <a:tab pos="6262688" algn="l"/>
                <a:tab pos="7177088" algn="l"/>
                <a:tab pos="8091488" algn="l"/>
                <a:tab pos="9005888" algn="l"/>
                <a:tab pos="9920288" algn="l"/>
              </a:tabLst>
            </a:pPr>
            <a:r>
              <a:rPr lang="ru-RU" sz="3600" b="1" dirty="0" smtClean="0">
                <a:solidFill>
                  <a:schemeClr val="tx1"/>
                </a:solidFill>
              </a:rPr>
              <a:t>Презентация по музыке на тему «История </a:t>
            </a:r>
            <a:r>
              <a:rPr lang="ru-RU" sz="3600" b="1" dirty="0" smtClean="0">
                <a:solidFill>
                  <a:schemeClr val="tx1"/>
                </a:solidFill>
              </a:rPr>
              <a:t>страны и народа в музыке русских композиторов. </a:t>
            </a:r>
          </a:p>
          <a:p>
            <a:pPr algn="ctr">
              <a:lnSpc>
                <a:spcPct val="80000"/>
              </a:lnSpc>
              <a:spcBef>
                <a:spcPts val="650"/>
              </a:spcBef>
              <a:buClrTx/>
              <a:buSzPct val="65000"/>
              <a:buFontTx/>
              <a:buNone/>
              <a:tabLst>
                <a:tab pos="0" algn="l"/>
                <a:tab pos="776288" algn="l"/>
                <a:tab pos="1690688" algn="l"/>
                <a:tab pos="2605088" algn="l"/>
                <a:tab pos="3519488" algn="l"/>
                <a:tab pos="4433888" algn="l"/>
                <a:tab pos="5348288" algn="l"/>
                <a:tab pos="6262688" algn="l"/>
                <a:tab pos="7177088" algn="l"/>
                <a:tab pos="8091488" algn="l"/>
                <a:tab pos="9005888" algn="l"/>
                <a:tab pos="9920288" algn="l"/>
              </a:tabLst>
            </a:pPr>
            <a:r>
              <a:rPr lang="ru-RU" sz="3600" b="1" smtClean="0">
                <a:solidFill>
                  <a:schemeClr val="tx1"/>
                </a:solidFill>
              </a:rPr>
              <a:t>М.П</a:t>
            </a:r>
            <a:r>
              <a:rPr lang="ru-RU" sz="3600" b="1" dirty="0" smtClean="0">
                <a:solidFill>
                  <a:schemeClr val="tx1"/>
                </a:solidFill>
              </a:rPr>
              <a:t>. Мусоргский </a:t>
            </a:r>
          </a:p>
          <a:p>
            <a:pPr algn="ctr">
              <a:lnSpc>
                <a:spcPct val="80000"/>
              </a:lnSpc>
              <a:spcBef>
                <a:spcPts val="650"/>
              </a:spcBef>
              <a:buClrTx/>
              <a:buSzPct val="65000"/>
              <a:buFontTx/>
              <a:buNone/>
              <a:tabLst>
                <a:tab pos="0" algn="l"/>
                <a:tab pos="776288" algn="l"/>
                <a:tab pos="1690688" algn="l"/>
                <a:tab pos="2605088" algn="l"/>
                <a:tab pos="3519488" algn="l"/>
                <a:tab pos="4433888" algn="l"/>
                <a:tab pos="5348288" algn="l"/>
                <a:tab pos="6262688" algn="l"/>
                <a:tab pos="7177088" algn="l"/>
                <a:tab pos="8091488" algn="l"/>
                <a:tab pos="9005888" algn="l"/>
                <a:tab pos="9920288" algn="l"/>
              </a:tabLst>
            </a:pPr>
            <a:r>
              <a:rPr lang="ru-RU" sz="3600" b="1" dirty="0" smtClean="0">
                <a:solidFill>
                  <a:schemeClr val="tx1"/>
                </a:solidFill>
              </a:rPr>
              <a:t>«Рассвет на Москве-реке» </a:t>
            </a:r>
          </a:p>
          <a:p>
            <a:pPr algn="ctr">
              <a:lnSpc>
                <a:spcPct val="80000"/>
              </a:lnSpc>
              <a:spcBef>
                <a:spcPts val="650"/>
              </a:spcBef>
              <a:buClrTx/>
              <a:buSzPct val="65000"/>
              <a:buFontTx/>
              <a:buNone/>
              <a:tabLst>
                <a:tab pos="0" algn="l"/>
                <a:tab pos="776288" algn="l"/>
                <a:tab pos="1690688" algn="l"/>
                <a:tab pos="2605088" algn="l"/>
                <a:tab pos="3519488" algn="l"/>
                <a:tab pos="4433888" algn="l"/>
                <a:tab pos="5348288" algn="l"/>
                <a:tab pos="6262688" algn="l"/>
                <a:tab pos="7177088" algn="l"/>
                <a:tab pos="8091488" algn="l"/>
                <a:tab pos="9005888" algn="l"/>
                <a:tab pos="9920288" algn="l"/>
              </a:tabLst>
            </a:pPr>
            <a:endParaRPr lang="ru-RU" sz="2600" dirty="0" smtClean="0">
              <a:solidFill>
                <a:srgbClr val="FFFFFF"/>
              </a:solidFill>
            </a:endParaRPr>
          </a:p>
          <a:p>
            <a:pPr algn="ctr">
              <a:lnSpc>
                <a:spcPct val="80000"/>
              </a:lnSpc>
              <a:spcBef>
                <a:spcPts val="650"/>
              </a:spcBef>
              <a:buClrTx/>
              <a:buSzPct val="65000"/>
              <a:buFontTx/>
              <a:buNone/>
              <a:tabLst>
                <a:tab pos="0" algn="l"/>
                <a:tab pos="776288" algn="l"/>
                <a:tab pos="1690688" algn="l"/>
                <a:tab pos="2605088" algn="l"/>
                <a:tab pos="3519488" algn="l"/>
                <a:tab pos="4433888" algn="l"/>
                <a:tab pos="5348288" algn="l"/>
                <a:tab pos="6262688" algn="l"/>
                <a:tab pos="7177088" algn="l"/>
                <a:tab pos="8091488" algn="l"/>
                <a:tab pos="9005888" algn="l"/>
                <a:tab pos="9920288" algn="l"/>
              </a:tabLst>
            </a:pPr>
            <a:r>
              <a:rPr lang="ru-RU" sz="2600" dirty="0" smtClean="0">
                <a:solidFill>
                  <a:schemeClr val="tx1"/>
                </a:solidFill>
              </a:rPr>
              <a:t>6 класс</a:t>
            </a:r>
            <a:endParaRPr lang="ru-RU" sz="2600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164288" y="5445224"/>
            <a:ext cx="162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solidFill>
                  <a:schemeClr val="tx1"/>
                </a:solidFill>
              </a:rPr>
              <a:t>Ларькова</a:t>
            </a:r>
            <a:r>
              <a:rPr lang="ru-RU" dirty="0" smtClean="0">
                <a:solidFill>
                  <a:schemeClr val="tx1"/>
                </a:solidFill>
              </a:rPr>
              <a:t> М.Л.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548680"/>
            <a:ext cx="8676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+mj-lt"/>
              </a:rPr>
              <a:t>«Рассвет на </a:t>
            </a:r>
            <a:r>
              <a:rPr lang="ru-RU" sz="4000" dirty="0">
                <a:solidFill>
                  <a:schemeClr val="tx1"/>
                </a:solidFill>
                <a:latin typeface="+mj-lt"/>
              </a:rPr>
              <a:t>М</a:t>
            </a:r>
            <a:r>
              <a:rPr lang="ru-RU" sz="4000" dirty="0" smtClean="0">
                <a:solidFill>
                  <a:schemeClr val="tx1"/>
                </a:solidFill>
                <a:latin typeface="+mj-lt"/>
              </a:rPr>
              <a:t>оскве реке» (1873-1874)</a:t>
            </a:r>
            <a:endParaRPr lang="ru-RU" sz="4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412776"/>
            <a:ext cx="82809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Тембры музыкальных инструментов (струнных-альтов, скрипок) и деревянных духовых создают широкую </a:t>
            </a:r>
            <a:r>
              <a:rPr lang="ru-RU" sz="2800" dirty="0">
                <a:solidFill>
                  <a:schemeClr val="tx1"/>
                </a:solidFill>
                <a:latin typeface="Comic Sans MS" panose="030F0702030302020204" pitchFamily="66" charset="0"/>
              </a:rPr>
              <a:t>народного характера </a:t>
            </a:r>
            <a:r>
              <a:rPr lang="ru-RU" sz="28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мелодию, в которой присутствуют изобразительные интонации (соло кларнета и звук валторны – перекличка петухов, пассажи скрипок – поток солнечных лучей). </a:t>
            </a:r>
            <a:r>
              <a:rPr lang="ru-RU" sz="2800" dirty="0">
                <a:solidFill>
                  <a:schemeClr val="tx1"/>
                </a:solidFill>
                <a:latin typeface="Comic Sans MS" panose="030F0702030302020204" pitchFamily="66" charset="0"/>
              </a:rPr>
              <a:t>Валторны, арфы, литавры и тамтам с пиццикато контрабасов имитируют колокольный звон. </a:t>
            </a:r>
          </a:p>
        </p:txBody>
      </p:sp>
    </p:spTree>
    <p:extLst>
      <p:ext uri="{BB962C8B-B14F-4D97-AF65-F5344CB8AC3E}">
        <p14:creationId xmlns:p14="http://schemas.microsoft.com/office/powerpoint/2010/main" val="225204005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92696"/>
            <a:ext cx="79928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Краткое вступление </a:t>
            </a:r>
            <a:endParaRPr lang="ru-RU" sz="2400" dirty="0" smtClean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к </a:t>
            </a:r>
            <a:r>
              <a:rPr lang="ru-RU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опере, которое </a:t>
            </a:r>
            <a:endParaRPr lang="ru-RU" sz="2400" dirty="0" smtClean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композитор </a:t>
            </a:r>
            <a:r>
              <a:rPr lang="ru-RU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назвал </a:t>
            </a:r>
            <a:endParaRPr lang="ru-RU" sz="2400" dirty="0" smtClean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«</a:t>
            </a:r>
            <a:r>
              <a:rPr lang="ru-RU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Рассвет на </a:t>
            </a:r>
            <a:r>
              <a:rPr lang="ru-RU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Москве-реке»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— это не </a:t>
            </a:r>
            <a:r>
              <a:rPr lang="ru-RU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только 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удивительной красоты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пейзажная </a:t>
            </a:r>
            <a:r>
              <a:rPr lang="ru-RU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зарисовка, но </a:t>
            </a:r>
            <a:endParaRPr lang="ru-RU" sz="2400" dirty="0" smtClean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и </a:t>
            </a:r>
            <a:r>
              <a:rPr lang="ru-RU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символическая </a:t>
            </a:r>
            <a:r>
              <a:rPr lang="ru-RU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картина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рассвета</a:t>
            </a:r>
            <a:r>
              <a:rPr lang="ru-RU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, встающего над страной по воле юного Петра, надежда на прекрасное будущее утро России. Мусоргский создавал его в 1873—1874 годах. </a:t>
            </a:r>
          </a:p>
        </p:txBody>
      </p:sp>
      <p:pic>
        <p:nvPicPr>
          <p:cNvPr id="7170" name="Picture 2" descr="https://soundtimes.ru/images/operi/11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908720"/>
            <a:ext cx="432048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75671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о классам\5 класс\Музыкальный пейзаж\Суриков И. Утро стрелецкой казн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28099"/>
            <a:ext cx="8928992" cy="5294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5710000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В.И. Суриков. Утро стрелецкой казни. 1878-1881</a:t>
            </a:r>
            <a:endParaRPr lang="ru-RU" sz="24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71555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i="1" dirty="0">
                <a:solidFill>
                  <a:schemeClr val="tx1"/>
                </a:solidFill>
                <a:latin typeface="Comic Sans MS" panose="030F0702030302020204" pitchFamily="66" charset="0"/>
                <a:hlinkClick r:id="rId2"/>
              </a:rPr>
              <a:t>Ольга </a:t>
            </a:r>
            <a:r>
              <a:rPr lang="ru-RU" sz="2800" i="1" dirty="0" err="1">
                <a:solidFill>
                  <a:schemeClr val="tx1"/>
                </a:solidFill>
                <a:latin typeface="Comic Sans MS" panose="030F0702030302020204" pitchFamily="66" charset="0"/>
                <a:hlinkClick r:id="rId2"/>
              </a:rPr>
              <a:t>Альтовская</a:t>
            </a:r>
            <a:r>
              <a:rPr lang="ru-RU" sz="2800" dirty="0">
                <a:solidFill>
                  <a:schemeClr val="tx1"/>
                </a:solidFill>
                <a:latin typeface="Comic Sans MS" panose="030F0702030302020204" pitchFamily="66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ru-RU" sz="2800" dirty="0">
                <a:solidFill>
                  <a:schemeClr val="tx1"/>
                </a:solidFill>
                <a:latin typeface="Comic Sans MS" panose="030F0702030302020204" pitchFamily="66" charset="0"/>
              </a:rPr>
              <a:t>РАССВЕТ НА МОСКВА-РЕКЕ. Мусоргский</a:t>
            </a:r>
            <a:br>
              <a:rPr lang="ru-RU" sz="2800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5536" y="1340768"/>
            <a:ext cx="4040188" cy="39512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>
                <a:latin typeface="Comic Sans MS" panose="030F0702030302020204" pitchFamily="66" charset="0"/>
              </a:rPr>
              <a:t>Ещё ночной покой не спет.</a:t>
            </a:r>
            <a:br>
              <a:rPr lang="ru-RU" sz="1800" dirty="0">
                <a:latin typeface="Comic Sans MS" panose="030F0702030302020204" pitchFamily="66" charset="0"/>
              </a:rPr>
            </a:br>
            <a:r>
              <a:rPr lang="ru-RU" sz="1800" dirty="0">
                <a:latin typeface="Comic Sans MS" panose="030F0702030302020204" pitchFamily="66" charset="0"/>
              </a:rPr>
              <a:t>Ещё Москва  объята сном.</a:t>
            </a:r>
            <a:br>
              <a:rPr lang="ru-RU" sz="1800" dirty="0">
                <a:latin typeface="Comic Sans MS" panose="030F0702030302020204" pitchFamily="66" charset="0"/>
              </a:rPr>
            </a:br>
            <a:r>
              <a:rPr lang="ru-RU" sz="1800" dirty="0">
                <a:latin typeface="Comic Sans MS" panose="030F0702030302020204" pitchFamily="66" charset="0"/>
              </a:rPr>
              <a:t>Но уж затеплился рассвет,</a:t>
            </a:r>
            <a:br>
              <a:rPr lang="ru-RU" sz="1800" dirty="0">
                <a:latin typeface="Comic Sans MS" panose="030F0702030302020204" pitchFamily="66" charset="0"/>
              </a:rPr>
            </a:br>
            <a:r>
              <a:rPr lang="ru-RU" sz="1800" dirty="0">
                <a:latin typeface="Comic Sans MS" panose="030F0702030302020204" pitchFamily="66" charset="0"/>
              </a:rPr>
              <a:t>Потёк по сумраку вином</a:t>
            </a:r>
            <a:br>
              <a:rPr lang="ru-RU" sz="1800" dirty="0">
                <a:latin typeface="Comic Sans MS" panose="030F0702030302020204" pitchFamily="66" charset="0"/>
              </a:rPr>
            </a:br>
            <a:r>
              <a:rPr lang="ru-RU" sz="1800" dirty="0">
                <a:latin typeface="Comic Sans MS" panose="030F0702030302020204" pitchFamily="66" charset="0"/>
              </a:rPr>
              <a:t/>
            </a:r>
            <a:br>
              <a:rPr lang="ru-RU" sz="1800" dirty="0">
                <a:latin typeface="Comic Sans MS" panose="030F0702030302020204" pitchFamily="66" charset="0"/>
              </a:rPr>
            </a:br>
            <a:r>
              <a:rPr lang="ru-RU" sz="1800" dirty="0">
                <a:latin typeface="Comic Sans MS" panose="030F0702030302020204" pitchFamily="66" charset="0"/>
              </a:rPr>
              <a:t>По тишине пустых дворов,</a:t>
            </a:r>
            <a:br>
              <a:rPr lang="ru-RU" sz="1800" dirty="0">
                <a:latin typeface="Comic Sans MS" panose="030F0702030302020204" pitchFamily="66" charset="0"/>
              </a:rPr>
            </a:br>
            <a:r>
              <a:rPr lang="ru-RU" sz="1800" dirty="0">
                <a:latin typeface="Comic Sans MS" panose="030F0702030302020204" pitchFamily="66" charset="0"/>
              </a:rPr>
              <a:t>По деревянным мостовым.</a:t>
            </a:r>
            <a:br>
              <a:rPr lang="ru-RU" sz="1800" dirty="0">
                <a:latin typeface="Comic Sans MS" panose="030F0702030302020204" pitchFamily="66" charset="0"/>
              </a:rPr>
            </a:br>
            <a:r>
              <a:rPr lang="ru-RU" sz="1800" dirty="0">
                <a:latin typeface="Comic Sans MS" panose="030F0702030302020204" pitchFamily="66" charset="0"/>
              </a:rPr>
              <a:t>На душный бархатный покров</a:t>
            </a:r>
            <a:br>
              <a:rPr lang="ru-RU" sz="1800" dirty="0">
                <a:latin typeface="Comic Sans MS" panose="030F0702030302020204" pitchFamily="66" charset="0"/>
              </a:rPr>
            </a:br>
            <a:r>
              <a:rPr lang="ru-RU" sz="1800" dirty="0">
                <a:latin typeface="Comic Sans MS" panose="030F0702030302020204" pitchFamily="66" charset="0"/>
              </a:rPr>
              <a:t>Дохнуло воздухом живым.</a:t>
            </a:r>
            <a:br>
              <a:rPr lang="ru-RU" sz="1800" dirty="0">
                <a:latin typeface="Comic Sans MS" panose="030F0702030302020204" pitchFamily="66" charset="0"/>
              </a:rPr>
            </a:br>
            <a:r>
              <a:rPr lang="ru-RU" sz="1800" dirty="0">
                <a:latin typeface="Comic Sans MS" panose="030F0702030302020204" pitchFamily="66" charset="0"/>
              </a:rPr>
              <a:t/>
            </a:r>
            <a:br>
              <a:rPr lang="ru-RU" sz="1800" dirty="0">
                <a:latin typeface="Comic Sans MS" panose="030F0702030302020204" pitchFamily="66" charset="0"/>
              </a:rPr>
            </a:br>
            <a:r>
              <a:rPr lang="ru-RU" sz="1800" dirty="0">
                <a:latin typeface="Comic Sans MS" panose="030F0702030302020204" pitchFamily="66" charset="0"/>
              </a:rPr>
              <a:t>И уловил движенье слух:</a:t>
            </a:r>
            <a:br>
              <a:rPr lang="ru-RU" sz="1800" dirty="0">
                <a:latin typeface="Comic Sans MS" panose="030F0702030302020204" pitchFamily="66" charset="0"/>
              </a:rPr>
            </a:br>
            <a:r>
              <a:rPr lang="ru-RU" sz="1800" dirty="0">
                <a:latin typeface="Comic Sans MS" panose="030F0702030302020204" pitchFamily="66" charset="0"/>
              </a:rPr>
              <a:t>Сначала с новостью благой</a:t>
            </a:r>
            <a:br>
              <a:rPr lang="ru-RU" sz="1800" dirty="0">
                <a:latin typeface="Comic Sans MS" panose="030F0702030302020204" pitchFamily="66" charset="0"/>
              </a:rPr>
            </a:br>
            <a:r>
              <a:rPr lang="ru-RU" sz="1800" dirty="0">
                <a:latin typeface="Comic Sans MS" panose="030F0702030302020204" pitchFamily="66" charset="0"/>
              </a:rPr>
              <a:t>Недалеко  пропел петух.</a:t>
            </a:r>
            <a:br>
              <a:rPr lang="ru-RU" sz="1800" dirty="0">
                <a:latin typeface="Comic Sans MS" panose="030F0702030302020204" pitchFamily="66" charset="0"/>
              </a:rPr>
            </a:br>
            <a:r>
              <a:rPr lang="ru-RU" sz="1800" dirty="0">
                <a:latin typeface="Comic Sans MS" panose="030F0702030302020204" pitchFamily="66" charset="0"/>
              </a:rPr>
              <a:t>Вдали откликнулся – другой.</a:t>
            </a:r>
            <a:br>
              <a:rPr lang="ru-RU" sz="1800" dirty="0">
                <a:latin typeface="Comic Sans MS" panose="030F0702030302020204" pitchFamily="66" charset="0"/>
              </a:rPr>
            </a:br>
            <a:r>
              <a:rPr lang="ru-RU" sz="1800" dirty="0">
                <a:latin typeface="Comic Sans MS" panose="030F0702030302020204" pitchFamily="66" charset="0"/>
              </a:rPr>
              <a:t/>
            </a:r>
            <a:br>
              <a:rPr lang="ru-RU" sz="1800" dirty="0">
                <a:latin typeface="Comic Sans MS" panose="030F0702030302020204" pitchFamily="66" charset="0"/>
              </a:rPr>
            </a:br>
            <a:r>
              <a:rPr lang="ru-RU" sz="1800" dirty="0">
                <a:latin typeface="Comic Sans MS" panose="030F0702030302020204" pitchFamily="66" charset="0"/>
              </a:rPr>
              <a:t>И, набирая света, день</a:t>
            </a:r>
            <a:br>
              <a:rPr lang="ru-RU" sz="1800" dirty="0">
                <a:latin typeface="Comic Sans MS" panose="030F0702030302020204" pitchFamily="66" charset="0"/>
              </a:rPr>
            </a:br>
            <a:r>
              <a:rPr lang="ru-RU" sz="1800" dirty="0">
                <a:latin typeface="Comic Sans MS" panose="030F0702030302020204" pitchFamily="66" charset="0"/>
              </a:rPr>
              <a:t>Ударил по колоколам.</a:t>
            </a:r>
            <a:br>
              <a:rPr lang="ru-RU" sz="1800" dirty="0">
                <a:latin typeface="Comic Sans MS" panose="030F0702030302020204" pitchFamily="66" charset="0"/>
              </a:rPr>
            </a:br>
            <a:r>
              <a:rPr lang="ru-RU" sz="1800" dirty="0">
                <a:latin typeface="Comic Sans MS" panose="030F0702030302020204" pitchFamily="66" charset="0"/>
              </a:rPr>
              <a:t>И потянулся мир. И лень</a:t>
            </a:r>
            <a:br>
              <a:rPr lang="ru-RU" sz="1800" dirty="0">
                <a:latin typeface="Comic Sans MS" panose="030F0702030302020204" pitchFamily="66" charset="0"/>
              </a:rPr>
            </a:br>
            <a:r>
              <a:rPr lang="ru-RU" sz="1800" dirty="0">
                <a:latin typeface="Comic Sans MS" panose="030F0702030302020204" pitchFamily="66" charset="0"/>
              </a:rPr>
              <a:t>Стерев с лица, пошёл к делам.</a:t>
            </a:r>
          </a:p>
          <a:p>
            <a:endParaRPr lang="ru-RU" sz="1800" dirty="0">
              <a:latin typeface="Comic Sans MS" panose="030F0702030302020204" pitchFamily="66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499992" y="1412776"/>
            <a:ext cx="4041775" cy="3951288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ru-RU" sz="1800" dirty="0">
                <a:latin typeface="Comic Sans MS" panose="030F0702030302020204" pitchFamily="66" charset="0"/>
              </a:rPr>
              <a:t>Уже за каждым закутком</a:t>
            </a:r>
            <a:br>
              <a:rPr lang="ru-RU" sz="1800" dirty="0">
                <a:latin typeface="Comic Sans MS" panose="030F0702030302020204" pitchFamily="66" charset="0"/>
              </a:rPr>
            </a:br>
            <a:r>
              <a:rPr lang="ru-RU" sz="1800" dirty="0">
                <a:latin typeface="Comic Sans MS" panose="030F0702030302020204" pitchFamily="66" charset="0"/>
              </a:rPr>
              <a:t>Шуршанье, скрипы, звоны, стук.</a:t>
            </a:r>
            <a:br>
              <a:rPr lang="ru-RU" sz="1800" dirty="0">
                <a:latin typeface="Comic Sans MS" panose="030F0702030302020204" pitchFamily="66" charset="0"/>
              </a:rPr>
            </a:br>
            <a:r>
              <a:rPr lang="ru-RU" sz="1800" dirty="0">
                <a:latin typeface="Comic Sans MS" panose="030F0702030302020204" pitchFamily="66" charset="0"/>
              </a:rPr>
              <a:t>Прошёл мальчишка с молоком,</a:t>
            </a:r>
            <a:br>
              <a:rPr lang="ru-RU" sz="1800" dirty="0">
                <a:latin typeface="Comic Sans MS" panose="030F0702030302020204" pitchFamily="66" charset="0"/>
              </a:rPr>
            </a:br>
            <a:r>
              <a:rPr lang="ru-RU" sz="1800" dirty="0">
                <a:latin typeface="Comic Sans MS" panose="030F0702030302020204" pitchFamily="66" charset="0"/>
              </a:rPr>
              <a:t>Подойник выскользнул из рук.</a:t>
            </a:r>
            <a:br>
              <a:rPr lang="ru-RU" sz="1800" dirty="0">
                <a:latin typeface="Comic Sans MS" panose="030F0702030302020204" pitchFamily="66" charset="0"/>
              </a:rPr>
            </a:br>
            <a:r>
              <a:rPr lang="ru-RU" sz="1800" dirty="0">
                <a:latin typeface="Comic Sans MS" panose="030F0702030302020204" pitchFamily="66" charset="0"/>
              </a:rPr>
              <a:t/>
            </a:r>
            <a:br>
              <a:rPr lang="ru-RU" sz="1800" dirty="0">
                <a:latin typeface="Comic Sans MS" panose="030F0702030302020204" pitchFamily="66" charset="0"/>
              </a:rPr>
            </a:br>
            <a:r>
              <a:rPr lang="ru-RU" sz="1800" dirty="0">
                <a:latin typeface="Comic Sans MS" panose="030F0702030302020204" pitchFamily="66" charset="0"/>
              </a:rPr>
              <a:t>Там – хлебопёк спешит к муке,</a:t>
            </a:r>
            <a:br>
              <a:rPr lang="ru-RU" sz="1800" dirty="0">
                <a:latin typeface="Comic Sans MS" panose="030F0702030302020204" pitchFamily="66" charset="0"/>
              </a:rPr>
            </a:br>
            <a:r>
              <a:rPr lang="ru-RU" sz="1800" dirty="0">
                <a:latin typeface="Comic Sans MS" panose="030F0702030302020204" pitchFamily="66" charset="0"/>
              </a:rPr>
              <a:t>Кузнец – к мехам: зевает всласть.</a:t>
            </a:r>
            <a:br>
              <a:rPr lang="ru-RU" sz="1800" dirty="0">
                <a:latin typeface="Comic Sans MS" panose="030F0702030302020204" pitchFamily="66" charset="0"/>
              </a:rPr>
            </a:br>
            <a:r>
              <a:rPr lang="ru-RU" sz="1800" dirty="0">
                <a:latin typeface="Comic Sans MS" panose="030F0702030302020204" pitchFamily="66" charset="0"/>
              </a:rPr>
              <a:t>Там – баба с вёдрами к реке.</a:t>
            </a:r>
            <a:br>
              <a:rPr lang="ru-RU" sz="1800" dirty="0">
                <a:latin typeface="Comic Sans MS" panose="030F0702030302020204" pitchFamily="66" charset="0"/>
              </a:rPr>
            </a:br>
            <a:r>
              <a:rPr lang="ru-RU" sz="1800" dirty="0">
                <a:latin typeface="Comic Sans MS" panose="030F0702030302020204" pitchFamily="66" charset="0"/>
              </a:rPr>
              <a:t>Рыбак с молитвой правит снасть…</a:t>
            </a:r>
            <a:br>
              <a:rPr lang="ru-RU" sz="1800" dirty="0">
                <a:latin typeface="Comic Sans MS" panose="030F0702030302020204" pitchFamily="66" charset="0"/>
              </a:rPr>
            </a:br>
            <a:r>
              <a:rPr lang="ru-RU" sz="1800" dirty="0">
                <a:latin typeface="Comic Sans MS" panose="030F0702030302020204" pitchFamily="66" charset="0"/>
              </a:rPr>
              <a:t/>
            </a:r>
            <a:br>
              <a:rPr lang="ru-RU" sz="1800" dirty="0">
                <a:latin typeface="Comic Sans MS" panose="030F0702030302020204" pitchFamily="66" charset="0"/>
              </a:rPr>
            </a:br>
            <a:r>
              <a:rPr lang="ru-RU" sz="1800" dirty="0">
                <a:latin typeface="Comic Sans MS" panose="030F0702030302020204" pitchFamily="66" charset="0"/>
              </a:rPr>
              <a:t>Озвучив каждый угол свой,</a:t>
            </a:r>
            <a:br>
              <a:rPr lang="ru-RU" sz="1800" dirty="0">
                <a:latin typeface="Comic Sans MS" panose="030F0702030302020204" pitchFamily="66" charset="0"/>
              </a:rPr>
            </a:br>
            <a:r>
              <a:rPr lang="ru-RU" sz="1800" dirty="0">
                <a:latin typeface="Comic Sans MS" panose="030F0702030302020204" pitchFamily="66" charset="0"/>
              </a:rPr>
              <a:t>Жизнь пробудилась, потекла.</a:t>
            </a:r>
            <a:br>
              <a:rPr lang="ru-RU" sz="1800" dirty="0">
                <a:latin typeface="Comic Sans MS" panose="030F0702030302020204" pitchFamily="66" charset="0"/>
              </a:rPr>
            </a:br>
            <a:r>
              <a:rPr lang="ru-RU" sz="1800" dirty="0">
                <a:latin typeface="Comic Sans MS" panose="030F0702030302020204" pitchFamily="66" charset="0"/>
              </a:rPr>
              <a:t>И осветились над Москвой</a:t>
            </a:r>
            <a:br>
              <a:rPr lang="ru-RU" sz="1800" dirty="0">
                <a:latin typeface="Comic Sans MS" panose="030F0702030302020204" pitchFamily="66" charset="0"/>
              </a:rPr>
            </a:br>
            <a:r>
              <a:rPr lang="ru-RU" sz="1800" dirty="0">
                <a:latin typeface="Comic Sans MS" panose="030F0702030302020204" pitchFamily="66" charset="0"/>
              </a:rPr>
              <a:t>Всходящим солнцем купола.</a:t>
            </a:r>
          </a:p>
          <a:p>
            <a:pPr marL="0" indent="0">
              <a:buNone/>
            </a:pPr>
            <a:r>
              <a:rPr lang="ru-RU" sz="1800" dirty="0">
                <a:latin typeface="Comic Sans MS" panose="030F0702030302020204" pitchFamily="66" charset="0"/>
              </a:rPr>
              <a:t/>
            </a:r>
            <a:br>
              <a:rPr lang="ru-RU" sz="1800" dirty="0">
                <a:latin typeface="Comic Sans MS" panose="030F0702030302020204" pitchFamily="66" charset="0"/>
              </a:rPr>
            </a:br>
            <a:endParaRPr lang="ru-RU" sz="1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8341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-243408"/>
            <a:ext cx="6781800" cy="1600200"/>
          </a:xfrm>
        </p:spPr>
        <p:txBody>
          <a:bodyPr/>
          <a:lstStyle/>
          <a:p>
            <a:pPr algn="ctr"/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28800"/>
            <a:ext cx="7543800" cy="3886200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>
                <a:latin typeface="Comic Sans MS" panose="030F0702030302020204" pitchFamily="66" charset="0"/>
              </a:rPr>
              <a:t>Модеста Мусоргского не зря называют исконно русским композитором. Он творил под впечатлением отечественных фольклорных и исторических </a:t>
            </a:r>
            <a:r>
              <a:rPr lang="ru-RU" dirty="0" smtClean="0">
                <a:latin typeface="Comic Sans MS" panose="030F0702030302020204" pitchFamily="66" charset="0"/>
              </a:rPr>
              <a:t>традиций. </a:t>
            </a:r>
            <a:r>
              <a:rPr lang="ru-RU" dirty="0">
                <a:latin typeface="Comic Sans MS" panose="030F0702030302020204" pitchFamily="66" charset="0"/>
              </a:rPr>
              <a:t>Его произведения – это уникальный национальный колорит, в котором ярко выражена вся уникальность и самобытность русского человека, мощь его характера и сила души. Хотя именно эту самобытность и не оценили современники великого композитора, настоящую популярность его произведения получили только в 20-м веке. </a:t>
            </a:r>
          </a:p>
        </p:txBody>
      </p:sp>
    </p:spTree>
    <p:extLst>
      <p:ext uri="{BB962C8B-B14F-4D97-AF65-F5344CB8AC3E}">
        <p14:creationId xmlns:p14="http://schemas.microsoft.com/office/powerpoint/2010/main" val="34378616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756084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i="1" dirty="0">
                <a:solidFill>
                  <a:schemeClr val="tx1"/>
                </a:solidFill>
                <a:latin typeface="Comic Sans MS" panose="030F0702030302020204" pitchFamily="66" charset="0"/>
              </a:rPr>
              <a:t>В человеческих массах, как в отдельном человеке, есть тончайшие черты, ускользающие от хватки, черты никем не тронутые: подмечать и изучать их в чтении, в наблюдении, по догадкам, всем нутром изучать и кормить ими человечество, как здоровым блюдом, которого еще не пробовали. Вот задача-то! Восторг и присно восторг</a:t>
            </a:r>
            <a:r>
              <a:rPr lang="ru-RU" sz="2800" i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!</a:t>
            </a:r>
          </a:p>
          <a:p>
            <a:endParaRPr lang="ru-RU" sz="2800" i="1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r>
              <a:rPr lang="ru-RU" sz="2800" dirty="0">
                <a:solidFill>
                  <a:schemeClr val="tx1"/>
                </a:solidFill>
                <a:latin typeface="Comic Sans MS" panose="030F0702030302020204" pitchFamily="66" charset="0"/>
              </a:rPr>
              <a:t>Модест Мусоргский, из письма к Владимиру Стасову</a:t>
            </a:r>
          </a:p>
        </p:txBody>
      </p:sp>
    </p:spTree>
    <p:extLst>
      <p:ext uri="{BB962C8B-B14F-4D97-AF65-F5344CB8AC3E}">
        <p14:creationId xmlns:p14="http://schemas.microsoft.com/office/powerpoint/2010/main" val="4851032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-243408"/>
            <a:ext cx="6781800" cy="1600200"/>
          </a:xfrm>
        </p:spPr>
        <p:txBody>
          <a:bodyPr/>
          <a:lstStyle/>
          <a:p>
            <a:pPr algn="ctr"/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556792"/>
            <a:ext cx="7543800" cy="3886200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www.belcanto.ru/mussorgsky_rassvet.html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stihi.ru/2013/02/15/11287</a:t>
            </a:r>
            <a:r>
              <a:rPr lang="ru-RU" dirty="0" smtClean="0"/>
              <a:t> </a:t>
            </a:r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muzei-mira.com/kartini_russkih_hudojnikov/279-utro-streleckoy-kazni-vasiliy-ivanovich-surikov.html</a:t>
            </a:r>
            <a:r>
              <a:rPr lang="ru-RU" dirty="0" smtClean="0"/>
              <a:t> </a:t>
            </a:r>
          </a:p>
          <a:p>
            <a:r>
              <a:rPr lang="en-US" dirty="0">
                <a:hlinkClick r:id="rId5"/>
              </a:rPr>
              <a:t>https://school.pryamaya.ru/article/moguchaya-kuchka-otkuda-takoe-epicheskoe-nazvanie/?</a:t>
            </a:r>
            <a:r>
              <a:rPr lang="en-US" dirty="0" smtClean="0">
                <a:hlinkClick r:id="rId5"/>
              </a:rPr>
              <a:t>ysclid=lov2iwogj6868856370</a:t>
            </a:r>
            <a:r>
              <a:rPr lang="ru-RU" dirty="0" smtClean="0"/>
              <a:t> </a:t>
            </a:r>
          </a:p>
          <a:p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soundtimes.ru/muzykalnaya-shkatulka/iz-zhizni-muzykantov/moguchaya-kuchka?ysclid=lov2ikrj4x184651584</a:t>
            </a:r>
            <a:endParaRPr lang="ru-RU" dirty="0" smtClean="0"/>
          </a:p>
          <a:p>
            <a:r>
              <a:rPr lang="en-US" dirty="0">
                <a:hlinkClick r:id="rId7"/>
              </a:rPr>
              <a:t>https://</a:t>
            </a:r>
            <a:r>
              <a:rPr lang="en-US" dirty="0" smtClean="0">
                <a:hlinkClick r:id="rId7"/>
              </a:rPr>
              <a:t>soundtimes.ru/opera/spektakli/khovanshchina/m-p-musorgskij-rassvet-na-moskve-reke?ysclid=lov2hic0bi213148196</a:t>
            </a:r>
            <a:r>
              <a:rPr lang="ru-RU" dirty="0" smtClean="0"/>
              <a:t>  </a:t>
            </a:r>
          </a:p>
          <a:p>
            <a:r>
              <a:rPr lang="en-US" dirty="0">
                <a:hlinkClick r:id="rId8"/>
              </a:rPr>
              <a:t>https://</a:t>
            </a:r>
            <a:r>
              <a:rPr lang="en-US" dirty="0" smtClean="0">
                <a:hlinkClick r:id="rId8"/>
              </a:rPr>
              <a:t>www.culture.ru/persons/8299/modest-musorgskii?ysclid=lov3udyw6p569494007</a:t>
            </a:r>
            <a:r>
              <a:rPr lang="ru-RU" dirty="0" smtClean="0"/>
              <a:t> </a:t>
            </a:r>
          </a:p>
          <a:p>
            <a:r>
              <a:rPr lang="en-US" dirty="0">
                <a:hlinkClick r:id="rId9"/>
              </a:rPr>
              <a:t>https://</a:t>
            </a:r>
            <a:r>
              <a:rPr lang="en-US" dirty="0" smtClean="0">
                <a:hlinkClick r:id="rId9"/>
              </a:rPr>
              <a:t>www.google.com/search?q</a:t>
            </a:r>
            <a:r>
              <a:rPr lang="ru-RU" dirty="0">
                <a:hlinkClick r:id="rId9"/>
              </a:rPr>
              <a:t>=</a:t>
            </a:r>
            <a:r>
              <a:rPr lang="ru-RU" dirty="0" err="1">
                <a:hlinkClick r:id="rId9"/>
              </a:rPr>
              <a:t>могучая+кучка</a:t>
            </a:r>
            <a:r>
              <a:rPr lang="ru-RU" dirty="0">
                <a:hlinkClick r:id="rId9"/>
              </a:rPr>
              <a:t>&amp;</a:t>
            </a:r>
            <a:r>
              <a:rPr lang="en-US" dirty="0" err="1" smtClean="0">
                <a:hlinkClick r:id="rId9"/>
              </a:rPr>
              <a:t>sca_esv</a:t>
            </a:r>
            <a:r>
              <a:rPr lang="en-US" dirty="0" smtClean="0">
                <a:hlinkClick r:id="rId9"/>
              </a:rPr>
              <a:t>=581645294&amp;tbm=</a:t>
            </a:r>
            <a:r>
              <a:rPr lang="en-US" dirty="0" err="1" smtClean="0">
                <a:hlinkClick r:id="rId9"/>
              </a:rPr>
              <a:t>isch&amp;source</a:t>
            </a:r>
            <a:r>
              <a:rPr lang="en-US" dirty="0" smtClean="0">
                <a:hlinkClick r:id="rId9"/>
              </a:rPr>
              <a:t>=</a:t>
            </a:r>
            <a:r>
              <a:rPr lang="en-US" dirty="0" err="1" smtClean="0">
                <a:hlinkClick r:id="rId9"/>
              </a:rPr>
              <a:t>lnms&amp;sa</a:t>
            </a:r>
            <a:r>
              <a:rPr lang="en-US" dirty="0" smtClean="0">
                <a:hlinkClick r:id="rId9"/>
              </a:rPr>
              <a:t>=</a:t>
            </a:r>
            <a:r>
              <a:rPr lang="en-US" dirty="0" err="1" smtClean="0">
                <a:hlinkClick r:id="rId9"/>
              </a:rPr>
              <a:t>X&amp;ved</a:t>
            </a:r>
            <a:r>
              <a:rPr lang="en-US" dirty="0" smtClean="0">
                <a:hlinkClick r:id="rId9"/>
              </a:rPr>
              <a:t>=2ahUKEwi6gcrE6r2CAxWsJxAIHcGtDZcQ_AUoAXoECAIQAw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9115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pPr algn="ctr"/>
            <a:r>
              <a:rPr lang="ru-RU" dirty="0"/>
              <a:t>«Могучая кучка»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836712"/>
            <a:ext cx="8147248" cy="4525963"/>
          </a:xfrm>
        </p:spPr>
        <p:txBody>
          <a:bodyPr>
            <a:normAutofit/>
          </a:bodyPr>
          <a:lstStyle/>
          <a:p>
            <a:pPr marL="0" indent="0" algn="just"/>
            <a:r>
              <a:rPr lang="ru-RU" dirty="0">
                <a:latin typeface="Comic Sans MS" panose="030F0702030302020204" pitchFamily="66" charset="0"/>
              </a:rPr>
              <a:t>В 1862 году </a:t>
            </a:r>
            <a:r>
              <a:rPr lang="ru-RU" dirty="0" smtClean="0">
                <a:latin typeface="Comic Sans MS" panose="030F0702030302020204" pitchFamily="66" charset="0"/>
              </a:rPr>
              <a:t>фортепианный учитель </a:t>
            </a:r>
            <a:r>
              <a:rPr lang="ru-RU" dirty="0" err="1" smtClean="0">
                <a:latin typeface="Comic Sans MS" panose="030F0702030302020204" pitchFamily="66" charset="0"/>
              </a:rPr>
              <a:t>Милий</a:t>
            </a:r>
            <a:r>
              <a:rPr lang="ru-RU" dirty="0" smtClean="0">
                <a:latin typeface="Comic Sans MS" panose="030F0702030302020204" pitchFamily="66" charset="0"/>
              </a:rPr>
              <a:t> </a:t>
            </a:r>
            <a:r>
              <a:rPr lang="ru-RU" dirty="0">
                <a:latin typeface="Comic Sans MS" panose="030F0702030302020204" pitchFamily="66" charset="0"/>
              </a:rPr>
              <a:t>Балакирев создаёт </a:t>
            </a:r>
            <a:r>
              <a:rPr lang="ru-RU" b="1" dirty="0">
                <a:latin typeface="Comic Sans MS" panose="030F0702030302020204" pitchFamily="66" charset="0"/>
              </a:rPr>
              <a:t>«Бесплатную музыкальную школу»</a:t>
            </a:r>
            <a:r>
              <a:rPr lang="ru-RU" dirty="0">
                <a:latin typeface="Comic Sans MS" panose="030F0702030302020204" pitchFamily="66" charset="0"/>
              </a:rPr>
              <a:t>,</a:t>
            </a:r>
            <a:r>
              <a:rPr lang="ru-RU" b="1" dirty="0">
                <a:latin typeface="Comic Sans MS" panose="030F0702030302020204" pitchFamily="66" charset="0"/>
              </a:rPr>
              <a:t> </a:t>
            </a:r>
            <a:r>
              <a:rPr lang="ru-RU" dirty="0">
                <a:latin typeface="Comic Sans MS" panose="030F0702030302020204" pitchFamily="66" charset="0"/>
              </a:rPr>
              <a:t>из которой позднее выросла «Могучая кучка». </a:t>
            </a:r>
            <a:r>
              <a:rPr lang="ru-RU" dirty="0" smtClean="0">
                <a:latin typeface="Comic Sans MS" panose="030F0702030302020204" pitchFamily="66" charset="0"/>
              </a:rPr>
              <a:t>Балакирев </a:t>
            </a:r>
            <a:r>
              <a:rPr lang="ru-RU" dirty="0">
                <a:latin typeface="Comic Sans MS" panose="030F0702030302020204" pitchFamily="66" charset="0"/>
              </a:rPr>
              <a:t>считал, что музыка не может и не должна </a:t>
            </a:r>
            <a:r>
              <a:rPr lang="ru-RU" dirty="0" smtClean="0">
                <a:latin typeface="Comic Sans MS" panose="030F0702030302020204" pitchFamily="66" charset="0"/>
              </a:rPr>
              <a:t>быть профессией</a:t>
            </a:r>
            <a:r>
              <a:rPr lang="ru-RU" dirty="0">
                <a:latin typeface="Comic Sans MS" panose="030F0702030302020204" pitchFamily="66" charset="0"/>
              </a:rPr>
              <a:t>, так как </a:t>
            </a:r>
            <a:r>
              <a:rPr lang="ru-RU" dirty="0" smtClean="0">
                <a:latin typeface="Comic Sans MS" panose="030F0702030302020204" pitchFamily="66" charset="0"/>
              </a:rPr>
              <a:t>подобный утилитарный </a:t>
            </a:r>
            <a:r>
              <a:rPr lang="ru-RU" dirty="0">
                <a:latin typeface="Comic Sans MS" panose="030F0702030302020204" pitchFamily="66" charset="0"/>
              </a:rPr>
              <a:t>подход </a:t>
            </a:r>
            <a:r>
              <a:rPr lang="ru-RU" dirty="0" smtClean="0">
                <a:latin typeface="Comic Sans MS" panose="030F0702030302020204" pitchFamily="66" charset="0"/>
              </a:rPr>
              <a:t>несовместим с </a:t>
            </a:r>
            <a:r>
              <a:rPr lang="ru-RU" dirty="0">
                <a:latin typeface="Comic Sans MS" panose="030F0702030302020204" pitchFamily="66" charset="0"/>
              </a:rPr>
              <a:t>искусством. Все </a:t>
            </a:r>
            <a:endParaRPr lang="ru-RU" dirty="0" smtClean="0">
              <a:latin typeface="Comic Sans MS" panose="030F0702030302020204" pitchFamily="66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Comic Sans MS" panose="030F0702030302020204" pitchFamily="66" charset="0"/>
              </a:rPr>
              <a:t>участники </a:t>
            </a:r>
            <a:r>
              <a:rPr lang="ru-RU" dirty="0">
                <a:latin typeface="Comic Sans MS" panose="030F0702030302020204" pitchFamily="66" charset="0"/>
              </a:rPr>
              <a:t>его </a:t>
            </a:r>
            <a:r>
              <a:rPr lang="ru-RU" dirty="0" smtClean="0">
                <a:latin typeface="Comic Sans MS" panose="030F0702030302020204" pitchFamily="66" charset="0"/>
              </a:rPr>
              <a:t>кружка </a:t>
            </a:r>
          </a:p>
          <a:p>
            <a:pPr marL="0" indent="0" algn="just">
              <a:buNone/>
            </a:pPr>
            <a:r>
              <a:rPr lang="ru-RU" dirty="0" smtClean="0">
                <a:latin typeface="Comic Sans MS" panose="030F0702030302020204" pitchFamily="66" charset="0"/>
              </a:rPr>
              <a:t>Зарабатывали на </a:t>
            </a:r>
            <a:r>
              <a:rPr lang="ru-RU" dirty="0">
                <a:latin typeface="Comic Sans MS" panose="030F0702030302020204" pitchFamily="66" charset="0"/>
              </a:rPr>
              <a:t>жизнь, </a:t>
            </a:r>
            <a:endParaRPr lang="ru-RU" dirty="0" smtClean="0">
              <a:latin typeface="Comic Sans MS" panose="030F0702030302020204" pitchFamily="66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Comic Sans MS" panose="030F0702030302020204" pitchFamily="66" charset="0"/>
              </a:rPr>
              <a:t>занимаясь </a:t>
            </a:r>
            <a:r>
              <a:rPr lang="ru-RU" dirty="0">
                <a:latin typeface="Comic Sans MS" panose="030F0702030302020204" pitchFamily="66" charset="0"/>
              </a:rPr>
              <a:t>чем-то другим.   </a:t>
            </a:r>
          </a:p>
        </p:txBody>
      </p:sp>
      <p:pic>
        <p:nvPicPr>
          <p:cNvPr id="1026" name="Picture 2" descr="Композитор, основатель «Могучей кучки» и «Бесплатной музыкальной школы» Милий Балакирев.&amp;nbsp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565" y="3717032"/>
            <a:ext cx="4320480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19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772400" cy="1143000"/>
          </a:xfrm>
        </p:spPr>
        <p:txBody>
          <a:bodyPr/>
          <a:lstStyle/>
          <a:p>
            <a:pPr algn="ctr"/>
            <a:r>
              <a:rPr lang="ru-RU" b="1" dirty="0" smtClean="0"/>
              <a:t>«Могучая кучка»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92696"/>
            <a:ext cx="8712968" cy="4572000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 smtClean="0">
                <a:latin typeface="Comic Sans MS" pitchFamily="64" charset="0"/>
              </a:rPr>
              <a:t>Могучая кучка</a:t>
            </a:r>
            <a:r>
              <a:rPr lang="ru-RU" sz="2800" b="1" dirty="0">
                <a:latin typeface="Comic Sans MS" pitchFamily="64" charset="0"/>
              </a:rPr>
              <a:t>»</a:t>
            </a:r>
            <a:r>
              <a:rPr lang="ru-RU" sz="2800" dirty="0">
                <a:latin typeface="Comic Sans MS" pitchFamily="64" charset="0"/>
              </a:rPr>
              <a:t> </a:t>
            </a:r>
            <a:r>
              <a:rPr lang="ru-RU" sz="2800" dirty="0" smtClean="0">
                <a:latin typeface="Comic Sans MS" pitchFamily="64" charset="0"/>
              </a:rPr>
              <a:t>(</a:t>
            </a:r>
            <a:r>
              <a:rPr lang="ru-RU" sz="2800" b="1" dirty="0" err="1" smtClean="0">
                <a:latin typeface="Comic Sans MS" pitchFamily="64" charset="0"/>
              </a:rPr>
              <a:t>Балакиревский</a:t>
            </a:r>
            <a:r>
              <a:rPr lang="ru-RU" sz="2800" b="1" dirty="0">
                <a:latin typeface="Comic Sans MS" pitchFamily="64" charset="0"/>
              </a:rPr>
              <a:t> </a:t>
            </a:r>
            <a:r>
              <a:rPr lang="ru-RU" sz="2800" b="1" dirty="0" smtClean="0">
                <a:latin typeface="Comic Sans MS" pitchFamily="64" charset="0"/>
              </a:rPr>
              <a:t>кружок</a:t>
            </a:r>
            <a:r>
              <a:rPr lang="ru-RU" sz="2800" dirty="0">
                <a:latin typeface="Comic Sans MS" pitchFamily="64" charset="0"/>
              </a:rPr>
              <a:t>, </a:t>
            </a:r>
            <a:endParaRPr lang="ru-RU" sz="2800" dirty="0" smtClean="0">
              <a:latin typeface="Comic Sans MS" pitchFamily="64" charset="0"/>
            </a:endParaRPr>
          </a:p>
          <a:p>
            <a:pPr marL="0" indent="0" algn="just">
              <a:buNone/>
            </a:pPr>
            <a:r>
              <a:rPr lang="ru-RU" sz="2800" b="1" dirty="0" smtClean="0">
                <a:latin typeface="Comic Sans MS" pitchFamily="64" charset="0"/>
              </a:rPr>
              <a:t>Новая </a:t>
            </a:r>
            <a:r>
              <a:rPr lang="ru-RU" sz="2800" b="1" dirty="0">
                <a:latin typeface="Comic Sans MS" pitchFamily="64" charset="0"/>
              </a:rPr>
              <a:t>русская музыкальная </a:t>
            </a:r>
            <a:r>
              <a:rPr lang="ru-RU" sz="2800" b="1" dirty="0" smtClean="0">
                <a:latin typeface="Comic Sans MS" pitchFamily="64" charset="0"/>
              </a:rPr>
              <a:t>школа</a:t>
            </a:r>
            <a:r>
              <a:rPr lang="ru-RU" sz="2800" dirty="0">
                <a:latin typeface="Comic Sans MS" pitchFamily="64" charset="0"/>
              </a:rPr>
              <a:t>) — творческое </a:t>
            </a:r>
            <a:r>
              <a:rPr lang="ru-RU" sz="2800" dirty="0" smtClean="0">
                <a:latin typeface="Comic Sans MS" pitchFamily="64" charset="0"/>
              </a:rPr>
              <a:t>содружество российских композиторов</a:t>
            </a:r>
            <a:r>
              <a:rPr lang="ru-RU" sz="2800" dirty="0">
                <a:latin typeface="Comic Sans MS" pitchFamily="64" charset="0"/>
              </a:rPr>
              <a:t>, сложившееся в Санкт-Петербурге в конце 1850-х и начале 1860-х годов.</a:t>
            </a:r>
          </a:p>
          <a:p>
            <a:endParaRPr lang="ru-RU" dirty="0"/>
          </a:p>
        </p:txBody>
      </p:sp>
      <p:pic>
        <p:nvPicPr>
          <p:cNvPr id="5" name="Picture 2" descr="C:\Users\User\Desktop\18051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005064"/>
            <a:ext cx="4608512" cy="2686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2003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190349" y="620688"/>
            <a:ext cx="8229600" cy="301619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136525" algn="just">
              <a:spcBef>
                <a:spcPts val="700"/>
              </a:spcBef>
              <a:buClr>
                <a:srgbClr val="F9F9F9"/>
              </a:buClr>
              <a:buSzPct val="65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 dirty="0" smtClean="0">
                <a:solidFill>
                  <a:schemeClr val="tx1"/>
                </a:solidFill>
                <a:latin typeface="Comic Sans MS" panose="030F0702030302020204" pitchFamily="66" charset="0"/>
                <a:cs typeface="Rod" panose="02030509050101010101" pitchFamily="49" charset="-79"/>
              </a:rPr>
              <a:t>Название «Могучая кучка» </a:t>
            </a:r>
            <a:r>
              <a:rPr lang="ru-RU" sz="2800" dirty="0">
                <a:solidFill>
                  <a:schemeClr val="tx1"/>
                </a:solidFill>
                <a:latin typeface="Comic Sans MS" panose="030F0702030302020204" pitchFamily="66" charset="0"/>
                <a:cs typeface="Rod" panose="02030509050101010101" pitchFamily="49" charset="-79"/>
              </a:rPr>
              <a:t>объединению композиторов дал музыкальный критик, журналист </a:t>
            </a:r>
            <a:r>
              <a:rPr lang="ru-RU" sz="2800" b="1" dirty="0" smtClean="0">
                <a:solidFill>
                  <a:schemeClr val="tx1"/>
                </a:solidFill>
                <a:latin typeface="Comic Sans MS" panose="030F0702030302020204" pitchFamily="66" charset="0"/>
                <a:cs typeface="Rod" panose="02030509050101010101" pitchFamily="49" charset="-79"/>
              </a:rPr>
              <a:t>Владимир Стасов</a:t>
            </a:r>
            <a:r>
              <a:rPr lang="ru-RU" sz="2800" dirty="0" smtClean="0">
                <a:solidFill>
                  <a:schemeClr val="tx1"/>
                </a:solidFill>
                <a:latin typeface="Comic Sans MS" panose="030F0702030302020204" pitchFamily="66" charset="0"/>
                <a:cs typeface="Rod" panose="02030509050101010101" pitchFamily="49" charset="-79"/>
              </a:rPr>
              <a:t>.</a:t>
            </a:r>
            <a:r>
              <a:rPr lang="ru-RU" sz="2800" dirty="0">
                <a:solidFill>
                  <a:schemeClr val="tx1"/>
                </a:solidFill>
                <a:latin typeface="Comic Sans MS" panose="030F0702030302020204" pitchFamily="66" charset="0"/>
                <a:cs typeface="Rod" panose="02030509050101010101" pitchFamily="49" charset="-79"/>
              </a:rPr>
              <a:t> В одной из своих статей он написал: </a:t>
            </a:r>
            <a:r>
              <a:rPr lang="ru-RU" sz="2800" i="1" dirty="0">
                <a:solidFill>
                  <a:schemeClr val="tx1"/>
                </a:solidFill>
                <a:latin typeface="Comic Sans MS" panose="030F0702030302020204" pitchFamily="66" charset="0"/>
                <a:cs typeface="Rod" panose="02030509050101010101" pitchFamily="49" charset="-79"/>
              </a:rPr>
              <a:t>«Сколько поэзии, чувства, таланта и умения есть у маленькой, но уже могучей кучки русских музыкантов». </a:t>
            </a:r>
            <a:endParaRPr lang="ru-RU" sz="2800" dirty="0">
              <a:solidFill>
                <a:schemeClr val="tx1"/>
              </a:solidFill>
              <a:latin typeface="Comic Sans MS" panose="030F0702030302020204" pitchFamily="66" charset="0"/>
              <a:cs typeface="Rod" panose="02030509050101010101" pitchFamily="49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20541" y="5222669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6525" algn="just">
              <a:spcBef>
                <a:spcPts val="600"/>
              </a:spcBef>
              <a:buClr>
                <a:srgbClr val="F9F9F9"/>
              </a:buClr>
              <a:buSzPct val="65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dirty="0">
                <a:solidFill>
                  <a:schemeClr val="tx1"/>
                </a:solidFill>
                <a:latin typeface="Comic Sans MS" panose="030F0702030302020204" pitchFamily="66" charset="0"/>
              </a:rPr>
              <a:t>Илья Репин, портрет Владимира Стасова, 1889 год. </a:t>
            </a:r>
          </a:p>
        </p:txBody>
      </p:sp>
      <p:pic>
        <p:nvPicPr>
          <p:cNvPr id="2050" name="Picture 2" descr="Илья Репин, портрет Владимира Стасова,&amp;nbsp;1889 год.&amp;nbsp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284984"/>
            <a:ext cx="4149874" cy="2871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179512" y="1014829"/>
            <a:ext cx="7467600" cy="4873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479425" indent="-342900">
              <a:spcBef>
                <a:spcPts val="600"/>
              </a:spcBef>
              <a:buClr>
                <a:srgbClr val="F9F9F9"/>
              </a:buClr>
              <a:buSzPct val="65000"/>
              <a:buBlip>
                <a:blip r:embed="rId3"/>
              </a:buBlip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dirty="0" smtClean="0">
                <a:solidFill>
                  <a:schemeClr val="tx1"/>
                </a:solidFill>
                <a:latin typeface="Comic Sans MS" pitchFamily="64" charset="0"/>
              </a:rPr>
              <a:t>Участники</a:t>
            </a:r>
            <a:r>
              <a:rPr lang="ru-RU" sz="2400" dirty="0">
                <a:solidFill>
                  <a:schemeClr val="tx1"/>
                </a:solidFill>
                <a:latin typeface="Comic Sans MS" pitchFamily="64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Comic Sans MS" pitchFamily="6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Comic Sans MS" pitchFamily="64" charset="0"/>
              </a:rPr>
              <a:t>- </a:t>
            </a:r>
            <a:r>
              <a:rPr lang="ru-RU" sz="2400" dirty="0" err="1" smtClean="0">
                <a:solidFill>
                  <a:schemeClr val="tx1"/>
                </a:solidFill>
                <a:latin typeface="Comic Sans MS" pitchFamily="64" charset="0"/>
              </a:rPr>
              <a:t>Милий</a:t>
            </a:r>
            <a:r>
              <a:rPr lang="ru-RU" sz="2400" dirty="0" smtClean="0">
                <a:solidFill>
                  <a:schemeClr val="tx1"/>
                </a:solidFill>
                <a:latin typeface="Comic Sans MS" pitchFamily="64" charset="0"/>
              </a:rPr>
              <a:t> Алексеевич Балакирев,</a:t>
            </a:r>
            <a:br>
              <a:rPr lang="ru-RU" sz="2400" dirty="0" smtClean="0">
                <a:solidFill>
                  <a:schemeClr val="tx1"/>
                </a:solidFill>
                <a:latin typeface="Comic Sans MS" pitchFamily="6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Comic Sans MS" pitchFamily="64" charset="0"/>
              </a:rPr>
              <a:t>- Модест </a:t>
            </a:r>
            <a:r>
              <a:rPr lang="ru-RU" sz="2400" dirty="0">
                <a:solidFill>
                  <a:schemeClr val="tx1"/>
                </a:solidFill>
                <a:latin typeface="Comic Sans MS" pitchFamily="64" charset="0"/>
              </a:rPr>
              <a:t>Петрович Мусоргский,</a:t>
            </a:r>
            <a:br>
              <a:rPr lang="ru-RU" sz="2400" dirty="0">
                <a:solidFill>
                  <a:schemeClr val="tx1"/>
                </a:solidFill>
                <a:latin typeface="Comic Sans MS" pitchFamily="6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Comic Sans MS" pitchFamily="64" charset="0"/>
              </a:rPr>
              <a:t>- Александр </a:t>
            </a:r>
            <a:r>
              <a:rPr lang="ru-RU" sz="2400" dirty="0">
                <a:solidFill>
                  <a:schemeClr val="tx1"/>
                </a:solidFill>
                <a:latin typeface="Comic Sans MS" pitchFamily="64" charset="0"/>
              </a:rPr>
              <a:t>Порфирьевич Бородин,</a:t>
            </a:r>
            <a:br>
              <a:rPr lang="ru-RU" sz="2400" dirty="0">
                <a:solidFill>
                  <a:schemeClr val="tx1"/>
                </a:solidFill>
                <a:latin typeface="Comic Sans MS" pitchFamily="6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Comic Sans MS" pitchFamily="64" charset="0"/>
              </a:rPr>
              <a:t>- Николай </a:t>
            </a:r>
            <a:r>
              <a:rPr lang="ru-RU" sz="2400" dirty="0">
                <a:solidFill>
                  <a:schemeClr val="tx1"/>
                </a:solidFill>
                <a:latin typeface="Comic Sans MS" pitchFamily="64" charset="0"/>
              </a:rPr>
              <a:t>Андреевич Римский-Корсаков,</a:t>
            </a:r>
            <a:br>
              <a:rPr lang="ru-RU" sz="2400" dirty="0">
                <a:solidFill>
                  <a:schemeClr val="tx1"/>
                </a:solidFill>
                <a:latin typeface="Comic Sans MS" pitchFamily="6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Comic Sans MS" pitchFamily="64" charset="0"/>
              </a:rPr>
              <a:t>- Цезарь </a:t>
            </a:r>
            <a:r>
              <a:rPr lang="ru-RU" sz="2400" dirty="0">
                <a:solidFill>
                  <a:schemeClr val="tx1"/>
                </a:solidFill>
                <a:latin typeface="Comic Sans MS" pitchFamily="64" charset="0"/>
              </a:rPr>
              <a:t>Антонович Кюи. </a:t>
            </a:r>
          </a:p>
          <a:p>
            <a:pPr marL="136525" algn="just">
              <a:spcBef>
                <a:spcPts val="600"/>
              </a:spcBef>
              <a:buClr>
                <a:srgbClr val="F9F9F9"/>
              </a:buClr>
              <a:buSzPct val="65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dirty="0">
                <a:solidFill>
                  <a:schemeClr val="tx1"/>
                </a:solidFill>
                <a:latin typeface="Comic Sans MS" pitchFamily="64" charset="0"/>
              </a:rPr>
              <a:t>Идейным вдохновителем </a:t>
            </a:r>
            <a:endParaRPr lang="ru-RU" sz="2400" dirty="0" smtClean="0">
              <a:solidFill>
                <a:schemeClr val="tx1"/>
              </a:solidFill>
              <a:latin typeface="Comic Sans MS" pitchFamily="64" charset="0"/>
            </a:endParaRPr>
          </a:p>
          <a:p>
            <a:pPr marL="136525" algn="just">
              <a:spcBef>
                <a:spcPts val="600"/>
              </a:spcBef>
              <a:buClr>
                <a:srgbClr val="F9F9F9"/>
              </a:buClr>
              <a:buSzPct val="65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dirty="0" smtClean="0">
                <a:solidFill>
                  <a:schemeClr val="tx1"/>
                </a:solidFill>
                <a:latin typeface="Comic Sans MS" pitchFamily="64" charset="0"/>
              </a:rPr>
              <a:t>и </a:t>
            </a:r>
            <a:r>
              <a:rPr lang="ru-RU" sz="2400" dirty="0">
                <a:solidFill>
                  <a:schemeClr val="tx1"/>
                </a:solidFill>
                <a:latin typeface="Comic Sans MS" pitchFamily="64" charset="0"/>
              </a:rPr>
              <a:t>основным </a:t>
            </a:r>
            <a:r>
              <a:rPr lang="ru-RU" sz="2400" dirty="0" smtClean="0">
                <a:solidFill>
                  <a:schemeClr val="tx1"/>
                </a:solidFill>
                <a:latin typeface="Comic Sans MS" pitchFamily="64" charset="0"/>
              </a:rPr>
              <a:t>немузыкальным</a:t>
            </a:r>
          </a:p>
          <a:p>
            <a:pPr marL="136525" algn="just">
              <a:spcBef>
                <a:spcPts val="600"/>
              </a:spcBef>
              <a:buClr>
                <a:srgbClr val="F9F9F9"/>
              </a:buClr>
              <a:buSzPct val="65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dirty="0" smtClean="0">
                <a:solidFill>
                  <a:schemeClr val="tx1"/>
                </a:solidFill>
                <a:latin typeface="Comic Sans MS" pitchFamily="64" charset="0"/>
              </a:rPr>
              <a:t>консультантом </a:t>
            </a:r>
            <a:r>
              <a:rPr lang="ru-RU" sz="2400" dirty="0">
                <a:solidFill>
                  <a:schemeClr val="tx1"/>
                </a:solidFill>
                <a:latin typeface="Comic Sans MS" pitchFamily="64" charset="0"/>
              </a:rPr>
              <a:t>кружка был </a:t>
            </a:r>
            <a:endParaRPr lang="ru-RU" sz="2400" dirty="0" smtClean="0">
              <a:solidFill>
                <a:schemeClr val="tx1"/>
              </a:solidFill>
              <a:latin typeface="Comic Sans MS" pitchFamily="64" charset="0"/>
            </a:endParaRPr>
          </a:p>
          <a:p>
            <a:pPr marL="136525" algn="just">
              <a:spcBef>
                <a:spcPts val="600"/>
              </a:spcBef>
              <a:buClr>
                <a:srgbClr val="F9F9F9"/>
              </a:buClr>
              <a:buSzPct val="65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dirty="0" smtClean="0">
                <a:solidFill>
                  <a:schemeClr val="tx1"/>
                </a:solidFill>
                <a:latin typeface="Comic Sans MS" pitchFamily="64" charset="0"/>
              </a:rPr>
              <a:t>Владимир Васильевич</a:t>
            </a:r>
          </a:p>
          <a:p>
            <a:pPr marL="136525" algn="just">
              <a:spcBef>
                <a:spcPts val="600"/>
              </a:spcBef>
              <a:buClr>
                <a:srgbClr val="F9F9F9"/>
              </a:buClr>
              <a:buSzPct val="65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dirty="0" smtClean="0">
                <a:solidFill>
                  <a:schemeClr val="tx1"/>
                </a:solidFill>
                <a:latin typeface="Comic Sans MS" pitchFamily="64" charset="0"/>
              </a:rPr>
              <a:t>Стасов</a:t>
            </a:r>
            <a:r>
              <a:rPr lang="ru-RU" sz="2400" dirty="0">
                <a:solidFill>
                  <a:schemeClr val="tx1"/>
                </a:solidFill>
                <a:latin typeface="Comic Sans MS" pitchFamily="64" charset="0"/>
              </a:rPr>
              <a:t>.</a:t>
            </a:r>
          </a:p>
        </p:txBody>
      </p:sp>
      <p:pic>
        <p:nvPicPr>
          <p:cNvPr id="5" name="Picture 2" descr="C:\Users\User\Desktop\MK-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140968"/>
            <a:ext cx="4176464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15816" y="336838"/>
            <a:ext cx="500810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>
                <a:solidFill>
                  <a:schemeClr val="tx1"/>
                </a:solidFill>
                <a:latin typeface="+mj-lt"/>
              </a:rPr>
              <a:t>«Могучая кучка»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620688"/>
            <a:ext cx="4104456" cy="5832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36525" algn="just">
              <a:spcBef>
                <a:spcPts val="600"/>
              </a:spcBef>
              <a:buClr>
                <a:srgbClr val="F9F9F9"/>
              </a:buClr>
              <a:buSzPct val="65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 dirty="0">
                <a:solidFill>
                  <a:schemeClr val="bg1"/>
                </a:solidFill>
                <a:latin typeface="Comic Sans MS" panose="030F0702030302020204" pitchFamily="66" charset="0"/>
              </a:rPr>
              <a:t>Композиторы-</a:t>
            </a:r>
            <a:r>
              <a:rPr lang="ru-RU" sz="2800" dirty="0" err="1">
                <a:solidFill>
                  <a:schemeClr val="bg1"/>
                </a:solidFill>
                <a:latin typeface="Comic Sans MS" panose="030F0702030302020204" pitchFamily="66" charset="0"/>
              </a:rPr>
              <a:t>балакиревцы</a:t>
            </a:r>
            <a:r>
              <a:rPr lang="ru-RU" sz="2800" dirty="0">
                <a:solidFill>
                  <a:schemeClr val="bg1"/>
                </a:solidFill>
                <a:latin typeface="Comic Sans MS" panose="030F0702030302020204" pitchFamily="66" charset="0"/>
              </a:rPr>
              <a:t> возрождали фольклор, стремясь создать национальный стиль в </a:t>
            </a:r>
            <a:r>
              <a:rPr lang="ru-RU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искусстве. </a:t>
            </a:r>
            <a:r>
              <a:rPr lang="ru-RU" sz="2800" dirty="0">
                <a:solidFill>
                  <a:schemeClr val="bg1"/>
                </a:solidFill>
                <a:latin typeface="Comic Sans MS" panose="030F0702030302020204" pitchFamily="66" charset="0"/>
              </a:rPr>
              <a:t>Они организовывали экспедиции, во время которых собирали, изучали фольклор, вписывая его  в свои сочинения.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67410" y="620926"/>
            <a:ext cx="3816424" cy="5832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36525" algn="just">
              <a:spcBef>
                <a:spcPts val="600"/>
              </a:spcBef>
              <a:buClr>
                <a:srgbClr val="F9F9F9"/>
              </a:buClr>
              <a:buSzPct val="65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 dirty="0">
                <a:solidFill>
                  <a:schemeClr val="bg1"/>
                </a:solidFill>
                <a:latin typeface="Comic Sans MS" pitchFamily="64" charset="0"/>
              </a:rPr>
              <a:t>В 70-х годах «Могучая кучка» как сплочённая группа перестала существовать. Деятельность «Могучей кучки» стала эпохой в развитии русского и мирового музыкального искусства</a:t>
            </a:r>
            <a:endParaRPr lang="ru-RU" sz="28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www.belcanto.ru/media/images/uploaded/1211130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548680"/>
            <a:ext cx="3528392" cy="451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73491" y="426602"/>
            <a:ext cx="4572000" cy="55707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i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Сын </a:t>
            </a:r>
            <a:r>
              <a:rPr lang="ru-RU" sz="2400" i="1" dirty="0">
                <a:solidFill>
                  <a:schemeClr val="tx1"/>
                </a:solidFill>
                <a:latin typeface="Comic Sans MS" panose="030F0702030302020204" pitchFamily="66" charset="0"/>
              </a:rPr>
              <a:t>старинной русской семьи. Под непосредственным влиянием няни близко ознакомился с русскими сказками. Это ознакомление с духом русской народной жизни было главным импульсом музыкальных импровизаций до начала ознакомления еще с самыми элементарными правилами игры на фортепиано</a:t>
            </a:r>
            <a:r>
              <a:rPr lang="ru-RU" sz="2400" i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.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М. Мусоргский</a:t>
            </a:r>
            <a:r>
              <a:rPr lang="ru-RU" sz="2000" dirty="0">
                <a:solidFill>
                  <a:schemeClr val="tx1"/>
                </a:solidFill>
                <a:latin typeface="Comic Sans MS" panose="030F0702030302020204" pitchFamily="66" charset="0"/>
              </a:rPr>
              <a:t>, автобиография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5" y="51571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>
                <a:solidFill>
                  <a:schemeClr val="tx1"/>
                </a:solidFill>
                <a:latin typeface="Comic Sans MS" panose="030F0702030302020204" pitchFamily="66" charset="0"/>
              </a:rPr>
              <a:t>М.П. Мусоргский (1839-1881)</a:t>
            </a:r>
          </a:p>
          <a:p>
            <a:pPr algn="just"/>
            <a:endParaRPr lang="ru-RU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599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-315416"/>
            <a:ext cx="8229600" cy="612068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ru-RU" sz="5400" dirty="0" smtClean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54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Опера «</a:t>
            </a:r>
            <a:r>
              <a:rPr lang="ru-RU" sz="5400" dirty="0" err="1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Хованщина</a:t>
            </a:r>
            <a:r>
              <a:rPr lang="ru-RU" sz="54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»</a:t>
            </a:r>
          </a:p>
          <a:p>
            <a:pPr marL="0" indent="0" algn="just">
              <a:buNone/>
            </a:pPr>
            <a:endParaRPr lang="ru-RU" dirty="0">
              <a:solidFill>
                <a:schemeClr val="tx1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Композитора привлекли события конца 17 века: это было время острой борьбы старой боярской Руси против преобразований вступившего на престол молодого Петра I. 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Враги </a:t>
            </a:r>
            <a:r>
              <a:rPr lang="ru-RU" sz="2800" dirty="0">
                <a:solidFill>
                  <a:schemeClr val="tx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Петра объединились вокруг князя Хованского, начальника стрелецких войск. Он вместе с сыном </a:t>
            </a:r>
            <a:r>
              <a:rPr lang="ru-RU" sz="2800" dirty="0" smtClean="0">
                <a:solidFill>
                  <a:schemeClr val="tx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был 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казнён </a:t>
            </a:r>
            <a:r>
              <a:rPr lang="ru-RU" sz="2800" dirty="0">
                <a:solidFill>
                  <a:schemeClr val="tx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по </a:t>
            </a:r>
            <a:r>
              <a:rPr lang="ru-RU" sz="2800" dirty="0" smtClean="0">
                <a:solidFill>
                  <a:schemeClr val="tx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обвинению 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solidFill>
                  <a:schemeClr val="tx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заговоре </a:t>
            </a:r>
            <a:r>
              <a:rPr lang="ru-RU" sz="2800" dirty="0" smtClean="0">
                <a:solidFill>
                  <a:schemeClr val="tx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и 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посягательстве 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на царский </a:t>
            </a:r>
            <a:r>
              <a:rPr lang="ru-RU" sz="2800" dirty="0">
                <a:solidFill>
                  <a:schemeClr val="tx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престол. </a:t>
            </a:r>
          </a:p>
          <a:p>
            <a:pPr algn="just"/>
            <a:endParaRPr lang="ru-RU" dirty="0"/>
          </a:p>
        </p:txBody>
      </p:sp>
      <p:pic>
        <p:nvPicPr>
          <p:cNvPr id="6146" name="Picture 2" descr="C:\Users\User\Desktop\7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1" y="3573016"/>
            <a:ext cx="446449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413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476672"/>
            <a:ext cx="8676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+mj-lt"/>
              </a:rPr>
              <a:t>«Рассвет на </a:t>
            </a:r>
            <a:r>
              <a:rPr lang="ru-RU" sz="4000" dirty="0">
                <a:solidFill>
                  <a:schemeClr val="tx1"/>
                </a:solidFill>
                <a:latin typeface="+mj-lt"/>
              </a:rPr>
              <a:t>М</a:t>
            </a:r>
            <a:r>
              <a:rPr lang="ru-RU" sz="4000" dirty="0" smtClean="0">
                <a:solidFill>
                  <a:schemeClr val="tx1"/>
                </a:solidFill>
                <a:latin typeface="+mj-lt"/>
              </a:rPr>
              <a:t>оскве реке» (1873-1874)</a:t>
            </a:r>
            <a:endParaRPr lang="ru-RU" sz="4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1760" y="1412776"/>
            <a:ext cx="82809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>
                <a:solidFill>
                  <a:schemeClr val="tx1"/>
                </a:solidFill>
                <a:latin typeface="Comic Sans MS" panose="030F0702030302020204" pitchFamily="66" charset="0"/>
              </a:rPr>
              <a:t>Состав оркестра:</a:t>
            </a:r>
            <a:r>
              <a:rPr lang="ru-RU" sz="2800" dirty="0">
                <a:solidFill>
                  <a:schemeClr val="tx1"/>
                </a:solidFill>
                <a:latin typeface="Comic Sans MS" panose="030F0702030302020204" pitchFamily="66" charset="0"/>
              </a:rPr>
              <a:t> 2 флейты, 2 гобоя, 2 кларнета, 2 фагота, 4 валторны, литавры, тамтам, арфа, струнные</a:t>
            </a:r>
            <a:r>
              <a:rPr lang="ru-RU" sz="28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endParaRPr lang="ru-RU" sz="2800" dirty="0" smtClean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8194" name="Picture 2" descr="ноты «Рассвета на Москве-реке» Мусоргског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692" y="2852936"/>
            <a:ext cx="5616624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586014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302</TotalTime>
  <Words>447</Words>
  <Application>Microsoft Office PowerPoint</Application>
  <PresentationFormat>Экран (4:3)</PresentationFormat>
  <Paragraphs>70</Paragraphs>
  <Slides>16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NewsPrint</vt:lpstr>
      <vt:lpstr>Презентация PowerPoint</vt:lpstr>
      <vt:lpstr>«Могучая кучка»</vt:lpstr>
      <vt:lpstr>«Могучая кучка»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Ольга Альтовская РАССВЕТ НА МОСКВА-РЕКЕ. Мусоргский </vt:lpstr>
      <vt:lpstr>Заключение</vt:lpstr>
      <vt:lpstr>Презентация PowerPoint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Могучая кучка</dc:title>
  <dc:creator>Admin</dc:creator>
  <cp:lastModifiedBy>User</cp:lastModifiedBy>
  <cp:revision>43</cp:revision>
  <cp:lastPrinted>1601-01-01T00:00:00Z</cp:lastPrinted>
  <dcterms:created xsi:type="dcterms:W3CDTF">2011-12-15T19:24:42Z</dcterms:created>
  <dcterms:modified xsi:type="dcterms:W3CDTF">2024-02-11T12:47:54Z</dcterms:modified>
</cp:coreProperties>
</file>