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6" r:id="rId3"/>
    <p:sldId id="257" r:id="rId4"/>
    <p:sldId id="261" r:id="rId5"/>
    <p:sldId id="262" r:id="rId6"/>
    <p:sldId id="263" r:id="rId7"/>
    <p:sldId id="258" r:id="rId8"/>
    <p:sldId id="279" r:id="rId9"/>
    <p:sldId id="259" r:id="rId10"/>
    <p:sldId id="266" r:id="rId11"/>
    <p:sldId id="267" r:id="rId12"/>
    <p:sldId id="268" r:id="rId13"/>
    <p:sldId id="260" r:id="rId14"/>
    <p:sldId id="269" r:id="rId15"/>
    <p:sldId id="270" r:id="rId16"/>
    <p:sldId id="272" r:id="rId17"/>
    <p:sldId id="271" r:id="rId18"/>
    <p:sldId id="278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1412776"/>
            <a:ext cx="4968552" cy="2133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Творчество Алексея Николаевича Толстого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789040"/>
            <a:ext cx="6023460" cy="119970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Обзор романа «Петр Первый»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Users\User\Desktop\обзор романа Петр первый\alekseyTolstoy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908720"/>
            <a:ext cx="2552745" cy="389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514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96752"/>
            <a:ext cx="4248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Первый том показывает нам еще совсем маленького Петра, напуганного грядущими трудностями правления.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М</a:t>
            </a:r>
            <a:r>
              <a:rPr lang="ru-RU" sz="2400" dirty="0" smtClean="0">
                <a:latin typeface="Monotype Corsiva" panose="03010101010201010101" pitchFamily="66" charset="0"/>
              </a:rPr>
              <a:t>аленький </a:t>
            </a:r>
            <a:r>
              <a:rPr lang="ru-RU" sz="2400" dirty="0">
                <a:latin typeface="Monotype Corsiva" panose="03010101010201010101" pitchFamily="66" charset="0"/>
              </a:rPr>
              <a:t>правитель учится справляться с дворцовыми интригами, предательствами, переживает первые неудачи, учится исправлять свои ошибки и решать сложные, даже, казалось бы, неразрешимые проблемы.</a:t>
            </a:r>
          </a:p>
        </p:txBody>
      </p:sp>
      <p:pic>
        <p:nvPicPr>
          <p:cNvPr id="1026" name="Picture 2" descr="C:\Users\User\Desktop\обзор романа Петр первый\petr-perwyj-roman-tom-1-343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898" y="318236"/>
            <a:ext cx="401955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624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4531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Во втором томе </a:t>
            </a:r>
            <a:r>
              <a:rPr lang="ru-RU" sz="2400" dirty="0" smtClean="0">
                <a:latin typeface="Monotype Corsiva" panose="03010101010201010101" pitchFamily="66" charset="0"/>
              </a:rPr>
              <a:t>Петр уже  способен </a:t>
            </a:r>
            <a:r>
              <a:rPr lang="ru-RU" sz="2400" dirty="0">
                <a:latin typeface="Monotype Corsiva" panose="03010101010201010101" pitchFamily="66" charset="0"/>
              </a:rPr>
              <a:t>наравне с простым народом трудиться на благо процветания </a:t>
            </a:r>
            <a:r>
              <a:rPr lang="ru-RU" sz="2400" dirty="0" smtClean="0">
                <a:latin typeface="Monotype Corsiva" panose="03010101010201010101" pitchFamily="66" charset="0"/>
              </a:rPr>
              <a:t>страны.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Молодой </a:t>
            </a:r>
            <a:r>
              <a:rPr lang="ru-RU" sz="2400" dirty="0">
                <a:latin typeface="Monotype Corsiva" panose="03010101010201010101" pitchFamily="66" charset="0"/>
              </a:rPr>
              <a:t>правитель готовится к первым преобразованиям и подписаниям законов. Петр заботится о воем народе, стараясь не допускать произвола со стороны бояр</a:t>
            </a:r>
            <a:r>
              <a:rPr lang="ru-RU" sz="2400" dirty="0" smtClean="0">
                <a:latin typeface="Monotype Corsiva" panose="03010101010201010101" pitchFamily="66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 </a:t>
            </a:r>
            <a:r>
              <a:rPr lang="ru-RU" sz="2400" dirty="0">
                <a:latin typeface="Monotype Corsiva" panose="03010101010201010101" pitchFamily="66" charset="0"/>
              </a:rPr>
              <a:t>Так, </a:t>
            </a:r>
            <a:r>
              <a:rPr lang="ru-RU" sz="2400" dirty="0" smtClean="0">
                <a:latin typeface="Monotype Corsiva" panose="03010101010201010101" pitchFamily="66" charset="0"/>
              </a:rPr>
              <a:t>из </a:t>
            </a:r>
            <a:r>
              <a:rPr lang="ru-RU" sz="2400" dirty="0">
                <a:latin typeface="Monotype Corsiva" panose="03010101010201010101" pitchFamily="66" charset="0"/>
              </a:rPr>
              <a:t>маленького напуганного мальчишки </a:t>
            </a:r>
            <a:r>
              <a:rPr lang="ru-RU" sz="2400" dirty="0" smtClean="0">
                <a:latin typeface="Monotype Corsiva" panose="03010101010201010101" pitchFamily="66" charset="0"/>
              </a:rPr>
              <a:t>происходит становление зрелого </a:t>
            </a:r>
            <a:r>
              <a:rPr lang="ru-RU" sz="2400" dirty="0">
                <a:latin typeface="Monotype Corsiva" panose="03010101010201010101" pitchFamily="66" charset="0"/>
              </a:rPr>
              <a:t>мудрого правителя.</a:t>
            </a:r>
          </a:p>
        </p:txBody>
      </p:sp>
      <p:pic>
        <p:nvPicPr>
          <p:cNvPr id="2050" name="Picture 2" descr="C:\Users\User\Desktop\обзор романа Петр первый\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97" y="523675"/>
            <a:ext cx="339119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953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6778"/>
            <a:ext cx="45971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В третьем томе перед нами предстает уже состоявшийся как личность человек, царь, мужчина. Вот уже стоит на берегу Невы Петербург, прекращены многолетние войны.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Страна </a:t>
            </a:r>
            <a:r>
              <a:rPr lang="ru-RU" sz="2400" dirty="0">
                <a:latin typeface="Monotype Corsiva" panose="03010101010201010101" pitchFamily="66" charset="0"/>
              </a:rPr>
              <a:t>встает на новый путь, изменений и улучшений.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Третий </a:t>
            </a:r>
            <a:r>
              <a:rPr lang="ru-RU" sz="2400" dirty="0">
                <a:latin typeface="Monotype Corsiva" panose="03010101010201010101" pitchFamily="66" charset="0"/>
              </a:rPr>
              <a:t>том является финалом и показателем положительных последствий реформ, происходит культурный подъем жизни людей, растет и военная мощь государства.</a:t>
            </a:r>
          </a:p>
        </p:txBody>
      </p:sp>
      <p:pic>
        <p:nvPicPr>
          <p:cNvPr id="3074" name="Picture 2" descr="C:\Users\User\Desktop\обзор романа Петр первый\Зрелый пе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672" y="761655"/>
            <a:ext cx="3577580" cy="453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812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53333" y="4766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Через </a:t>
            </a:r>
            <a:r>
              <a:rPr lang="ru-RU" dirty="0"/>
              <a:t>образ Петра проглядывает личность покровителя и почитателя Толстого – И. В. Сталина. В своем романе Толстой хотел показать ценность преобразований того времени, он описывает, как мудрость правителя определяет дальнейшее развитие государства.</a:t>
            </a:r>
          </a:p>
        </p:txBody>
      </p:sp>
      <p:pic>
        <p:nvPicPr>
          <p:cNvPr id="2050" name="Picture 2" descr="C:\Users\User\Desktop\обзор романа Петр первый\Портрета Петра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" r="8228"/>
          <a:stretch/>
        </p:blipFill>
        <p:spPr bwMode="auto">
          <a:xfrm>
            <a:off x="5220072" y="1916832"/>
            <a:ext cx="2520280" cy="309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обзор романа Петр первый\Сталин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2520280" cy="322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0132" y="5076377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Не всегда люди  </a:t>
            </a:r>
            <a:r>
              <a:rPr lang="ru-RU" dirty="0"/>
              <a:t>хотят принимать необходимость перемен. В такой ситуации стране нужен жестокий, но сильный и дальновидный руководитель, которого </a:t>
            </a:r>
            <a:r>
              <a:rPr lang="ru-RU" dirty="0" err="1" smtClean="0"/>
              <a:t>А.Н.Толстой</a:t>
            </a:r>
            <a:r>
              <a:rPr lang="ru-RU" dirty="0" smtClean="0"/>
              <a:t>  </a:t>
            </a:r>
            <a:r>
              <a:rPr lang="ru-RU" dirty="0"/>
              <a:t>видел и в Петре Первом, и в генеральном секретаре партии КПСС.</a:t>
            </a:r>
          </a:p>
        </p:txBody>
      </p:sp>
    </p:spTree>
    <p:extLst>
      <p:ext uri="{BB962C8B-B14F-4D97-AF65-F5344CB8AC3E}">
        <p14:creationId xmlns:p14="http://schemas.microsoft.com/office/powerpoint/2010/main" val="3634351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868" y="693141"/>
            <a:ext cx="42017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Темы и проблемы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17440" y="836712"/>
            <a:ext cx="469752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Автор </a:t>
            </a:r>
            <a:r>
              <a:rPr lang="ru-RU" sz="2400" dirty="0">
                <a:latin typeface="Monotype Corsiva" panose="03010101010201010101" pitchFamily="66" charset="0"/>
              </a:rPr>
              <a:t>показывает, что наша земля богата различными природными залежами, но они растрачиваются впустую</a:t>
            </a:r>
            <a:r>
              <a:rPr lang="ru-RU" sz="2400" dirty="0" smtClean="0">
                <a:latin typeface="Monotype Corsiva" panose="03010101010201010101" pitchFamily="66" charset="0"/>
              </a:rPr>
              <a:t>. Имеющийся в стране потенциал</a:t>
            </a:r>
            <a:r>
              <a:rPr lang="ru-RU" sz="2400" dirty="0">
                <a:latin typeface="Monotype Corsiva" panose="03010101010201010101" pitchFamily="66" charset="0"/>
              </a:rPr>
              <a:t>, </a:t>
            </a:r>
            <a:r>
              <a:rPr lang="ru-RU" sz="2400" dirty="0" smtClean="0">
                <a:latin typeface="Monotype Corsiva" panose="03010101010201010101" pitchFamily="66" charset="0"/>
              </a:rPr>
              <a:t>либо </a:t>
            </a:r>
            <a:r>
              <a:rPr lang="ru-RU" sz="2400" dirty="0">
                <a:latin typeface="Monotype Corsiva" panose="03010101010201010101" pitchFamily="66" charset="0"/>
              </a:rPr>
              <a:t>не используется, либо используется неправильно.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endParaRPr lang="ru-RU" sz="2400" dirty="0">
              <a:latin typeface="Monotype Corsiva" panose="03010101010201010101" pitchFamily="66" charset="0"/>
            </a:endParaRPr>
          </a:p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Вывод: </a:t>
            </a:r>
            <a:r>
              <a:rPr lang="ru-RU" sz="2400" dirty="0" smtClean="0">
                <a:latin typeface="Monotype Corsiva" panose="03010101010201010101" pitchFamily="66" charset="0"/>
              </a:rPr>
              <a:t>по мнению писателя, данное положение </a:t>
            </a:r>
            <a:r>
              <a:rPr lang="ru-RU" sz="2400" dirty="0">
                <a:latin typeface="Monotype Corsiva" panose="03010101010201010101" pitchFamily="66" charset="0"/>
              </a:rPr>
              <a:t>может изменить только сильный и волевой </a:t>
            </a:r>
            <a:r>
              <a:rPr lang="ru-RU" sz="2400" dirty="0" smtClean="0">
                <a:latin typeface="Monotype Corsiva" panose="03010101010201010101" pitchFamily="66" charset="0"/>
              </a:rPr>
              <a:t>человек. Каждый </a:t>
            </a:r>
            <a:r>
              <a:rPr lang="ru-RU" sz="2400" dirty="0">
                <a:latin typeface="Monotype Corsiva" panose="03010101010201010101" pitchFamily="66" charset="0"/>
              </a:rPr>
              <a:t>из нас ради своей родины, ради своего будущего должен стать таким человеком.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111295"/>
            <a:ext cx="29482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1) Патриотизм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099" name="Picture 3" descr="C:\Users\User\Desktop\обзор романа Петр первый\Юный Пет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403" y="1854544"/>
            <a:ext cx="2810247" cy="366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631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071" y="1916831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Monotype Corsiva" panose="03010101010201010101" pitchFamily="66" charset="0"/>
              </a:rPr>
              <a:t>Петру </a:t>
            </a:r>
            <a:r>
              <a:rPr lang="ru-RU" sz="2400" dirty="0">
                <a:latin typeface="Monotype Corsiva" panose="03010101010201010101" pitchFamily="66" charset="0"/>
              </a:rPr>
              <a:t>пришлось столкнуться с родственными интригами, родные люди готовы были избавиться от него, лишь бы занять престол. </a:t>
            </a:r>
          </a:p>
          <a:p>
            <a:endParaRPr lang="ru-RU" sz="2400" dirty="0" smtClean="0">
              <a:latin typeface="Monotype Corsiva" panose="03010101010201010101" pitchFamily="66" charset="0"/>
            </a:endParaRP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Вывод: </a:t>
            </a:r>
            <a:r>
              <a:rPr lang="ru-RU" sz="2400" dirty="0" smtClean="0">
                <a:latin typeface="Monotype Corsiva" panose="03010101010201010101" pitchFamily="66" charset="0"/>
              </a:rPr>
              <a:t>тяга </a:t>
            </a:r>
            <a:r>
              <a:rPr lang="ru-RU" sz="2400" dirty="0">
                <a:latin typeface="Monotype Corsiva" panose="03010101010201010101" pitchFamily="66" charset="0"/>
              </a:rPr>
              <a:t>к власти выбивает из человека все самое хорошее, оставляя на месте души выжженное поле.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9412" y="476672"/>
            <a:ext cx="42001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2) Власть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 ее влияние 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на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личность. </a:t>
            </a:r>
          </a:p>
        </p:txBody>
      </p:sp>
      <p:pic>
        <p:nvPicPr>
          <p:cNvPr id="5122" name="Picture 2" descr="C:\Users\User\Desktop\обзор романа Петр первый\Обложка Петр взросл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52360"/>
            <a:ext cx="3415900" cy="472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317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обзор романа Петр первый\scale_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408712" cy="36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868071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Петр </a:t>
            </a:r>
            <a:r>
              <a:rPr lang="ru-RU" sz="2400" dirty="0">
                <a:latin typeface="Monotype Corsiva" panose="03010101010201010101" pitchFamily="66" charset="0"/>
              </a:rPr>
              <a:t>поставил себя на место обычного работника и понял, как тяжела жизнь народа под гнетом боярского произвола. Поэтому он так ополчился против знати, которая своей алчностью тянула страну назад, изнуряя крестьянина и живя за его счет.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332655"/>
            <a:ext cx="8061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3) Проблема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социальной несправедливости. </a:t>
            </a:r>
          </a:p>
        </p:txBody>
      </p:sp>
    </p:spTree>
    <p:extLst>
      <p:ext uri="{BB962C8B-B14F-4D97-AF65-F5344CB8AC3E}">
        <p14:creationId xmlns:p14="http://schemas.microsoft.com/office/powerpoint/2010/main" val="277404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обзор романа Петр первый\5c13c8a4a931d66ffb9458c13c49c203a5ab247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405440" cy="369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5828" y="515719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Новаторам </a:t>
            </a:r>
            <a:r>
              <a:rPr lang="ru-RU" sz="2800" dirty="0">
                <a:latin typeface="Monotype Corsiva" panose="03010101010201010101" pitchFamily="66" charset="0"/>
              </a:rPr>
              <a:t>очень трудно менять мир, они постоянно сталкиваются с непониманием и агрессией тех, кто привык жить по старинке.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29611"/>
            <a:ext cx="8398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4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) Проблема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готовности народа к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переменам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096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0564" y="1052736"/>
            <a:ext cx="66967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Monotype Corsiva" panose="03010101010201010101" pitchFamily="66" charset="0"/>
              </a:rPr>
              <a:t>«Какой </a:t>
            </a:r>
            <a:r>
              <a:rPr lang="ru-RU" sz="2400" i="1" dirty="0">
                <a:latin typeface="Monotype Corsiva" panose="03010101010201010101" pitchFamily="66" charset="0"/>
              </a:rPr>
              <a:t>была, </a:t>
            </a:r>
            <a:r>
              <a:rPr lang="ru-RU" sz="2400" i="1" dirty="0" smtClean="0">
                <a:latin typeface="Monotype Corsiva" panose="03010101010201010101" pitchFamily="66" charset="0"/>
              </a:rPr>
              <a:t>-  </a:t>
            </a:r>
            <a:r>
              <a:rPr lang="ru-RU" sz="2400" i="1" dirty="0">
                <a:latin typeface="Monotype Corsiva" panose="03010101010201010101" pitchFamily="66" charset="0"/>
              </a:rPr>
              <a:t>сонной, нищей, неповоротной, такой и лежит Россия. Какой там стыд! Стыд у богатых, у сильных... А тут непонятно, какими силами растолкать людей, продрать им глаза... Люди вы, или за тысячу лет, </a:t>
            </a:r>
            <a:r>
              <a:rPr lang="ru-RU" sz="2400" i="1" dirty="0" err="1">
                <a:latin typeface="Monotype Corsiva" panose="03010101010201010101" pitchFamily="66" charset="0"/>
              </a:rPr>
              <a:t>истеча</a:t>
            </a:r>
            <a:r>
              <a:rPr lang="ru-RU" sz="2400" i="1" dirty="0">
                <a:latin typeface="Monotype Corsiva" panose="03010101010201010101" pitchFamily="66" charset="0"/>
              </a:rPr>
              <a:t> слезами, кровью, отчаявшись в правде и счастье, </a:t>
            </a:r>
            <a:r>
              <a:rPr lang="ru-RU" sz="2400" i="1" dirty="0" smtClean="0">
                <a:latin typeface="Monotype Corsiva" panose="03010101010201010101" pitchFamily="66" charset="0"/>
              </a:rPr>
              <a:t>-  </a:t>
            </a:r>
            <a:r>
              <a:rPr lang="ru-RU" sz="2400" i="1" dirty="0">
                <a:latin typeface="Monotype Corsiva" panose="03010101010201010101" pitchFamily="66" charset="0"/>
              </a:rPr>
              <a:t>подгнили как дерево, склонившееся на мхи? Черт привел родиться царем в такой стране</a:t>
            </a:r>
            <a:r>
              <a:rPr lang="ru-RU" sz="2400" i="1" dirty="0" smtClean="0">
                <a:latin typeface="Monotype Corsiva" panose="03010101010201010101" pitchFamily="66" charset="0"/>
              </a:rPr>
              <a:t>!»</a:t>
            </a:r>
            <a:endParaRPr lang="ru-RU" sz="2400" i="1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4019872"/>
            <a:ext cx="6030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Monotype Corsiva" panose="03010101010201010101" pitchFamily="66" charset="0"/>
              </a:rPr>
              <a:t>«Сидим </a:t>
            </a:r>
            <a:r>
              <a:rPr lang="ru-RU" sz="2400" i="1" dirty="0">
                <a:latin typeface="Monotype Corsiva" panose="03010101010201010101" pitchFamily="66" charset="0"/>
              </a:rPr>
              <a:t>на великих просторах и </a:t>
            </a:r>
            <a:r>
              <a:rPr lang="ru-RU" sz="2400" i="1" dirty="0" smtClean="0">
                <a:latin typeface="Monotype Corsiva" panose="03010101010201010101" pitchFamily="66" charset="0"/>
              </a:rPr>
              <a:t>- нищие...»</a:t>
            </a:r>
            <a:endParaRPr lang="ru-RU" sz="2400" i="1" dirty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2540" y="4712033"/>
            <a:ext cx="5742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anose="03010101010201010101" pitchFamily="66" charset="0"/>
              </a:rPr>
              <a:t>Что за Россия, заклятая страна, - когда же ты с места сдвинешься?</a:t>
            </a:r>
          </a:p>
        </p:txBody>
      </p:sp>
    </p:spTree>
    <p:extLst>
      <p:ext uri="{BB962C8B-B14F-4D97-AF65-F5344CB8AC3E}">
        <p14:creationId xmlns:p14="http://schemas.microsoft.com/office/powerpoint/2010/main" val="1462632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88640"/>
            <a:ext cx="576064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романа: 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стране нужен целеустремленный 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решительный лидер, который силой своей воли направит страну вперед. Без сильной и твердой руки невозможно эффективное управление. Без нее элита никогда не согласится менять хоть что-либо, ведь ей и так хорошо живется, а народ из страха перемен или невежества будет плавно погружаться в застой. </a:t>
            </a:r>
            <a:endParaRPr lang="ru-RU" sz="2400" i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настоящий лидер – это жесткий и непреклонный человек, который обязан идти на жертвы, чтобы творить историю</a:t>
            </a:r>
            <a:r>
              <a:rPr lang="ru-RU" sz="24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/>
            <a:r>
              <a:rPr lang="ru-RU" sz="2800" b="1" i="1" dirty="0" smtClean="0">
                <a:solidFill>
                  <a:srgbClr val="6B614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</a:t>
            </a:r>
            <a:r>
              <a:rPr lang="ru-RU" sz="2800" b="1" i="1" dirty="0">
                <a:solidFill>
                  <a:srgbClr val="6B614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вы с таким мнением</a:t>
            </a:r>
            <a:r>
              <a:rPr lang="ru-RU" sz="2800" b="1" i="1" dirty="0" smtClean="0">
                <a:solidFill>
                  <a:srgbClr val="6B614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i="1" dirty="0">
              <a:solidFill>
                <a:srgbClr val="6B6149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User\Desktop\обзор романа Петр первый\Портрета Петр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7" r="11477"/>
          <a:stretch/>
        </p:blipFill>
        <p:spPr bwMode="auto">
          <a:xfrm>
            <a:off x="861481" y="188640"/>
            <a:ext cx="1534322" cy="204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обзор романа Петр первый\portret-stalina-variant-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0" t="5270" r="4700" b="12276"/>
          <a:stretch/>
        </p:blipFill>
        <p:spPr bwMode="auto">
          <a:xfrm>
            <a:off x="830858" y="2420888"/>
            <a:ext cx="156494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User\Desktop\обзор романа Петр первый\3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58" y="4581128"/>
            <a:ext cx="1570501" cy="209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58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обзор романа Петр первый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269" y="620688"/>
            <a:ext cx="4426694" cy="295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3792597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декабря 1882 (10 января 1883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февраля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1945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0614" y="4643162"/>
            <a:ext cx="8158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Почему </a:t>
            </a:r>
            <a:r>
              <a:rPr lang="ru-RU" sz="32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А.Н.Толстого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называли «Красный граф»? 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500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обзор романа Петр первый\Чуков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53"/>
            <a:ext cx="4500502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140968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Корней Чуковский писал, что перед смертью воображение автора стало граничить с ясновидением. Судя по его воспоминаниям, </a:t>
            </a:r>
            <a:r>
              <a:rPr lang="ru-RU" sz="2800" b="1" dirty="0" err="1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А.Н.Толстой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планировал написать историческую литературную эпопею, посвященную эпохе дворцовых переворотов и правлению Ивана Грозного.</a:t>
            </a:r>
          </a:p>
        </p:txBody>
      </p:sp>
    </p:spTree>
    <p:extLst>
      <p:ext uri="{BB962C8B-B14F-4D97-AF65-F5344CB8AC3E}">
        <p14:creationId xmlns:p14="http://schemas.microsoft.com/office/powerpoint/2010/main" val="972059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59"/>
            <a:ext cx="2880320" cy="384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6" y="98072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anose="03010101010201010101" pitchFamily="66" charset="0"/>
              </a:rPr>
              <a:t>И. Эренбург указывал на то, что работа </a:t>
            </a:r>
            <a:r>
              <a:rPr lang="ru-RU" sz="2800" dirty="0" err="1" smtClean="0">
                <a:latin typeface="Monotype Corsiva" panose="03010101010201010101" pitchFamily="66" charset="0"/>
              </a:rPr>
              <a:t>А.Толстого</a:t>
            </a:r>
            <a:r>
              <a:rPr lang="ru-RU" sz="2800" dirty="0" smtClean="0">
                <a:latin typeface="Monotype Corsiva" panose="03010101010201010101" pitchFamily="66" charset="0"/>
              </a:rPr>
              <a:t> </a:t>
            </a:r>
            <a:r>
              <a:rPr lang="ru-RU" sz="2800" dirty="0">
                <a:latin typeface="Monotype Corsiva" panose="03010101010201010101" pitchFamily="66" charset="0"/>
              </a:rPr>
              <a:t>была похожа на творчество </a:t>
            </a:r>
            <a:r>
              <a:rPr lang="ru-RU" sz="2800" dirty="0" smtClean="0">
                <a:latin typeface="Monotype Corsiva" panose="03010101010201010101" pitchFamily="66" charset="0"/>
              </a:rPr>
              <a:t>Ф.М.Достоевского</a:t>
            </a:r>
            <a:r>
              <a:rPr lang="ru-RU" sz="2800" dirty="0">
                <a:latin typeface="Monotype Corsiva" panose="03010101010201010101" pitchFamily="66" charset="0"/>
              </a:rPr>
              <a:t>. Сам автор не знал, что сделают герои, они оживали в его голове и делали то, что сами считали нужным. Никогда эти писатели не знали, чем кончится та или иная книга.</a:t>
            </a:r>
          </a:p>
        </p:txBody>
      </p:sp>
    </p:spTree>
    <p:extLst>
      <p:ext uri="{BB962C8B-B14F-4D97-AF65-F5344CB8AC3E}">
        <p14:creationId xmlns:p14="http://schemas.microsoft.com/office/powerpoint/2010/main" val="1819347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21088" y="620688"/>
            <a:ext cx="5122912" cy="5714999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1912 – «Хромой барин»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1921 – «Граф Калиостро»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1922 – «Детство Никиты»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1923 – «Аэлита»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1924 – «Похождения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Невзорова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Ибикус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1927 – «Гиперболоид инженера Гарина»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1922 – «Хождение по мукам. Сестры»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1928 – «Хождение по мукам. 18-й год»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1941 – «Хождение по мукам. Хмурое утро»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1934 – «Петр Первый»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1942 – «Иван Грозный. Орел и орлица»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1943 – «Иван Грозный. Трудные годы»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7288" y="1340768"/>
            <a:ext cx="3970784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Библиография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А.Н.Толстого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обзор романа Петр первый\ПОвесть Толстого Хле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3600400" cy="238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5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ser\Desktop\обзор романа Петр первый\9124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6705600" cy="34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обзор романа Петр первый\Афиш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168352" cy="475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4365104"/>
            <a:ext cx="41216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Кадр из фильма</a:t>
            </a:r>
          </a:p>
          <a:p>
            <a:pPr algn="ctr"/>
            <a:r>
              <a:rPr lang="ru-RU" dirty="0" smtClean="0"/>
              <a:t> «Гиперболоид </a:t>
            </a:r>
            <a:r>
              <a:rPr lang="ru-RU" dirty="0"/>
              <a:t>инженера Гарина»</a:t>
            </a:r>
          </a:p>
        </p:txBody>
      </p:sp>
    </p:spTree>
    <p:extLst>
      <p:ext uri="{BB962C8B-B14F-4D97-AF65-F5344CB8AC3E}">
        <p14:creationId xmlns:p14="http://schemas.microsoft.com/office/powerpoint/2010/main" val="875599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обзор романа Петр первый\Aelita-pos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801" y="332656"/>
            <a:ext cx="399867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обзор романа Петр первый\Кадры из фильма Аэлит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73696"/>
            <a:ext cx="4355976" cy="29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41035" y="4257962"/>
            <a:ext cx="25828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Кадр из фильма</a:t>
            </a:r>
          </a:p>
          <a:p>
            <a:pPr algn="ctr"/>
            <a:r>
              <a:rPr lang="ru-RU" dirty="0" smtClean="0"/>
              <a:t> «Аэлита»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866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обзор романа Петр первый\84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02" y="908720"/>
            <a:ext cx="3016309" cy="452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обзор романа Петр первый\Кадр из фильма хождение по мукам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81262"/>
            <a:ext cx="5040560" cy="33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4786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Кадр из фильма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«Хождение по мукам»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931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63083" y="4485802"/>
            <a:ext cx="4176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«На «Петра Первого» я нацеливался давно... Я видел все пятна на его камзоле, </a:t>
            </a:r>
            <a:r>
              <a:rPr lang="ru-RU" sz="2400" b="0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-  </a:t>
            </a:r>
            <a:r>
              <a:rPr lang="ru-RU" sz="2400" b="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но Петр все же торчал загадкой в историческом тумане...»</a:t>
            </a:r>
            <a:endParaRPr lang="ru-RU" sz="2400" b="0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074" name="Picture 2" descr="C:\Users\User\Desktop\обзор романа Петр первый\портр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4664"/>
            <a:ext cx="3168352" cy="388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обзор романа Петр первый\Книга Пет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9432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247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8615" y="4293096"/>
            <a:ext cx="81219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Приступив к работе над романом в 1929 году, А. Н. Толстой продолжал этот труд до последних дней своей жизни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Роман публиковался в журнале «Новый мир» с перерывами с 1929 по 1945 год.</a:t>
            </a:r>
          </a:p>
        </p:txBody>
      </p:sp>
      <p:pic>
        <p:nvPicPr>
          <p:cNvPr id="12290" name="Picture 2" descr="C:\Users\User\Desktop\обзор романа Петр первый\3 П.Д.Кори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23" y="430346"/>
            <a:ext cx="5112568" cy="339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53944" y="1541434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/>
              <a:t>Портрет </a:t>
            </a:r>
            <a:r>
              <a:rPr lang="ru-RU" sz="1600" dirty="0" err="1" smtClean="0"/>
              <a:t>А.Н.Толстого</a:t>
            </a:r>
            <a:r>
              <a:rPr lang="ru-RU" sz="1600" dirty="0" smtClean="0"/>
              <a:t>. </a:t>
            </a:r>
          </a:p>
          <a:p>
            <a:pPr algn="ctr"/>
            <a:r>
              <a:rPr lang="ru-RU" sz="1600" dirty="0" smtClean="0"/>
              <a:t>Автор Корин П.Д.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13798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8902" y="269914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История создания. Жанр. Направление</a:t>
            </a:r>
            <a:endParaRPr lang="ru-RU" sz="28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566" y="1124744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Более </a:t>
            </a:r>
            <a:r>
              <a:rPr lang="ru-RU" sz="2400" dirty="0">
                <a:latin typeface="Monotype Corsiva" panose="03010101010201010101" pitchFamily="66" charset="0"/>
              </a:rPr>
              <a:t>двадцати лет писатель изучал биографию и исторические факты из жизни правителя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2566" y="2725297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Monotype Corsiva" panose="03010101010201010101" pitchFamily="66" charset="0"/>
              </a:rPr>
              <a:t>Работал над романом почти десять лет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  <p:pic>
        <p:nvPicPr>
          <p:cNvPr id="8194" name="Picture 2" descr="C:\Users\User\Desktop\обзор романа Петр первый\ТОлстой за работо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733" y="799837"/>
            <a:ext cx="4544644" cy="3033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38902" y="5124159"/>
            <a:ext cx="79708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“Петр Первый” </a:t>
            </a:r>
            <a:r>
              <a:rPr lang="ru-RU" sz="2400" dirty="0" smtClean="0">
                <a:latin typeface="Monotype Corsiva" panose="03010101010201010101" pitchFamily="66" charset="0"/>
              </a:rPr>
              <a:t>- </a:t>
            </a:r>
            <a:r>
              <a:rPr lang="ru-RU" sz="2400" dirty="0">
                <a:latin typeface="Monotype Corsiva" panose="03010101010201010101" pitchFamily="66" charset="0"/>
              </a:rPr>
              <a:t>исторический роман, включает в себя элементы романа становления и героического повествования. Также можно найти черты биографического романа.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9812" y="3923830"/>
            <a:ext cx="8402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Monotype Corsiva" panose="03010101010201010101" pitchFamily="66" charset="0"/>
              </a:rPr>
              <a:t>Направление – реализм. Автор воспроизводил быт и нравы, основываясь на исторических хрониках. Он писал только то, что было на самом деле.</a:t>
            </a:r>
          </a:p>
        </p:txBody>
      </p:sp>
    </p:spTree>
    <p:extLst>
      <p:ext uri="{BB962C8B-B14F-4D97-AF65-F5344CB8AC3E}">
        <p14:creationId xmlns:p14="http://schemas.microsoft.com/office/powerpoint/2010/main" val="4180476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</TotalTime>
  <Words>995</Words>
  <Application>Microsoft Office PowerPoint</Application>
  <PresentationFormat>Экран (4:3)</PresentationFormat>
  <Paragraphs>66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Творчество Алексея Николаевича Толстого</vt:lpstr>
      <vt:lpstr>Презентация PowerPoint</vt:lpstr>
      <vt:lpstr>Библиография А.Н.Толстого</vt:lpstr>
      <vt:lpstr>Презентация PowerPoint</vt:lpstr>
      <vt:lpstr>Презентация PowerPoint</vt:lpstr>
      <vt:lpstr>Презентация PowerPoint</vt:lpstr>
      <vt:lpstr>«На «Петра Первого» я нацеливался давно... Я видел все пятна на его камзоле, -  но Петр все же торчал загадкой в историческом тумане...»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Творчество Алексея Николаевича Толстого</dc:title>
  <dc:creator>User</dc:creator>
  <cp:lastModifiedBy>User</cp:lastModifiedBy>
  <cp:revision>18</cp:revision>
  <dcterms:created xsi:type="dcterms:W3CDTF">2024-02-11T10:27:52Z</dcterms:created>
  <dcterms:modified xsi:type="dcterms:W3CDTF">2024-02-11T12:48:34Z</dcterms:modified>
</cp:coreProperties>
</file>