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58" r:id="rId6"/>
    <p:sldId id="269" r:id="rId7"/>
    <p:sldId id="259" r:id="rId8"/>
    <p:sldId id="261" r:id="rId9"/>
    <p:sldId id="264" r:id="rId10"/>
    <p:sldId id="263" r:id="rId11"/>
    <p:sldId id="262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36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6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9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84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8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63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282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673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40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96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797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7E79B-7865-4845-A034-EEA968CFF9B7}" type="datetimeFigureOut">
              <a:rPr lang="ru-RU" smtClean="0"/>
              <a:t>09.05.2021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38561-2970-48CC-938B-47A8C77C5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2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52055" y="1368425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dirty="0" smtClean="0">
                <a:latin typeface="Arial Black" panose="020B0A04020102020204" pitchFamily="34" charset="0"/>
              </a:rPr>
              <a:t>Артикуляционная гимнастика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dirty="0" smtClean="0">
                <a:latin typeface="Arial Black" panose="020B0A04020102020204" pitchFamily="34" charset="0"/>
              </a:rPr>
              <a:t>по лексической теме: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7200" dirty="0" smtClean="0">
                <a:latin typeface="Arial Black" panose="020B0A04020102020204" pitchFamily="34" charset="0"/>
              </a:rPr>
              <a:t>«Встречаем птиц»</a:t>
            </a:r>
            <a:endParaRPr lang="ru-RU" sz="7200" dirty="0">
              <a:latin typeface="Arial Black" panose="020B0A04020102020204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08473" y="5514181"/>
            <a:ext cx="3408218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Выполнила: Суханова Н.А.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63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0446" y="2787134"/>
            <a:ext cx="4007636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Птички глотают пищу</a:t>
            </a:r>
          </a:p>
          <a:p>
            <a:pPr algn="ctr"/>
            <a:r>
              <a:rPr lang="ru-RU" sz="2000" dirty="0" smtClean="0"/>
              <a:t>(Скворец кормит птенцов)</a:t>
            </a:r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Сглатывание</a:t>
            </a:r>
            <a:r>
              <a:rPr lang="ru-RU" sz="3200" dirty="0" smtClean="0"/>
              <a:t> слюны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99743" y="174099"/>
            <a:ext cx="8894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для </a:t>
            </a:r>
            <a:r>
              <a:rPr lang="ru-RU" sz="3600" b="1" dirty="0" err="1" smtClean="0"/>
              <a:t>жевательно</a:t>
            </a:r>
            <a:r>
              <a:rPr lang="ru-RU" sz="3600" b="1" dirty="0" smtClean="0"/>
              <a:t>-артикуляционных мышц</a:t>
            </a:r>
            <a:endParaRPr lang="ru-RU" sz="3600" b="1" dirty="0"/>
          </a:p>
        </p:txBody>
      </p:sp>
      <p:pic>
        <p:nvPicPr>
          <p:cNvPr id="8194" name="Picture 2" descr="https://krot.info/uploads/posts/2020-02/1580726696_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187" y="1646614"/>
            <a:ext cx="4554161" cy="4554161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740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564" y="166254"/>
            <a:ext cx="10848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</a:t>
            </a:r>
            <a:r>
              <a:rPr lang="ru-RU" sz="3600" b="1" dirty="0"/>
              <a:t>для языка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6225" y="2933164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C</a:t>
            </a:r>
            <a:r>
              <a:rPr lang="ru-RU" sz="2800" dirty="0" smtClean="0"/>
              <a:t>делать «чашечку» из языка и удерживать ее под счет до 6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09471" y="858909"/>
            <a:ext cx="43730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«Птенчики ждут пищу»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218" name="Picture 2" descr="https://www.bylkov.ru/_fr/2/18982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886" y="1782239"/>
            <a:ext cx="6791326" cy="3820121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7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513" y="2777913"/>
            <a:ext cx="50447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Присасывать «широкий» язык к небу, произнося при этом звук «а».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803564" y="166254"/>
            <a:ext cx="10848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</a:t>
            </a:r>
            <a:r>
              <a:rPr lang="ru-RU" sz="3600" b="1" dirty="0"/>
              <a:t>для языка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34228" y="858909"/>
            <a:ext cx="31235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«Вкусная пища»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42" name="Picture 2" descr="https://www.merkur.de/bilder/2018/03/08/9679075/1997830531-nachwuchsaufzucht-war-einmal-saatkraehen-vom-gernlindner-friedhof-sind-ihrer-alten-nester-beraubt-MoArfM6MA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1782239"/>
            <a:ext cx="6202363" cy="348882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17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3564" y="166254"/>
            <a:ext cx="10848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</a:t>
            </a:r>
            <a:r>
              <a:rPr lang="ru-RU" sz="3600" b="1" dirty="0"/>
              <a:t>для языка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77696" y="858909"/>
            <a:ext cx="14366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«Аист»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650" y="2531692"/>
            <a:ext cx="55673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Вытянуть «острый» язык как можно дальше и удерживать его под счет до 6-8.</a:t>
            </a:r>
            <a:endParaRPr lang="ru-RU" sz="3200" dirty="0"/>
          </a:p>
        </p:txBody>
      </p:sp>
      <p:pic>
        <p:nvPicPr>
          <p:cNvPr id="11266" name="Picture 2" descr="https://m-chu.ru/wp-content/uploads/2019/03/look.com_.ua-696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927" y="1782239"/>
            <a:ext cx="6321147" cy="3950717"/>
          </a:xfrm>
          <a:prstGeom prst="rect">
            <a:avLst/>
          </a:prstGeom>
          <a:noFill/>
          <a:effectLst>
            <a:softEdge rad="152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4291" y="152400"/>
            <a:ext cx="10848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Массаж лица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27" y="1598950"/>
            <a:ext cx="2920719" cy="28289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96836" y="1305252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Calibri, serif"/>
              </a:rPr>
              <a:t>Летели утки</a:t>
            </a:r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Calibri, serif"/>
              </a:rPr>
              <a:t>Над лесной опушкой</a:t>
            </a:r>
            <a:r>
              <a:rPr lang="ru-RU" sz="2400" dirty="0" smtClean="0">
                <a:solidFill>
                  <a:srgbClr val="000000"/>
                </a:solidFill>
                <a:latin typeface="Calibri, serif"/>
              </a:rPr>
              <a:t>.</a:t>
            </a:r>
          </a:p>
          <a:p>
            <a:pPr algn="ctr"/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2400" i="1" dirty="0">
                <a:solidFill>
                  <a:srgbClr val="000000"/>
                </a:solidFill>
                <a:latin typeface="Calibri, serif"/>
              </a:rPr>
              <a:t>Лёгкими движениями провести пальцами по лбу 6 </a:t>
            </a:r>
            <a:r>
              <a:rPr lang="ru-RU" sz="2400" i="1" dirty="0" smtClean="0">
                <a:solidFill>
                  <a:srgbClr val="000000"/>
                </a:solidFill>
                <a:latin typeface="Calibri, serif"/>
              </a:rPr>
              <a:t>раз</a:t>
            </a:r>
          </a:p>
          <a:p>
            <a:pPr algn="ctr"/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Calibri, serif"/>
              </a:rPr>
              <a:t>Задели ели</a:t>
            </a:r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  <a:latin typeface="Calibri, serif"/>
              </a:rPr>
              <a:t>Самую макушку</a:t>
            </a:r>
            <a:r>
              <a:rPr lang="ru-RU" sz="2400" dirty="0" smtClean="0">
                <a:solidFill>
                  <a:srgbClr val="000000"/>
                </a:solidFill>
                <a:latin typeface="Calibri, serif"/>
              </a:rPr>
              <a:t>.</a:t>
            </a:r>
          </a:p>
          <a:p>
            <a:pPr algn="ctr"/>
            <a:endParaRPr lang="ru-RU" sz="2400" dirty="0">
              <a:solidFill>
                <a:srgbClr val="000000"/>
              </a:solidFill>
              <a:latin typeface="Open Sans"/>
            </a:endParaRPr>
          </a:p>
          <a:p>
            <a:pPr algn="ctr"/>
            <a:r>
              <a:rPr lang="ru-RU" sz="2400" i="1" dirty="0">
                <a:solidFill>
                  <a:srgbClr val="000000"/>
                </a:solidFill>
                <a:latin typeface="Calibri, serif"/>
              </a:rPr>
              <a:t>Так же легко провести 6 раз по щекам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1026" name="Picture 2" descr="https://avatars.mds.yandex.net/get-zen_doc/1535103/pub_5c6561785dbde400ae9c0bc9_5c6561db59bb7100af15aba9/scale_12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34" b="7194"/>
          <a:stretch/>
        </p:blipFill>
        <p:spPr bwMode="auto">
          <a:xfrm>
            <a:off x="8492836" y="1598950"/>
            <a:ext cx="3394010" cy="2715491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494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291" y="152400"/>
            <a:ext cx="1084810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Дыхательное упражнение</a:t>
            </a:r>
            <a:endParaRPr lang="ru-RU" sz="3600" b="1" dirty="0"/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Дикие гуси летят</a:t>
            </a:r>
            <a:r>
              <a:rPr lang="ru-RU" sz="4400" b="1" dirty="0" smtClean="0">
                <a:solidFill>
                  <a:srgbClr val="002060"/>
                </a:solidFill>
              </a:rPr>
              <a:t>»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0587" y="2795886"/>
            <a:ext cx="506730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На вдох – руки поднять в стороны, на выдох - опустить вниз с произнесением длинного звука «г-у-у-у».</a:t>
            </a:r>
            <a:endParaRPr lang="ru-RU" sz="2800" dirty="0"/>
          </a:p>
        </p:txBody>
      </p:sp>
      <p:pic>
        <p:nvPicPr>
          <p:cNvPr id="1026" name="Picture 2" descr="https://images.pexels.com/photos/372800/pexels-photo-372800.jpeg?auto=compress&amp;cs=tinysrgb&amp;fit=crop&amp;h=627&amp;w=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488" y="2096483"/>
            <a:ext cx="6152512" cy="3214688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34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2879" y="251042"/>
            <a:ext cx="1084810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Дыхательное упражнение</a:t>
            </a:r>
            <a:endParaRPr lang="ru-RU" sz="3600" b="1" dirty="0"/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Аист</a:t>
            </a:r>
            <a:r>
              <a:rPr lang="ru-RU" sz="4400" b="1" dirty="0" smtClean="0">
                <a:solidFill>
                  <a:srgbClr val="002060"/>
                </a:solidFill>
              </a:rPr>
              <a:t>»</a:t>
            </a:r>
            <a:endParaRPr lang="ru-RU" sz="4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2791" y="2244387"/>
            <a:ext cx="72913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212529"/>
                </a:solidFill>
                <a:latin typeface="Arial" panose="020B0604020202020204" pitchFamily="34" charset="0"/>
              </a:rPr>
              <a:t>Стоя прямо, разведите руки в стороны, а одну ногу, согнув в колене, вынесите вперед. </a:t>
            </a:r>
          </a:p>
          <a:p>
            <a:r>
              <a:rPr lang="ru-RU" sz="2400" dirty="0">
                <a:solidFill>
                  <a:srgbClr val="212529"/>
                </a:solidFill>
                <a:latin typeface="Arial" panose="020B0604020202020204" pitchFamily="34" charset="0"/>
              </a:rPr>
              <a:t>Зафиксируйте положение на несколько секунд. Держите равновесие. </a:t>
            </a:r>
          </a:p>
          <a:p>
            <a:r>
              <a:rPr lang="ru-RU" sz="2400" dirty="0">
                <a:solidFill>
                  <a:srgbClr val="212529"/>
                </a:solidFill>
                <a:latin typeface="Arial" panose="020B0604020202020204" pitchFamily="34" charset="0"/>
              </a:rPr>
              <a:t>На выдохе опустите ногу и руки, тихо произнося "ш-ш-ш-ш". </a:t>
            </a:r>
          </a:p>
          <a:p>
            <a:r>
              <a:rPr lang="ru-RU" sz="2400" dirty="0">
                <a:solidFill>
                  <a:srgbClr val="212529"/>
                </a:solidFill>
                <a:latin typeface="Arial" panose="020B0604020202020204" pitchFamily="34" charset="0"/>
              </a:rPr>
              <a:t>Повторите с детьми несколько </a:t>
            </a:r>
            <a:r>
              <a:rPr lang="ru-RU" sz="2400" dirty="0" smtClean="0">
                <a:solidFill>
                  <a:srgbClr val="212529"/>
                </a:solidFill>
                <a:latin typeface="Arial" panose="020B0604020202020204" pitchFamily="34" charset="0"/>
              </a:rPr>
              <a:t>раз.</a:t>
            </a:r>
            <a:endParaRPr lang="ru-RU" sz="2400" dirty="0"/>
          </a:p>
        </p:txBody>
      </p:sp>
      <p:pic>
        <p:nvPicPr>
          <p:cNvPr id="2054" name="Picture 6" descr="https://images.pexels.com/photos/209050/pexels-photo-209050.jpeg?auto=compress&amp;cs=tinysrgb&amp;h=750&amp;w=12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2" y="1471612"/>
            <a:ext cx="4760615" cy="3843338"/>
          </a:xfrm>
          <a:prstGeom prst="rect">
            <a:avLst/>
          </a:prstGeom>
          <a:noFill/>
          <a:effectLst>
            <a:softEdge rad="241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9177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2982" y="96982"/>
            <a:ext cx="692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Мимическое упражнение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9113" y="2510135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Изобразить радость аистов и других перелетных птиц, увидевших родные края после возращения из дальних странствий.</a:t>
            </a:r>
            <a:endParaRPr lang="ru-RU" sz="2800" dirty="0"/>
          </a:p>
        </p:txBody>
      </p:sp>
      <p:pic>
        <p:nvPicPr>
          <p:cNvPr id="3074" name="Picture 2" descr="https://volna.org/wp-content/uploads/2019/07/post_5d2596175bcef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113" y="2257425"/>
            <a:ext cx="5162549" cy="3871912"/>
          </a:xfrm>
          <a:prstGeom prst="rect">
            <a:avLst/>
          </a:prstGeom>
          <a:noFill/>
          <a:effectLst>
            <a:softEdge rad="165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9701213" y="0"/>
            <a:ext cx="2490787" cy="200025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cdn.pixabay.com/photo/2014/10/29/16/06/formation-508038_128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54"/>
          <a:stretch/>
        </p:blipFill>
        <p:spPr bwMode="auto">
          <a:xfrm>
            <a:off x="9946481" y="132355"/>
            <a:ext cx="2000250" cy="1735539"/>
          </a:xfrm>
          <a:prstGeom prst="rect">
            <a:avLst/>
          </a:prstGeom>
          <a:noFill/>
          <a:effectLst>
            <a:softEdge rad="139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80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088" y="867072"/>
            <a:ext cx="6096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Изобразить ласточку, попавшую в лапы к кошке. </a:t>
            </a:r>
          </a:p>
          <a:p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Показать: вы рассердились на кошку. Кошка отпустила ласточку. </a:t>
            </a:r>
          </a:p>
          <a:p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Изобразить: вы пожалели ласточку.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82982" y="96982"/>
            <a:ext cx="6927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Мимическое упражнение</a:t>
            </a:r>
            <a:endParaRPr lang="ru-RU" sz="2800" b="1" dirty="0"/>
          </a:p>
        </p:txBody>
      </p:sp>
      <p:pic>
        <p:nvPicPr>
          <p:cNvPr id="4098" name="Picture 2" descr="https://zapuskaemrech.ru/wp-content/uploads/2019/09/Dollarphotoclub_5394009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637"/>
          <a:stretch/>
        </p:blipFill>
        <p:spPr bwMode="auto">
          <a:xfrm>
            <a:off x="9456736" y="1719339"/>
            <a:ext cx="2427133" cy="3127558"/>
          </a:xfrm>
          <a:prstGeom prst="rect">
            <a:avLst/>
          </a:prstGeom>
          <a:noFill/>
          <a:effectLst>
            <a:softEdge rad="762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cdn.vox-cdn.com/thumbor/yyAxavS8LzT427Ep5onHeepr0fk=/0x0:1200x797/1200x800/filters:focal(504x302:696x494)/cdn.vox-cdn.com/uploads/chorus_image/image/64972887/1435779.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4672013"/>
            <a:ext cx="2645820" cy="1763880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get-pdb/750997/80b1665c-52d7-46d6-ba1a-d043f1062d0f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618" y="465172"/>
            <a:ext cx="3776663" cy="250833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7049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8582" y="74694"/>
            <a:ext cx="89500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Упражнение для мышц шеи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«Сонная птичка»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6237" y="260023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Опустить голову вниз. Почувствовать напряжение мышц шеи сзади.</a:t>
            </a:r>
          </a:p>
          <a:p>
            <a:r>
              <a:rPr lang="ru-RU" sz="2800" b="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Птичка проснулась и вертит головой.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Повороты головы влево-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вправ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5122" name="Picture 2" descr="https://images.wallpaperscraft.ru/image/utenok_klyuv_son_ptica_66481_1280x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7" y="1751835"/>
            <a:ext cx="5402263" cy="3205927"/>
          </a:xfrm>
          <a:prstGeom prst="rect">
            <a:avLst/>
          </a:prstGeom>
          <a:noFill/>
          <a:effectLst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27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455" y="124691"/>
            <a:ext cx="88946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для щек</a:t>
            </a:r>
            <a:endParaRPr lang="ru-RU" sz="3600" b="1" dirty="0"/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«Клювы птиц»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3450" y="2552997"/>
            <a:ext cx="45100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</a:t>
            </a:r>
            <a:r>
              <a:rPr lang="ru-RU" sz="2400" dirty="0" smtClean="0"/>
              <a:t>едленно всасывать щеки в зазор между зубами.</a:t>
            </a:r>
          </a:p>
          <a:p>
            <a:r>
              <a:rPr lang="ru-RU" sz="2400" dirty="0" smtClean="0"/>
              <a:t>Губы плотно сомкнуты и вытянуты вперед). </a:t>
            </a:r>
            <a:endParaRPr lang="ru-RU" sz="2400" dirty="0"/>
          </a:p>
        </p:txBody>
      </p:sp>
      <p:pic>
        <p:nvPicPr>
          <p:cNvPr id="6146" name="Picture 2" descr="https://im0-tub-ru.yandex.net/i?id=0fc8cfa0cf4285299b2b9cc4378033b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6301" y="1448130"/>
            <a:ext cx="4516438" cy="3009041"/>
          </a:xfrm>
          <a:prstGeom prst="rect">
            <a:avLst/>
          </a:prstGeom>
          <a:noFill/>
          <a:effectLst>
            <a:softEdge rad="2286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nature.agrogro.ru/sites/nature.agrogro.ru/files/styles/large/public/field/image/437220161.jpg?itok=pczJ78r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837" y="4614347"/>
            <a:ext cx="3491804" cy="2332525"/>
          </a:xfrm>
          <a:prstGeom prst="rect">
            <a:avLst/>
          </a:prstGeom>
          <a:noFill/>
          <a:effectLst>
            <a:softEdge rad="114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240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6275" y="2305735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Голодные птички (птенцы ласточки)</a:t>
            </a:r>
          </a:p>
          <a:p>
            <a:r>
              <a:rPr lang="ru-RU" sz="3200" dirty="0" smtClean="0"/>
              <a:t>(максимально широко открыть рот и произносить слоги «</a:t>
            </a:r>
            <a:r>
              <a:rPr lang="ru-RU" sz="3200" dirty="0" err="1" smtClean="0"/>
              <a:t>ам-ам-ам-ам-ам-ам</a:t>
            </a:r>
            <a:r>
              <a:rPr lang="ru-RU" sz="3200" dirty="0" smtClean="0"/>
              <a:t>»)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399743" y="174099"/>
            <a:ext cx="8894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Упражнение для </a:t>
            </a:r>
            <a:r>
              <a:rPr lang="ru-RU" sz="3600" b="1" dirty="0" err="1" smtClean="0"/>
              <a:t>жевательно</a:t>
            </a:r>
            <a:r>
              <a:rPr lang="ru-RU" sz="3600" b="1" dirty="0" smtClean="0"/>
              <a:t>-артикуляционных мышц</a:t>
            </a:r>
            <a:endParaRPr lang="ru-RU" sz="3600" b="1" dirty="0"/>
          </a:p>
        </p:txBody>
      </p:sp>
      <p:pic>
        <p:nvPicPr>
          <p:cNvPr id="7170" name="Picture 2" descr="https://s3.nat-geo.ru/images/2019/5/15/1400b322121548438958d91a1e4228a9.max-12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040" y="2086557"/>
            <a:ext cx="4911436" cy="327429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05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320</Words>
  <Application>Microsoft Office PowerPoint</Application>
  <PresentationFormat>Широкоэкранный</PresentationFormat>
  <Paragraphs>60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Calibri, serif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 Суханова</dc:creator>
  <cp:lastModifiedBy>Нина Суханова</cp:lastModifiedBy>
  <cp:revision>14</cp:revision>
  <dcterms:created xsi:type="dcterms:W3CDTF">2021-03-17T07:08:59Z</dcterms:created>
  <dcterms:modified xsi:type="dcterms:W3CDTF">2021-05-09T10:54:29Z</dcterms:modified>
</cp:coreProperties>
</file>