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8" r:id="rId3"/>
    <p:sldId id="263" r:id="rId4"/>
    <p:sldId id="260" r:id="rId5"/>
    <p:sldId id="261" r:id="rId6"/>
    <p:sldId id="271" r:id="rId7"/>
    <p:sldId id="264" r:id="rId8"/>
    <p:sldId id="265" r:id="rId9"/>
    <p:sldId id="267" r:id="rId10"/>
    <p:sldId id="269" r:id="rId11"/>
    <p:sldId id="270" r:id="rId12"/>
    <p:sldId id="273" r:id="rId13"/>
    <p:sldId id="274" r:id="rId14"/>
    <p:sldId id="276" r:id="rId15"/>
    <p:sldId id="277" r:id="rId16"/>
    <p:sldId id="279" r:id="rId17"/>
    <p:sldId id="278" r:id="rId18"/>
    <p:sldId id="281" r:id="rId19"/>
    <p:sldId id="282" r:id="rId20"/>
    <p:sldId id="283" r:id="rId21"/>
    <p:sldId id="280" r:id="rId22"/>
    <p:sldId id="286" r:id="rId23"/>
    <p:sldId id="289" r:id="rId24"/>
    <p:sldId id="285" r:id="rId25"/>
    <p:sldId id="290" r:id="rId26"/>
    <p:sldId id="291" r:id="rId27"/>
    <p:sldId id="275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940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567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907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73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03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394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21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711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766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117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241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99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302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71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068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104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267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931733C2-3EFA-4BC8-913F-974D1595F518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1986D659-5B41-4543-997D-C0F477F87E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275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109236"/>
            <a:ext cx="10740337" cy="962877"/>
          </a:xfrm>
        </p:spPr>
        <p:txBody>
          <a:bodyPr>
            <a:normAutofit fontScale="90000"/>
          </a:bodyPr>
          <a:lstStyle/>
          <a:p>
            <a:r>
              <a:rPr lang="ru-RU" sz="3600" dirty="0" err="1" smtClean="0"/>
              <a:t>Л.Н.Толстой</a:t>
            </a:r>
            <a:r>
              <a:rPr lang="ru-RU" sz="3600" dirty="0" smtClean="0"/>
              <a:t> роман « Война и мир»</a:t>
            </a:r>
            <a:br>
              <a:rPr lang="ru-RU" sz="3600" dirty="0" smtClean="0"/>
            </a:br>
            <a:r>
              <a:rPr lang="ru-RU" sz="3600" dirty="0" smtClean="0"/>
              <a:t>Изображение войны 1805-1807гг.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65576" y="4750085"/>
            <a:ext cx="3630306" cy="160294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err="1" smtClean="0">
                <a:solidFill>
                  <a:schemeClr val="tx1"/>
                </a:solidFill>
              </a:rPr>
              <a:t>Сацута</a:t>
            </a:r>
            <a:r>
              <a:rPr lang="ru-RU" b="1" dirty="0" smtClean="0">
                <a:solidFill>
                  <a:schemeClr val="tx1"/>
                </a:solidFill>
              </a:rPr>
              <a:t> Г.В.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Учитель русского языка и литературы МАОУ Успенской СОШ Тюменского района Тюменской области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106" y="2304908"/>
            <a:ext cx="687847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997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Кутузов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2957" y="1173708"/>
            <a:ext cx="6533960" cy="5384042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1.Старческий облик(тяжелая походка, слабый </a:t>
            </a:r>
            <a:r>
              <a:rPr lang="ru-RU" dirty="0" err="1" smtClean="0"/>
              <a:t>голос,изуродованное</a:t>
            </a:r>
            <a:r>
              <a:rPr lang="ru-RU" dirty="0" smtClean="0"/>
              <a:t> раной лицо)</a:t>
            </a:r>
          </a:p>
          <a:p>
            <a:r>
              <a:rPr lang="ru-RU" dirty="0" smtClean="0"/>
              <a:t>2.Знание старых </a:t>
            </a:r>
            <a:r>
              <a:rPr lang="ru-RU" dirty="0" err="1" smtClean="0"/>
              <a:t>сослуживцев,умение</a:t>
            </a:r>
            <a:r>
              <a:rPr lang="ru-RU" dirty="0" smtClean="0"/>
              <a:t> просто разговаривать с ними( Тимохин)</a:t>
            </a:r>
          </a:p>
          <a:p>
            <a:r>
              <a:rPr lang="ru-RU" dirty="0" smtClean="0"/>
              <a:t>3.Понимание солдатских нужд</a:t>
            </a:r>
          </a:p>
          <a:p>
            <a:r>
              <a:rPr lang="ru-RU" dirty="0" smtClean="0"/>
              <a:t>4. Любовь к русскому солдату</a:t>
            </a:r>
          </a:p>
          <a:p>
            <a:r>
              <a:rPr lang="ru-RU" dirty="0" smtClean="0"/>
              <a:t>5.отрицательное отношение к этой войне и стремление удержать армию от сражений.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6028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52" y="571499"/>
            <a:ext cx="10058400" cy="608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52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10459291" cy="5004051"/>
          </a:xfrm>
        </p:spPr>
        <p:txBody>
          <a:bodyPr/>
          <a:lstStyle/>
          <a:p>
            <a:r>
              <a:rPr lang="ru-RU" dirty="0" smtClean="0"/>
              <a:t>-</a:t>
            </a:r>
            <a:r>
              <a:rPr lang="ru-RU" sz="4400" dirty="0">
                <a:solidFill>
                  <a:schemeClr val="tx1"/>
                </a:solidFill>
              </a:rPr>
              <a:t>К</a:t>
            </a:r>
            <a:r>
              <a:rPr lang="ru-RU" sz="4400" dirty="0" smtClean="0">
                <a:solidFill>
                  <a:schemeClr val="tx1"/>
                </a:solidFill>
              </a:rPr>
              <a:t>ак относится к войне сам автор? Проследим это по сюжетной линии Николая Ростова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7879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275" y="1314862"/>
            <a:ext cx="10612403" cy="417153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Николай Ростов будет впервые принимать участие в войне. Как он воспримет ее-это и будет выражением </a:t>
            </a:r>
            <a:r>
              <a:rPr lang="ru-RU" dirty="0" err="1" smtClean="0">
                <a:solidFill>
                  <a:schemeClr val="tx1"/>
                </a:solidFill>
              </a:rPr>
              <a:t>естесственных</a:t>
            </a:r>
            <a:r>
              <a:rPr lang="ru-RU" dirty="0" smtClean="0">
                <a:solidFill>
                  <a:schemeClr val="tx1"/>
                </a:solidFill>
              </a:rPr>
              <a:t> человеческих </a:t>
            </a:r>
            <a:r>
              <a:rPr lang="ru-RU" dirty="0" err="1" smtClean="0">
                <a:solidFill>
                  <a:schemeClr val="tx1"/>
                </a:solidFill>
              </a:rPr>
              <a:t>взглядов.Поэтому</a:t>
            </a:r>
            <a:r>
              <a:rPr lang="ru-RU" dirty="0" smtClean="0">
                <a:solidFill>
                  <a:schemeClr val="tx1"/>
                </a:solidFill>
              </a:rPr>
              <a:t>-то характерно, что большая часть сцен, иллюстрирующих  мысль Толстого о жестокости, бесчеловечности и бессмысленности </a:t>
            </a:r>
            <a:r>
              <a:rPr lang="ru-RU" dirty="0" err="1" smtClean="0">
                <a:solidFill>
                  <a:schemeClr val="tx1"/>
                </a:solidFill>
              </a:rPr>
              <a:t>войны,связана</a:t>
            </a:r>
            <a:r>
              <a:rPr lang="ru-RU" dirty="0" smtClean="0">
                <a:solidFill>
                  <a:schemeClr val="tx1"/>
                </a:solidFill>
              </a:rPr>
              <a:t> с Николаем Ростовым.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114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Анализируем сцены: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72955" y="2238233"/>
            <a:ext cx="5331745" cy="3781567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08712" y="2603500"/>
            <a:ext cx="4825159" cy="3416301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1.утро перед боем;</a:t>
            </a:r>
          </a:p>
          <a:p>
            <a:r>
              <a:rPr lang="ru-RU" sz="4000" dirty="0" smtClean="0">
                <a:solidFill>
                  <a:schemeClr val="tx1"/>
                </a:solidFill>
              </a:rPr>
              <a:t>2.сцена разговора французских и русских солдат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941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9796" y="3512151"/>
            <a:ext cx="8761413" cy="70696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Главная особенность изображения войны в романе- писатель сознательно показывает войну не в героическом плане, а акцентирует внимание на «крови, </a:t>
            </a:r>
            <a:r>
              <a:rPr lang="ru-RU" b="1" dirty="0" err="1" smtClean="0">
                <a:solidFill>
                  <a:schemeClr val="tx1"/>
                </a:solidFill>
              </a:rPr>
              <a:t>страданиях,смерти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52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ШЕНГРАБЕСКОЕ СРАЖЕНИЕ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966" y="2224584"/>
            <a:ext cx="11586949" cy="4252415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52917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463556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Что такое трусость и героизм? Ложный и истинный патриотизм в романе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7170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Перечитаем первую часть главы 20.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В чем разница между поведением Долохова и Тимохина с его солдатами?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82639" y="2415654"/>
            <a:ext cx="4817660" cy="417621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208713" y="2415654"/>
            <a:ext cx="5173520" cy="417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4094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2169994"/>
            <a:ext cx="8761413" cy="4162566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Вся рота Тимохина проявила героизм. В условиях </a:t>
            </a:r>
            <a:r>
              <a:rPr lang="ru-RU" sz="2400" dirty="0" err="1" smtClean="0">
                <a:solidFill>
                  <a:schemeClr val="tx1"/>
                </a:solidFill>
              </a:rPr>
              <a:t>растерянности,когда</a:t>
            </a:r>
            <a:r>
              <a:rPr lang="ru-RU" sz="2400" dirty="0" smtClean="0">
                <a:solidFill>
                  <a:schemeClr val="tx1"/>
                </a:solidFill>
              </a:rPr>
              <a:t> застигнутые врасплох войска </a:t>
            </a:r>
            <a:r>
              <a:rPr lang="ru-RU" sz="2400" dirty="0" err="1" smtClean="0">
                <a:solidFill>
                  <a:schemeClr val="tx1"/>
                </a:solidFill>
              </a:rPr>
              <a:t>побежали,рота</a:t>
            </a:r>
            <a:r>
              <a:rPr lang="ru-RU" sz="2400" dirty="0" smtClean="0">
                <a:solidFill>
                  <a:schemeClr val="tx1"/>
                </a:solidFill>
              </a:rPr>
              <a:t> Тимохина «одна в лесу удержалась в </a:t>
            </a:r>
            <a:r>
              <a:rPr lang="ru-RU" sz="2400" dirty="0" err="1" smtClean="0">
                <a:solidFill>
                  <a:schemeClr val="tx1"/>
                </a:solidFill>
              </a:rPr>
              <a:t>порядкеи,засев</a:t>
            </a:r>
            <a:r>
              <a:rPr lang="ru-RU" sz="2400" dirty="0" smtClean="0">
                <a:solidFill>
                  <a:schemeClr val="tx1"/>
                </a:solidFill>
              </a:rPr>
              <a:t> в канаву у </a:t>
            </a:r>
            <a:r>
              <a:rPr lang="ru-RU" sz="2400" dirty="0" err="1" smtClean="0">
                <a:solidFill>
                  <a:schemeClr val="tx1"/>
                </a:solidFill>
              </a:rPr>
              <a:t>леса,неожиданно</a:t>
            </a:r>
            <a:r>
              <a:rPr lang="ru-RU" sz="2400" dirty="0" smtClean="0">
                <a:solidFill>
                  <a:schemeClr val="tx1"/>
                </a:solidFill>
              </a:rPr>
              <a:t> атаковала французов».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После боя один Долохов похвалился своими заслугами и </a:t>
            </a:r>
            <a:r>
              <a:rPr lang="ru-RU" sz="2400" dirty="0" err="1" smtClean="0">
                <a:solidFill>
                  <a:schemeClr val="tx1"/>
                </a:solidFill>
              </a:rPr>
              <a:t>ранением.Храбрость</a:t>
            </a:r>
            <a:r>
              <a:rPr lang="ru-RU" sz="2400" dirty="0" smtClean="0">
                <a:solidFill>
                  <a:schemeClr val="tx1"/>
                </a:solidFill>
              </a:rPr>
              <a:t> его </a:t>
            </a:r>
            <a:r>
              <a:rPr lang="ru-RU" sz="2400" dirty="0" err="1" smtClean="0">
                <a:solidFill>
                  <a:schemeClr val="tx1"/>
                </a:solidFill>
              </a:rPr>
              <a:t>показная,ему</a:t>
            </a:r>
            <a:r>
              <a:rPr lang="ru-RU" sz="2400" dirty="0" smtClean="0">
                <a:solidFill>
                  <a:schemeClr val="tx1"/>
                </a:solidFill>
              </a:rPr>
              <a:t> свойственна самоуверенность и выпячивание себя на первый план.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214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024" y="624109"/>
            <a:ext cx="11040587" cy="6233891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План рассмотрения проблем(2-3ч)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1.Историческая конкретность в изображении Толстым войны.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2.Многогранность изображения войны.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3.Показ ненужности и неподготовленности этой </a:t>
            </a:r>
            <a:r>
              <a:rPr lang="ru-RU" sz="2400" dirty="0" err="1" smtClean="0">
                <a:solidFill>
                  <a:schemeClr val="tx1"/>
                </a:solidFill>
              </a:rPr>
              <a:t>войны.Отношение</a:t>
            </a:r>
            <a:r>
              <a:rPr lang="ru-RU" sz="2400" dirty="0" smtClean="0">
                <a:solidFill>
                  <a:schemeClr val="tx1"/>
                </a:solidFill>
              </a:rPr>
              <a:t> к ней Кутузова.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4.Отношение автора к </a:t>
            </a:r>
            <a:r>
              <a:rPr lang="ru-RU" sz="2400" dirty="0" err="1" smtClean="0">
                <a:solidFill>
                  <a:schemeClr val="tx1"/>
                </a:solidFill>
              </a:rPr>
              <a:t>войне.Его</a:t>
            </a:r>
            <a:r>
              <a:rPr lang="ru-RU" sz="2400" dirty="0" smtClean="0">
                <a:solidFill>
                  <a:schemeClr val="tx1"/>
                </a:solidFill>
              </a:rPr>
              <a:t> утверждение бессмысленности и бесчеловечности.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5. Описание </a:t>
            </a:r>
            <a:r>
              <a:rPr lang="ru-RU" sz="2400" dirty="0" err="1" smtClean="0">
                <a:solidFill>
                  <a:schemeClr val="tx1"/>
                </a:solidFill>
              </a:rPr>
              <a:t>Шенграбенского</a:t>
            </a:r>
            <a:r>
              <a:rPr lang="ru-RU" sz="2400" dirty="0" smtClean="0">
                <a:solidFill>
                  <a:schemeClr val="tx1"/>
                </a:solidFill>
              </a:rPr>
              <a:t> сражения, проблема истинного и ложного героизма.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6.« </a:t>
            </a:r>
            <a:r>
              <a:rPr lang="ru-RU" sz="2400" dirty="0" err="1" smtClean="0">
                <a:solidFill>
                  <a:schemeClr val="tx1"/>
                </a:solidFill>
              </a:rPr>
              <a:t>Аустерлицы</a:t>
            </a:r>
            <a:r>
              <a:rPr lang="ru-RU" sz="2400" dirty="0" smtClean="0">
                <a:solidFill>
                  <a:schemeClr val="tx1"/>
                </a:solidFill>
              </a:rPr>
              <a:t>» Николая </a:t>
            </a:r>
            <a:r>
              <a:rPr lang="ru-RU" sz="2400" dirty="0" err="1" smtClean="0">
                <a:solidFill>
                  <a:schemeClr val="tx1"/>
                </a:solidFill>
              </a:rPr>
              <a:t>Ротова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,</a:t>
            </a:r>
            <a:r>
              <a:rPr lang="ru-RU" sz="2400" dirty="0" smtClean="0">
                <a:solidFill>
                  <a:schemeClr val="tx1"/>
                </a:solidFill>
              </a:rPr>
              <a:t>Пьера Безухова и др.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665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Батарея Тушина. Их участие в бою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2263" y="1869744"/>
            <a:ext cx="10549719" cy="442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07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690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6603"/>
            <a:ext cx="6632812" cy="65713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04741" y="371173"/>
            <a:ext cx="4773277" cy="6486827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С проблемой истинного героизма соотнесено и поведение князя Андрея.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Участие  в </a:t>
            </a:r>
            <a:r>
              <a:rPr lang="ru-RU" sz="2400" dirty="0" err="1" smtClean="0">
                <a:solidFill>
                  <a:schemeClr val="tx1"/>
                </a:solidFill>
              </a:rPr>
              <a:t>шенграбенском</a:t>
            </a:r>
            <a:r>
              <a:rPr lang="ru-RU" sz="2400" dirty="0" smtClean="0">
                <a:solidFill>
                  <a:schemeClr val="tx1"/>
                </a:solidFill>
              </a:rPr>
              <a:t> сражении заставляет его иначе смотреть на </a:t>
            </a:r>
            <a:r>
              <a:rPr lang="ru-RU" sz="2400" dirty="0" err="1" smtClean="0">
                <a:solidFill>
                  <a:schemeClr val="tx1"/>
                </a:solidFill>
              </a:rPr>
              <a:t>вещи.Встреча</a:t>
            </a:r>
            <a:r>
              <a:rPr lang="ru-RU" sz="2400" dirty="0" smtClean="0">
                <a:solidFill>
                  <a:schemeClr val="tx1"/>
                </a:solidFill>
              </a:rPr>
              <a:t> с </a:t>
            </a:r>
            <a:r>
              <a:rPr lang="ru-RU" sz="2400" dirty="0" err="1" smtClean="0">
                <a:solidFill>
                  <a:schemeClr val="tx1"/>
                </a:solidFill>
              </a:rPr>
              <a:t>Тушиным</a:t>
            </a:r>
            <a:r>
              <a:rPr lang="ru-RU" sz="2400" dirty="0" smtClean="0">
                <a:solidFill>
                  <a:schemeClr val="tx1"/>
                </a:solidFill>
              </a:rPr>
              <a:t>  заставила его увидеть настоящий героизм и воинский подвиг в ином свете. Он еще не отказался  от своего представления о подвиге, но все </a:t>
            </a:r>
            <a:r>
              <a:rPr lang="ru-RU" sz="2400" dirty="0" err="1" smtClean="0">
                <a:solidFill>
                  <a:schemeClr val="tx1"/>
                </a:solidFill>
              </a:rPr>
              <a:t>пережтое</a:t>
            </a:r>
            <a:r>
              <a:rPr lang="ru-RU" sz="2400" dirty="0" smtClean="0">
                <a:solidFill>
                  <a:schemeClr val="tx1"/>
                </a:solidFill>
              </a:rPr>
              <a:t> за этот день заставляет его </a:t>
            </a:r>
            <a:r>
              <a:rPr lang="ru-RU" sz="2400" dirty="0" err="1" smtClean="0">
                <a:solidFill>
                  <a:schemeClr val="tx1"/>
                </a:solidFill>
              </a:rPr>
              <a:t>задуматся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126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10118097" cy="534524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Вывод: Отсутствие нравственного стимула, для ведения войны, непонятность и чуждость ее цели </a:t>
            </a:r>
            <a:r>
              <a:rPr lang="ru-RU" dirty="0" err="1" smtClean="0">
                <a:solidFill>
                  <a:schemeClr val="tx1"/>
                </a:solidFill>
              </a:rPr>
              <a:t>солдатам,недоверие</a:t>
            </a:r>
            <a:r>
              <a:rPr lang="ru-RU" dirty="0" smtClean="0">
                <a:solidFill>
                  <a:schemeClr val="tx1"/>
                </a:solidFill>
              </a:rPr>
              <a:t> между </a:t>
            </a:r>
            <a:r>
              <a:rPr lang="ru-RU" dirty="0" err="1" smtClean="0">
                <a:solidFill>
                  <a:schemeClr val="tx1"/>
                </a:solidFill>
              </a:rPr>
              <a:t>союзниками,неразбериха</a:t>
            </a:r>
            <a:r>
              <a:rPr lang="ru-RU" dirty="0" smtClean="0">
                <a:solidFill>
                  <a:schemeClr val="tx1"/>
                </a:solidFill>
              </a:rPr>
              <a:t> в войсках-все это было причиной поражения русских. По мнению Толстого именно в Аустерлице подлинный конец </a:t>
            </a:r>
            <a:r>
              <a:rPr lang="ru-RU" dirty="0" err="1" smtClean="0">
                <a:solidFill>
                  <a:schemeClr val="tx1"/>
                </a:solidFill>
              </a:rPr>
              <a:t>ввойне</a:t>
            </a:r>
            <a:r>
              <a:rPr lang="ru-RU" dirty="0" smtClean="0">
                <a:solidFill>
                  <a:schemeClr val="tx1"/>
                </a:solidFill>
              </a:rPr>
              <a:t> 1805-1807гг., так как Аустерлиц выражает суть кампании.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197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Аустерлицкое</a:t>
            </a:r>
            <a:r>
              <a:rPr lang="ru-RU" b="1" dirty="0" smtClean="0">
                <a:solidFill>
                  <a:schemeClr val="tx1"/>
                </a:solidFill>
              </a:rPr>
              <a:t> сражение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8675" y="1815152"/>
            <a:ext cx="8237691" cy="483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5907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7421"/>
            <a:ext cx="10953750" cy="668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8055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507229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Всеобщий Аустерлиц- таков итог 1 </a:t>
            </a:r>
            <a:r>
              <a:rPr lang="ru-RU" b="1" dirty="0" err="1" smtClean="0">
                <a:solidFill>
                  <a:schemeClr val="tx1"/>
                </a:solidFill>
              </a:rPr>
              <a:t>тома.Страшная</a:t>
            </a:r>
            <a:r>
              <a:rPr lang="ru-RU" b="1" dirty="0" smtClean="0">
                <a:solidFill>
                  <a:schemeClr val="tx1"/>
                </a:solidFill>
              </a:rPr>
              <a:t>, как и всякая </a:t>
            </a:r>
            <a:r>
              <a:rPr lang="ru-RU" b="1" dirty="0" err="1" smtClean="0">
                <a:solidFill>
                  <a:schemeClr val="tx1"/>
                </a:solidFill>
              </a:rPr>
              <a:t>война,эта</a:t>
            </a:r>
            <a:r>
              <a:rPr lang="ru-RU" b="1" dirty="0" smtClean="0">
                <a:solidFill>
                  <a:schemeClr val="tx1"/>
                </a:solidFill>
              </a:rPr>
              <a:t> война не </a:t>
            </a:r>
            <a:r>
              <a:rPr lang="ru-RU" b="1" dirty="0" err="1" smtClean="0">
                <a:solidFill>
                  <a:schemeClr val="tx1"/>
                </a:solidFill>
              </a:rPr>
              <a:t>имела,по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Тостому,хотя</a:t>
            </a:r>
            <a:r>
              <a:rPr lang="ru-RU" b="1" dirty="0" smtClean="0">
                <a:solidFill>
                  <a:schemeClr val="tx1"/>
                </a:solidFill>
              </a:rPr>
              <a:t> бы объясняющей ее неизбежность цели. Андрей </a:t>
            </a:r>
            <a:r>
              <a:rPr lang="ru-RU" b="1" dirty="0" err="1" smtClean="0">
                <a:solidFill>
                  <a:schemeClr val="tx1"/>
                </a:solidFill>
              </a:rPr>
              <a:t>Болконский,Пьер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Безухов,Николай</a:t>
            </a:r>
            <a:r>
              <a:rPr lang="ru-RU" b="1" dirty="0" smtClean="0">
                <a:solidFill>
                  <a:schemeClr val="tx1"/>
                </a:solidFill>
              </a:rPr>
              <a:t> Ростов- каждый терпит свой « Аустерлиц»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6143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7295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627797"/>
            <a:ext cx="8915399" cy="1883391"/>
          </a:xfrm>
        </p:spPr>
        <p:txBody>
          <a:bodyPr>
            <a:normAutofit fontScale="90000"/>
          </a:bodyPr>
          <a:lstStyle/>
          <a:p>
            <a:r>
              <a:rPr lang="ru-RU" dirty="0"/>
              <a:t>- Каждая из частей романа начинается обозначением точных дат. Какую роль они играют?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28297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5588" y="3311857"/>
            <a:ext cx="685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588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5304302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« В июле 1805г.» собрала свой вечер </a:t>
            </a:r>
            <a:r>
              <a:rPr lang="ru-RU" dirty="0" err="1">
                <a:solidFill>
                  <a:schemeClr val="tx1"/>
                </a:solidFill>
              </a:rPr>
              <a:t>А.П.Шерер</a:t>
            </a:r>
            <a:r>
              <a:rPr lang="ru-RU" dirty="0">
                <a:solidFill>
                  <a:schemeClr val="tx1"/>
                </a:solidFill>
              </a:rPr>
              <a:t>(1ч); « в октябре 1895г.»русские войска занимали села и города </a:t>
            </a:r>
            <a:r>
              <a:rPr lang="ru-RU" dirty="0" err="1">
                <a:solidFill>
                  <a:schemeClr val="tx1"/>
                </a:solidFill>
              </a:rPr>
              <a:t>эрцгерсогства</a:t>
            </a:r>
            <a:r>
              <a:rPr lang="ru-RU" dirty="0">
                <a:solidFill>
                  <a:schemeClr val="tx1"/>
                </a:solidFill>
              </a:rPr>
              <a:t> Австрийского(2ч).Исторический жанр романа требовал предельной достоверности, потому так много в тексте дат, которые помогают ориентироваться во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3785365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7"/>
            <a:ext cx="8761413" cy="5004051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- Оттолкнувшись от предвоенной обстановки и атмосферы назревания конфликта, Толстой в.ч.2приходит к описанию столкновения России </a:t>
            </a:r>
            <a:r>
              <a:rPr lang="ru-RU" dirty="0" err="1">
                <a:solidFill>
                  <a:schemeClr val="tx1"/>
                </a:solidFill>
              </a:rPr>
              <a:t>иЗапада</a:t>
            </a:r>
            <a:r>
              <a:rPr lang="ru-RU" dirty="0">
                <a:solidFill>
                  <a:schemeClr val="tx1"/>
                </a:solidFill>
              </a:rPr>
              <a:t>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Как в связи с этим расширяется место действия и какие </a:t>
            </a:r>
            <a:r>
              <a:rPr lang="ru-RU" dirty="0" err="1">
                <a:solidFill>
                  <a:schemeClr val="tx1"/>
                </a:solidFill>
              </a:rPr>
              <a:t>нове</a:t>
            </a:r>
            <a:r>
              <a:rPr lang="ru-RU" dirty="0">
                <a:solidFill>
                  <a:schemeClr val="tx1"/>
                </a:solidFill>
              </a:rPr>
              <a:t> герои входят в роман?</a:t>
            </a:r>
          </a:p>
        </p:txBody>
      </p:sp>
    </p:spTree>
    <p:extLst>
      <p:ext uri="{BB962C8B-B14F-4D97-AF65-F5344CB8AC3E}">
        <p14:creationId xmlns:p14="http://schemas.microsoft.com/office/powerpoint/2010/main" val="90442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60061" y="1440303"/>
            <a:ext cx="106861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Повествование переносится на поля сражения в Австрию, появляется много новых героев: Александр I, австрийский император </a:t>
            </a:r>
            <a:r>
              <a:rPr lang="ru-RU" sz="3200" dirty="0" err="1" smtClean="0"/>
              <a:t>Франц,Наполеон</a:t>
            </a:r>
            <a:r>
              <a:rPr lang="ru-RU" sz="3200" dirty="0" smtClean="0"/>
              <a:t>, командующие армиями Кутузов и </a:t>
            </a:r>
            <a:r>
              <a:rPr lang="ru-RU" sz="3200" dirty="0" err="1" smtClean="0"/>
              <a:t>Мак,военачальники</a:t>
            </a:r>
            <a:r>
              <a:rPr lang="ru-RU" sz="3200" dirty="0" smtClean="0"/>
              <a:t> </a:t>
            </a:r>
            <a:r>
              <a:rPr lang="ru-RU" sz="3200" dirty="0" err="1" smtClean="0"/>
              <a:t>Багратион,Вейротер</a:t>
            </a:r>
            <a:r>
              <a:rPr lang="ru-RU" sz="3200" dirty="0" smtClean="0"/>
              <a:t>, рядовые командиры, штабные офицеры….и </a:t>
            </a:r>
            <a:r>
              <a:rPr lang="ru-RU" sz="3200" dirty="0" err="1" smtClean="0"/>
              <a:t>основна</a:t>
            </a:r>
            <a:r>
              <a:rPr lang="ru-RU" sz="3200" dirty="0" smtClean="0"/>
              <a:t> масса –солдаты: русские, австрийские, </a:t>
            </a:r>
            <a:r>
              <a:rPr lang="ru-RU" sz="3200" dirty="0" err="1" smtClean="0"/>
              <a:t>французские,гусары</a:t>
            </a:r>
            <a:r>
              <a:rPr lang="ru-RU" sz="3200" dirty="0" smtClean="0"/>
              <a:t> </a:t>
            </a:r>
            <a:r>
              <a:rPr lang="ru-RU" sz="3200" dirty="0" err="1" smtClean="0"/>
              <a:t>Денисова,пехота</a:t>
            </a:r>
            <a:r>
              <a:rPr lang="ru-RU" sz="3200" dirty="0" smtClean="0"/>
              <a:t>(рота Тимохина), артиллеристы (батарея Тушина),гвардия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74925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237" y="678700"/>
            <a:ext cx="8911687" cy="4684869"/>
          </a:xfrm>
        </p:spPr>
        <p:txBody>
          <a:bodyPr/>
          <a:lstStyle/>
          <a:p>
            <a:pPr algn="ctr"/>
            <a:r>
              <a:rPr lang="ru-RU" sz="8000" dirty="0" smtClean="0">
                <a:solidFill>
                  <a:schemeClr val="tx1"/>
                </a:solidFill>
              </a:rPr>
              <a:t>Каковы были цели войны?</a:t>
            </a:r>
            <a:endParaRPr lang="ru-RU" sz="8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973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4109"/>
            <a:ext cx="11504611" cy="6868511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Русское правительство вступило в войну из боязни распространения революционных идей и желания воспрепятствовать захватнической политике Наполеона.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Крупным планом выделяется образ Кутузова, что можно о нем сказать?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879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- Сцена смотра в </a:t>
            </a:r>
            <a:r>
              <a:rPr lang="ru-RU" dirty="0" err="1"/>
              <a:t>Браунау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7298" y="2603500"/>
            <a:ext cx="7101717" cy="341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1846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181</TotalTime>
  <Words>503</Words>
  <Application>Microsoft Office PowerPoint</Application>
  <PresentationFormat>Широкоэкранный</PresentationFormat>
  <Paragraphs>33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Century Gothic</vt:lpstr>
      <vt:lpstr>Wingdings 3</vt:lpstr>
      <vt:lpstr>Ион (конференц-зал)</vt:lpstr>
      <vt:lpstr>Л.Н.Толстой роман « Война и мир» Изображение войны 1805-1807гг. </vt:lpstr>
      <vt:lpstr>План рассмотрения проблем(2-3ч) 1.Историческая конкретность в изображении Толстым войны. 2.Многогранность изображения войны. 3.Показ ненужности и неподготовленности этой войны.Отношение к ней Кутузова. 4.Отношение автора к войне.Его утверждение бессмысленности и бесчеловечности. 5. Описание Шенграбенского сражения, проблема истинного и ложного героизма. 6.« Аустерлицы» Николая Ротова ,Пьера Безухова и др.</vt:lpstr>
      <vt:lpstr>- Каждая из частей романа начинается обозначением точных дат. Какую роль они играют?</vt:lpstr>
      <vt:lpstr>« В июле 1805г.» собрала свой вечер А.П.Шерер(1ч); « в октябре 1895г.»русские войска занимали села и города эрцгерсогства Австрийского(2ч).Исторический жанр романа требовал предельной достоверности, потому так много в тексте дат, которые помогают ориентироваться во времени</vt:lpstr>
      <vt:lpstr>- Оттолкнувшись от предвоенной обстановки и атмосферы назревания конфликта, Толстой в.ч.2приходит к описанию столкновения России иЗапада. Как в связи с этим расширяется место действия и какие нове герои входят в роман?</vt:lpstr>
      <vt:lpstr>Презентация PowerPoint</vt:lpstr>
      <vt:lpstr>Каковы были цели войны?</vt:lpstr>
      <vt:lpstr>Русское правительство вступило в войну из боязни распространения революционных идей и желания воспрепятствовать захватнической политике Наполеона. Крупным планом выделяется образ Кутузова, что можно о нем сказать?</vt:lpstr>
      <vt:lpstr>- Сцена смотра в Браунау</vt:lpstr>
      <vt:lpstr>Кутузов</vt:lpstr>
      <vt:lpstr>Презентация PowerPoint</vt:lpstr>
      <vt:lpstr>-Как относится к войне сам автор? Проследим это по сюжетной линии Николая Ростова</vt:lpstr>
      <vt:lpstr>Николай Ростов будет впервые принимать участие в войне. Как он воспримет ее-это и будет выражением естесственных человеческих взглядов.Поэтому-то характерно, что большая часть сцен, иллюстрирующих  мысль Толстого о жестокости, бесчеловечности и бессмысленности войны,связана с Николаем Ростовым.</vt:lpstr>
      <vt:lpstr>Анализируем сцены:</vt:lpstr>
      <vt:lpstr>Главная особенность изображения войны в романе- писатель сознательно показывает войну не в героическом плане, а акцентирует внимание на «крови, страданиях,смерти»</vt:lpstr>
      <vt:lpstr>ШЕНГРАБЕСКОЕ СРАЖЕНИЕ</vt:lpstr>
      <vt:lpstr>Что такое трусость и героизм? Ложный и истинный патриотизм в романе.</vt:lpstr>
      <vt:lpstr>Перечитаем первую часть главы 20. В чем разница между поведением Долохова и Тимохина с его солдатами?</vt:lpstr>
      <vt:lpstr>Вся рота Тимохина проявила героизм. В условиях растерянности,когда застигнутые врасплох войска побежали,рота Тимохина «одна в лесу удержалась в порядкеи,засев в канаву у леса,неожиданно атаковала французов». После боя один Долохов похвалился своими заслугами и ранением.Храбрость его показная,ему свойственна самоуверенность и выпячивание себя на первый план.</vt:lpstr>
      <vt:lpstr>Батарея Тушина. Их участие в бою.</vt:lpstr>
      <vt:lpstr>Презентация PowerPoint</vt:lpstr>
      <vt:lpstr>Презентация PowerPoint</vt:lpstr>
      <vt:lpstr>Вывод: Отсутствие нравственного стимула, для ведения войны, непонятность и чуждость ее цели солдатам,недоверие между союзниками,неразбериха в войсках-все это было причиной поражения русских. По мнению Толстого именно в Аустерлице подлинный конец ввойне 1805-1807гг., так как Аустерлиц выражает суть кампании.</vt:lpstr>
      <vt:lpstr>Аустерлицкое сражение</vt:lpstr>
      <vt:lpstr>Презентация PowerPoint</vt:lpstr>
      <vt:lpstr>Всеобщий Аустерлиц- таков итог 1 тома.Страшная, как и всякая война,эта война не имела,по Тостому,хотя бы объясняющей ее неизбежность цели. Андрей Болконский,Пьер Безухов,Николай Ростов- каждый терпит свой « Аустерлиц»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Л.Н.Толстой роман « Войнамир» Изображение войны 1805-1807гг</dc:title>
  <dc:creator>Admin</dc:creator>
  <cp:lastModifiedBy>Admin</cp:lastModifiedBy>
  <cp:revision>18</cp:revision>
  <dcterms:created xsi:type="dcterms:W3CDTF">2024-02-11T07:09:58Z</dcterms:created>
  <dcterms:modified xsi:type="dcterms:W3CDTF">2024-02-11T10:11:36Z</dcterms:modified>
</cp:coreProperties>
</file>