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embeddedFontLst>
    <p:embeddedFont>
      <p:font typeface="Caveat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Caveat-bold.fntdata"/><Relationship Id="rId12" Type="http://schemas.openxmlformats.org/officeDocument/2006/relationships/font" Target="fonts/Caveat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ac7a1460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ac7a1460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b80e85effa_5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b80e85effa_5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b80e85effa_5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b80e85effa_5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b80e85effa_5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b80e85effa_5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b80e85effa_5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b80e85effa_5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b80e85effa_5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b80e85effa_5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b80e85effa_5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b80e85effa_5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Relationship Id="rId4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E59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10443310" y="744575"/>
            <a:ext cx="852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10072975" y="250735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69300" y="3216325"/>
            <a:ext cx="84768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п</a:t>
            </a:r>
            <a:r>
              <a:rPr lang="ru" sz="27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одготовил и провел: воспитатель Иванюк Н.В. Мастер-класс          “Солим овощи” </a:t>
            </a:r>
            <a:r>
              <a:rPr lang="ru" sz="27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  средняя группа                                          </a:t>
            </a:r>
            <a:r>
              <a:rPr lang="ru" sz="23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        </a:t>
            </a:r>
            <a:r>
              <a:rPr lang="ru" sz="2300">
                <a:solidFill>
                  <a:schemeClr val="dk2"/>
                </a:solidFill>
              </a:rPr>
              <a:t>                                                                     </a:t>
            </a:r>
            <a:endParaRPr sz="2300">
              <a:solidFill>
                <a:schemeClr val="dk2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625025" y="481800"/>
            <a:ext cx="80733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Инженерно - техническая школа имени дважды Героя Советского Союза                                                                   П.Р. Поповича.    дошкольное  отделение</a:t>
            </a:r>
            <a:r>
              <a:rPr lang="ru" sz="32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  </a:t>
            </a:r>
            <a:endParaRPr sz="3200">
              <a:solidFill>
                <a:schemeClr val="dk2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E599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10169000" y="5797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10169000" y="9832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4"/>
          <p:cNvSpPr txBox="1"/>
          <p:nvPr/>
        </p:nvSpPr>
        <p:spPr>
          <a:xfrm>
            <a:off x="234375" y="117200"/>
            <a:ext cx="4635600" cy="28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“</a:t>
            </a:r>
            <a:r>
              <a:rPr lang="ru" sz="19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Помидорчик , огурчик,                                                                                                          Лист лавровый, черный  перчик,                                                                         И укропчика пучок,                                                                                                                  Не забыть бы чесночок,                                                                                  Маринадом осторожно                                                                                     Я залью и все надежно                                                                                             Упакую и погрею…..                                                                                        Глянь, уже другие зреют                                                                                  Помидоры , огурцы…</a:t>
            </a:r>
            <a:endParaRPr sz="19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494825" y="3242350"/>
            <a:ext cx="7500300" cy="19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3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“ОВОЩИ  - ФРУКТЫ”                                                                                        Очень много беседовали  о том, что растет в саду , а что в огороде. Дети закрепили знание образов и названий овощей и фруктов. Картинки, фотографии с изображением овощных культур. Отгадывание загадок об овощах.</a:t>
            </a:r>
            <a:endParaRPr sz="23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E599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11314875" y="4189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>
            <a:off x="10182000" y="12045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5"/>
          <p:cNvSpPr txBox="1"/>
          <p:nvPr/>
        </p:nvSpPr>
        <p:spPr>
          <a:xfrm>
            <a:off x="260425" y="351575"/>
            <a:ext cx="7500300" cy="21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6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Раз</a:t>
            </a:r>
            <a:r>
              <a:rPr lang="ru" sz="26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вивающие:                                                                                                                           - закрепить знание названий и образов овощей, умение сравнивать с формами геометрических фигур.                                                                                     - развивать мелкую моторику  пальцев рук.                                                      - развивать глазомер.</a:t>
            </a:r>
            <a:r>
              <a:rPr lang="ru" sz="26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Ра</a:t>
            </a:r>
            <a:endParaRPr sz="26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73" name="Google Shape;73;p15"/>
          <p:cNvSpPr txBox="1"/>
          <p:nvPr/>
        </p:nvSpPr>
        <p:spPr>
          <a:xfrm>
            <a:off x="260425" y="2565250"/>
            <a:ext cx="80616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Воспитательные:                                                                                                           - воспитать эстетический вкус.                                                                   - воспитать усидчивость.                                                                                  - воспитать умение восхищаться  работами своих товарищей.</a:t>
            </a:r>
            <a:endParaRPr sz="28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E599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 flipH="1">
            <a:off x="10573425" y="445025"/>
            <a:ext cx="91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6"/>
          <p:cNvSpPr txBox="1"/>
          <p:nvPr>
            <p:ph idx="1" type="body"/>
          </p:nvPr>
        </p:nvSpPr>
        <p:spPr>
          <a:xfrm>
            <a:off x="10664625" y="709750"/>
            <a:ext cx="6553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6"/>
          <p:cNvSpPr txBox="1"/>
          <p:nvPr/>
        </p:nvSpPr>
        <p:spPr>
          <a:xfrm>
            <a:off x="416700" y="221375"/>
            <a:ext cx="75003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>
                <a:solidFill>
                  <a:schemeClr val="dk2"/>
                </a:solidFill>
                <a:latin typeface="Caveat"/>
                <a:ea typeface="Caveat"/>
                <a:cs typeface="Caveat"/>
                <a:sym typeface="Caveat"/>
              </a:rPr>
              <a:t>Во время работы ребята очень старались.                                                                                 Вы. ребята молодцы,                                                                                                 Вам-то что… а мне куда -                                                                                                Банок мало……..Чехарда                                                                                     Эта уж неделю длится…..                                                                               Но за то всё пригодится                                                                                         Нам потом… Зимою длинной                                                                               Будем кушать витамины.                                                                                  Прилетит к нам на обед                                                                                           Лета  теплого  привет! ( Автор: Анна Опарина.)</a:t>
            </a:r>
            <a:endParaRPr sz="2100">
              <a:solidFill>
                <a:schemeClr val="dk2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E599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 txBox="1"/>
          <p:nvPr>
            <p:ph type="title"/>
          </p:nvPr>
        </p:nvSpPr>
        <p:spPr>
          <a:xfrm>
            <a:off x="9830425" y="2106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10351275" y="9962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700" y="664100"/>
            <a:ext cx="3965827" cy="4430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6525" y="599000"/>
            <a:ext cx="3965825" cy="4544502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464900" y="210650"/>
            <a:ext cx="8207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2"/>
                </a:solidFill>
              </a:rPr>
              <a:t>“Солим овощи”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E599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/>
          <p:nvPr>
            <p:ph type="title"/>
          </p:nvPr>
        </p:nvSpPr>
        <p:spPr>
          <a:xfrm>
            <a:off x="9791350" y="2366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8"/>
          <p:cNvSpPr txBox="1"/>
          <p:nvPr>
            <p:ph idx="1" type="body"/>
          </p:nvPr>
        </p:nvSpPr>
        <p:spPr>
          <a:xfrm>
            <a:off x="9986700" y="8635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6" name="Google Shape;9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4825" y="152400"/>
            <a:ext cx="7409226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E599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/>
          <p:nvPr>
            <p:ph type="title"/>
          </p:nvPr>
        </p:nvSpPr>
        <p:spPr>
          <a:xfrm>
            <a:off x="10012725" y="1715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9"/>
          <p:cNvSpPr txBox="1"/>
          <p:nvPr>
            <p:ph idx="1" type="body"/>
          </p:nvPr>
        </p:nvSpPr>
        <p:spPr>
          <a:xfrm flipH="1">
            <a:off x="17400425" y="1204575"/>
            <a:ext cx="165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3" name="Google Shape;103;p19"/>
          <p:cNvPicPr preferRelativeResize="0"/>
          <p:nvPr/>
        </p:nvPicPr>
        <p:blipFill rotWithShape="1">
          <a:blip r:embed="rId3">
            <a:alphaModFix/>
          </a:blip>
          <a:srcRect b="9657" l="0" r="0" t="0"/>
          <a:stretch/>
        </p:blipFill>
        <p:spPr>
          <a:xfrm>
            <a:off x="820350" y="585975"/>
            <a:ext cx="6875376" cy="377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