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01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70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797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451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72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022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879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492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858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56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43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93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61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7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03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07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89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5DAF6B0-DC8A-4DDF-9937-F20F7BFFEE9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60A0EA-B4D3-407B-B998-7EAB56C42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4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/>
              <a:t>Психологическая составляющая поддержки и сопровождения замещающей семьи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smtClean="0"/>
              <a:t>педагог-психолог ТМБ ДОУ </a:t>
            </a:r>
            <a:r>
              <a:rPr lang="ru-RU" smtClean="0"/>
              <a:t>«Забава»,</a:t>
            </a:r>
            <a:endParaRPr lang="ru-RU" dirty="0" smtClean="0"/>
          </a:p>
          <a:p>
            <a:r>
              <a:rPr lang="ru-RU" dirty="0" smtClean="0"/>
              <a:t>Махновская Виктория Андреевна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674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Оказание квалифицированной помощи воспитателям замещающих семей, особенно на первом этапе, когда происходит вхождение воспитанника в семью, чрезвычайно важно для успешной адаптации взрослых к новой позиции и осознания ими своей роли воспитателя. В этот период особое значение должно отводиться социальному патронажу таких семей, то есть оказание помощи в сопровождении и поддержке данного типа семьи, оказавшейся в новой ситуации. </a:t>
            </a:r>
          </a:p>
        </p:txBody>
      </p:sp>
    </p:spTree>
    <p:extLst>
      <p:ext uri="{BB962C8B-B14F-4D97-AF65-F5344CB8AC3E}">
        <p14:creationId xmlns:p14="http://schemas.microsoft.com/office/powerpoint/2010/main" val="2569462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7968" y="1106424"/>
            <a:ext cx="10079735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Цель социального патронажа</a:t>
            </a:r>
            <a:r>
              <a:rPr lang="ru-RU" sz="2800" dirty="0"/>
              <a:t>: помощь и поддержка в организации и реализации сотрудничества с замещающей семьей, направленного на самопознание ее членов, самоуправление своими межличностными отношениями, на поиск внутренних и внешних ресурсов для необходимых преобразований, а также возможностей их эффективного использования. </a:t>
            </a:r>
            <a:endParaRPr lang="ru-RU" sz="2800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000" dirty="0"/>
              <a:t>Социальный патронаж осуществляется в форме индивидуального консультирования супругов и ближайших родственников: групповой работы с семейными группами, где воспитатели могли бы обменяться своими чувствами, ощущениями себя в роли воспитателей, помочь друг другу в чем-либо.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514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Комплексная работа с замещающей семьей делает акцент на работу с родителями. Именно они в случае неблагополучия должны в первую очередь поменять свое отношение к семейному укладу и к своей роли в становлении семьи. Работа предусматривает разные направления и использование таких форм и методов как семейные семинары-практикумы, семейное психологическое консультирование, </a:t>
            </a:r>
            <a:r>
              <a:rPr lang="ru-RU" dirty="0" err="1"/>
              <a:t>тренинговая</a:t>
            </a:r>
            <a:r>
              <a:rPr lang="ru-RU" dirty="0"/>
              <a:t> работа с семейными группами, работа по реабилитационным программам. </a:t>
            </a:r>
          </a:p>
        </p:txBody>
      </p:sp>
    </p:spTree>
    <p:extLst>
      <p:ext uri="{BB962C8B-B14F-4D97-AF65-F5344CB8AC3E}">
        <p14:creationId xmlns:p14="http://schemas.microsoft.com/office/powerpoint/2010/main" val="699641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Помощь замещающей семье в большей степени направлена на реализацию ее внутренних резервов, на самостоятельное разрешение той или иной проблемной ситуации. Поэтому большое значение приобретают группы самопомощи и взаимопомощи, так называемые «группы поддержки», участвуя в которых родители имеют возможность обменяться опытом, получить психологическую поддержку и найти новые способы решения задач, стоящих перед ними. Такие контакты способствуют улучшению взаимоотношений в семье, формированию уверенности в завтрашнем дне, укреплению веры в собственные силы.</a:t>
            </a:r>
          </a:p>
        </p:txBody>
      </p:sp>
    </p:spTree>
    <p:extLst>
      <p:ext uri="{BB962C8B-B14F-4D97-AF65-F5344CB8AC3E}">
        <p14:creationId xmlns:p14="http://schemas.microsoft.com/office/powerpoint/2010/main" val="3418644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Психологическое сопровождение замещающих семей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552" y="2130552"/>
            <a:ext cx="9909045" cy="4197096"/>
          </a:xfrm>
        </p:spPr>
        <p:txBody>
          <a:bodyPr>
            <a:normAutofit fontScale="85000" lnSpcReduction="10000"/>
          </a:bodyPr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b="1" dirty="0" smtClean="0"/>
              <a:t>Основная </a:t>
            </a:r>
            <a:r>
              <a:rPr lang="ru-RU" b="1" dirty="0"/>
              <a:t>цель </a:t>
            </a:r>
            <a:r>
              <a:rPr lang="ru-RU" dirty="0"/>
              <a:t>– обеспечение психолого-педагогического сопровождения приемных семей, создание условий для успешной социализации и развития воспитанников.</a:t>
            </a:r>
          </a:p>
          <a:p>
            <a:r>
              <a:rPr lang="ru-RU" b="1" dirty="0"/>
              <a:t> Основные задачи:</a:t>
            </a:r>
          </a:p>
          <a:p>
            <a:pPr marL="0" indent="0">
              <a:buNone/>
            </a:pPr>
            <a:r>
              <a:rPr lang="ru-RU" dirty="0"/>
              <a:t>-    оказание индивидуально-ориентированной педагогической, психологической, социальной помощи замещающим семьям в решении наиболее сложных задач развития, обучения, социализации воспитанников: трудности периодов адаптации в новой семье, возрастные кризисы развития, учебные трудности, проблемы с выбором образовательного маршрута, проблемы взаимоотношений со сверстниками, учителями, родителями, помощь в решении конфликтных ситуаций;</a:t>
            </a:r>
          </a:p>
          <a:p>
            <a:pPr marL="0" indent="0">
              <a:buNone/>
            </a:pPr>
            <a:r>
              <a:rPr lang="ru-RU" dirty="0"/>
              <a:t>-     развитие психолого-педагогической компетентности (педагогической культуры) замещающих родителей;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4545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72" y="2093976"/>
            <a:ext cx="6727417" cy="2670048"/>
          </a:xfrm>
          <a:prstGeom prst="rect">
            <a:avLst/>
          </a:prstGeo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1" r="6735"/>
          <a:stretch/>
        </p:blipFill>
        <p:spPr>
          <a:xfrm>
            <a:off x="8131407" y="1041400"/>
            <a:ext cx="3063347" cy="4775200"/>
          </a:xfrm>
        </p:spPr>
      </p:pic>
    </p:spTree>
    <p:extLst>
      <p:ext uri="{BB962C8B-B14F-4D97-AF65-F5344CB8AC3E}">
        <p14:creationId xmlns:p14="http://schemas.microsoft.com/office/powerpoint/2010/main" val="1242959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0"/>
            <a:ext cx="9092182" cy="782659"/>
          </a:xfrm>
        </p:spPr>
        <p:txBody>
          <a:bodyPr>
            <a:noAutofit/>
          </a:bodyPr>
          <a:lstStyle/>
          <a:p>
            <a:r>
              <a:rPr lang="ru-RU" sz="2400" dirty="0"/>
              <a:t>Этапы организации сопровождения замещающих семей.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005840"/>
            <a:ext cx="9601196" cy="487002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/>
              <a:t>1. Работа с кандидатами в воспитатели замещающих семей.</a:t>
            </a:r>
          </a:p>
          <a:p>
            <a:pPr marL="0" indent="0">
              <a:buNone/>
            </a:pPr>
            <a:r>
              <a:rPr lang="ru-RU" b="1" dirty="0"/>
              <a:t>Цель этого этапа </a:t>
            </a:r>
            <a:r>
              <a:rPr lang="ru-RU" dirty="0"/>
              <a:t>- получить предварительное представление о возможности создать замещающую семью во главе с данным кандидатом.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Основные </a:t>
            </a:r>
            <a:r>
              <a:rPr lang="ru-RU" b="1" dirty="0"/>
              <a:t>задачи этапа:</a:t>
            </a:r>
          </a:p>
          <a:p>
            <a:pPr marL="0" indent="0">
              <a:buNone/>
            </a:pPr>
            <a:r>
              <a:rPr lang="ru-RU" dirty="0"/>
              <a:t>•	получение объективной информации о кандидате в воспитатели и его семье, всестороннее изучение личности потенциального замещающего родителя; </a:t>
            </a:r>
          </a:p>
          <a:p>
            <a:pPr marL="0" indent="0">
              <a:buNone/>
            </a:pPr>
            <a:r>
              <a:rPr lang="ru-RU" dirty="0"/>
              <a:t>•	выявление намерений кандидата в воспитатели и побудительных причин и истинных мотивов к созданию замещающей семьи; </a:t>
            </a:r>
          </a:p>
          <a:p>
            <a:pPr marL="0" indent="0">
              <a:buNone/>
            </a:pPr>
            <a:r>
              <a:rPr lang="ru-RU" dirty="0"/>
              <a:t>•	обогащение представлений кандидата в воспитатели о замещающей семье; </a:t>
            </a:r>
          </a:p>
          <a:p>
            <a:pPr marL="0" indent="0">
              <a:buNone/>
            </a:pPr>
            <a:r>
              <a:rPr lang="ru-RU" dirty="0"/>
              <a:t>•	побуждение кандидата в воспитатели к дополнительному осмыслению своих намерений с учетом полученной информации; </a:t>
            </a:r>
          </a:p>
          <a:p>
            <a:pPr marL="0" indent="0">
              <a:buNone/>
            </a:pPr>
            <a:r>
              <a:rPr lang="ru-RU" dirty="0"/>
              <a:t>•	выделение специфических проблем кандидата в воспитатели, требующих особого внимания специалистов на следующем этапе; </a:t>
            </a:r>
          </a:p>
          <a:p>
            <a:pPr marL="0" indent="0">
              <a:buNone/>
            </a:pPr>
            <a:r>
              <a:rPr lang="ru-RU" dirty="0"/>
              <a:t>•	диагностика профессиональной и личностной готовности кандидата в замещающие родители к выполнению данной роли и внутрисемейных отношений потенциальных родителей.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687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676656"/>
            <a:ext cx="10661904" cy="588873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2900" b="1" dirty="0" smtClean="0"/>
              <a:t>2. Подготовка </a:t>
            </a:r>
            <a:r>
              <a:rPr lang="ru-RU" sz="2900" b="1" dirty="0"/>
              <a:t>потенциальных замещающих семей</a:t>
            </a:r>
          </a:p>
          <a:p>
            <a:pPr marL="0" indent="0">
              <a:buNone/>
            </a:pPr>
            <a:r>
              <a:rPr lang="ru-RU" sz="2900" b="1" dirty="0" smtClean="0"/>
              <a:t>Целью </a:t>
            </a:r>
            <a:r>
              <a:rPr lang="ru-RU" sz="2900" b="1" dirty="0"/>
              <a:t>обучающего этапа является: </a:t>
            </a:r>
            <a:r>
              <a:rPr lang="ru-RU" sz="2900" dirty="0"/>
              <a:t>соотнесение замещающими родителями своих знаний и умений с требованиями, предъявляемыми к данной категории родителей-воспитателей.</a:t>
            </a:r>
          </a:p>
          <a:p>
            <a:pPr marL="0" indent="0">
              <a:buNone/>
            </a:pPr>
            <a:endParaRPr lang="ru-RU" sz="2900" b="1" dirty="0"/>
          </a:p>
          <a:p>
            <a:pPr marL="0" indent="0">
              <a:buNone/>
            </a:pPr>
            <a:r>
              <a:rPr lang="ru-RU" sz="2900" b="1" dirty="0" smtClean="0"/>
              <a:t>Задачи</a:t>
            </a:r>
            <a:r>
              <a:rPr lang="ru-RU" sz="2900" b="1" dirty="0"/>
              <a:t>:</a:t>
            </a:r>
          </a:p>
          <a:p>
            <a:pPr marL="0" indent="0">
              <a:buNone/>
            </a:pPr>
            <a:r>
              <a:rPr lang="ru-RU" sz="2900" dirty="0"/>
              <a:t>1.	Помочь кандидатам в замещающие родители осознать мотивы принятия ребенка в семью; </a:t>
            </a:r>
          </a:p>
          <a:p>
            <a:pPr marL="0" indent="0">
              <a:buNone/>
            </a:pPr>
            <a:r>
              <a:rPr lang="ru-RU" sz="2900" dirty="0"/>
              <a:t>2.	Ознакомить с проблемами, которые возникают с появлением нового члена в семье; </a:t>
            </a:r>
          </a:p>
          <a:p>
            <a:pPr marL="0" indent="0">
              <a:buNone/>
            </a:pPr>
            <a:r>
              <a:rPr lang="ru-RU" sz="2900" dirty="0"/>
              <a:t>3.	Выделить для каждой семьи, как зоны возможных трудностей, так и ресурсы, позволяющие решать данные проблемы; </a:t>
            </a:r>
          </a:p>
          <a:p>
            <a:pPr marL="0" indent="0">
              <a:buNone/>
            </a:pPr>
            <a:r>
              <a:rPr lang="ru-RU" sz="2900" dirty="0"/>
              <a:t>4.	Вооружить кандидатов знаниями психологических особенностей детей, оставшихся без попечения родителей, и сформировать навыки семейного общения; </a:t>
            </a:r>
          </a:p>
          <a:p>
            <a:pPr marL="0" indent="0">
              <a:buNone/>
            </a:pPr>
            <a:r>
              <a:rPr lang="ru-RU" sz="2900" dirty="0"/>
              <a:t>5.	Дать возможность каждому кандидату проявить себя в процессе подготовки для наиболее полной оценки его личностных качеств; </a:t>
            </a:r>
          </a:p>
          <a:p>
            <a:pPr marL="0" indent="0">
              <a:buNone/>
            </a:pPr>
            <a:r>
              <a:rPr lang="ru-RU" sz="2900" dirty="0"/>
              <a:t>6.	Сформировать установку у замещающих родителей к обращению к специалистам различного профиля в случае затруднений в процессе воспитания приемных детей.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870" y="0"/>
            <a:ext cx="9089924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22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25" y="780356"/>
            <a:ext cx="9601196" cy="4687148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/>
              <a:t>Критериями оценки эффективности подготовки замещающих родителей к выполнению новой роли могут быть следующие:</a:t>
            </a:r>
          </a:p>
          <a:p>
            <a:r>
              <a:rPr lang="ru-RU" dirty="0"/>
              <a:t>1.	Мотивационный: осознание истинного мотива принятия ребенка в семью, готовность принять и обратиться за помощью к специалистам в случае необходимости; стремление повышать свои знания в области воспитания приемных детей. </a:t>
            </a:r>
          </a:p>
          <a:p>
            <a:r>
              <a:rPr lang="ru-RU" dirty="0"/>
              <a:t>2.	Когнитивный: знание основ законодательной базы о правах и обязанностях приемных родителей и воспитателей, а так же последствиях; знание особенностей развития детей, воспитывающихся вне семьи, последствий депривации, форм и методов преодоления этих последствий; </a:t>
            </a:r>
          </a:p>
          <a:p>
            <a:r>
              <a:rPr lang="ru-RU" dirty="0"/>
              <a:t>3.	</a:t>
            </a:r>
            <a:r>
              <a:rPr lang="ru-RU" dirty="0" err="1"/>
              <a:t>Праксеологический</a:t>
            </a:r>
            <a:r>
              <a:rPr lang="ru-RU" dirty="0"/>
              <a:t>: умение конструктивно разрешать конфликтные ситуации в семье; умение работать в группе.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30" y="0"/>
            <a:ext cx="909602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526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05256"/>
            <a:ext cx="9601196" cy="49706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Психолого-педагогическая подготовка предусматривает вооружение замещающих родителей необходимыми знаниями и умениями коррекционно-воспитательной деятельности, способами преодоления возможных проблемных ситуаций и бесконфликтного общения.</a:t>
            </a:r>
          </a:p>
          <a:p>
            <a:r>
              <a:rPr lang="ru-RU" dirty="0"/>
              <a:t>Выявив характер затруднений замещающих родителей и детей в семьях данной категории, специалистов, занимающихся проблемами семейного жизнеустройства детей, разработаны вариативные обучающие программы, технология социально-педагогического патронажа и психологического сопровождения, создан комплект методических пособий, рекомендаций и памяток как для специалистов, работающих с данной категорией семей, потенциальных и состоявшихся замещающих родителей, так и для детей, готовящихся к переходу в замещающую семью.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30" y="0"/>
            <a:ext cx="909602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784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207008"/>
            <a:ext cx="9601196" cy="46688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 </a:t>
            </a:r>
            <a:r>
              <a:rPr lang="ru-RU" b="1" dirty="0"/>
              <a:t>Психолого-педагогическое и социальное сопровождение семей, взявших на воспитание детей-сирот и детей, оставшихся без попечения родителей </a:t>
            </a:r>
          </a:p>
          <a:p>
            <a:r>
              <a:rPr lang="ru-RU" dirty="0" smtClean="0"/>
              <a:t>Сопровождение </a:t>
            </a:r>
            <a:r>
              <a:rPr lang="ru-RU" dirty="0"/>
              <a:t>замещающих семей осуществляется уже после создания семьи любой категории по следующим направлениям: </a:t>
            </a:r>
            <a:r>
              <a:rPr lang="ru-RU" i="1" dirty="0"/>
              <a:t>социально-правовое, социально-медицинское, социально-психологическое, социально-педагогическое.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30" y="0"/>
            <a:ext cx="909602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14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780356"/>
            <a:ext cx="9601196" cy="509551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/>
              <a:t>Социально-психологическое и социально-педагогическое:</a:t>
            </a:r>
          </a:p>
          <a:p>
            <a:pPr marL="0" indent="0">
              <a:buNone/>
            </a:pPr>
            <a:r>
              <a:rPr lang="ru-RU" dirty="0"/>
              <a:t>1.	Создание условий для «мягкой» адаптации ребенка (в замещающей семье в начальный период, в школе, и т.д.). </a:t>
            </a:r>
          </a:p>
          <a:p>
            <a:pPr marL="0" indent="0">
              <a:buNone/>
            </a:pPr>
            <a:r>
              <a:rPr lang="ru-RU" dirty="0"/>
              <a:t>2.	Изучение сферы дополнительных интересов ребенка с целью вовлечения его во внешкольные дела, помощь в профессиональном самоопределении. </a:t>
            </a:r>
          </a:p>
          <a:p>
            <a:pPr marL="0" indent="0">
              <a:buNone/>
            </a:pPr>
            <a:r>
              <a:rPr lang="ru-RU" dirty="0"/>
              <a:t>3.	Развитие эмоциональной сферы, личностного и интеллектуального потенциала, интересов, склонностей (повышение самооценки ребенка, снятие уровня тревожности, развитие коммуникативной сферы, навыков общения). </a:t>
            </a:r>
          </a:p>
          <a:p>
            <a:pPr marL="0" indent="0">
              <a:buNone/>
            </a:pPr>
            <a:r>
              <a:rPr lang="ru-RU" dirty="0"/>
              <a:t>4.	Воспитание самосознания. </a:t>
            </a:r>
          </a:p>
          <a:p>
            <a:pPr marL="0" indent="0">
              <a:buNone/>
            </a:pPr>
            <a:r>
              <a:rPr lang="ru-RU" dirty="0"/>
              <a:t>5.	Профилактика правонарушений и отклоняющегося поведения. </a:t>
            </a:r>
          </a:p>
          <a:p>
            <a:pPr marL="0" indent="0">
              <a:buNone/>
            </a:pPr>
            <a:r>
              <a:rPr lang="ru-RU" dirty="0"/>
              <a:t>6.	Привитие практических навыков самостоятельной жизни, подготовка в будущей жизни (хозяйка, хозяин). </a:t>
            </a:r>
          </a:p>
          <a:p>
            <a:pPr marL="0" indent="0">
              <a:buNone/>
            </a:pPr>
            <a:r>
              <a:rPr lang="ru-RU" dirty="0"/>
              <a:t>7.	Обучение организации разумного, полезного им рационального досуга.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30" y="0"/>
            <a:ext cx="9096020" cy="78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727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</TotalTime>
  <Words>626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Garamond</vt:lpstr>
      <vt:lpstr>Натуральные материалы</vt:lpstr>
      <vt:lpstr>Психологическая составляющая поддержки и сопровождения замещающей семьи </vt:lpstr>
      <vt:lpstr>Психологическое сопровождение замещающих семей </vt:lpstr>
      <vt:lpstr>Презентация PowerPoint</vt:lpstr>
      <vt:lpstr>Этапы организации сопровождения замещающих семей.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составляющая поддержки и сопровождения замещающей семьи </dc:title>
  <dc:creator>Учетная запись Майкрософт</dc:creator>
  <cp:lastModifiedBy>Учетная запись Майкрософт</cp:lastModifiedBy>
  <cp:revision>4</cp:revision>
  <dcterms:created xsi:type="dcterms:W3CDTF">2022-03-09T15:38:07Z</dcterms:created>
  <dcterms:modified xsi:type="dcterms:W3CDTF">2024-02-11T11:15:01Z</dcterms:modified>
</cp:coreProperties>
</file>