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03FB2-DAB1-44C5-8880-F2C933527AFB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23E74-D032-446A-AF51-FA0CB21C0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Профессии </a:t>
            </a:r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на стройке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pic>
        <p:nvPicPr>
          <p:cNvPr id="11" name="Picture 4" descr="C:\Users\ASER\Desktop\bob el construct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3286148" cy="27398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pic>
        <p:nvPicPr>
          <p:cNvPr id="12" name="Picture 2" descr="C:\Users\ASER\Desktop\stroit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132856"/>
            <a:ext cx="2214578" cy="28684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3" name="Picture 3" descr="C:\Users\ASER\Desktop\z_19062_v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6500" y="4629709"/>
            <a:ext cx="3143272" cy="17576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pic>
        <p:nvPicPr>
          <p:cNvPr id="14" name="Picture 5" descr="C:\Users\ASER\Desktop\imag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1905673"/>
            <a:ext cx="2500330" cy="17859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73582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     плотник 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5365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Segoe Print" pitchFamily="2" charset="0"/>
              </a:rPr>
              <a:t>Летят опилки белые,</a:t>
            </a:r>
          </a:p>
          <a:p>
            <a:r>
              <a:rPr lang="ru-RU" sz="2000" b="1" dirty="0">
                <a:latin typeface="Segoe Print" pitchFamily="2" charset="0"/>
              </a:rPr>
              <a:t>Летят из-под пилы.</a:t>
            </a:r>
          </a:p>
          <a:p>
            <a:r>
              <a:rPr lang="ru-RU" sz="2000" b="1" dirty="0">
                <a:latin typeface="Segoe Print" pitchFamily="2" charset="0"/>
              </a:rPr>
              <a:t>Это плотник делает</a:t>
            </a:r>
          </a:p>
          <a:p>
            <a:r>
              <a:rPr lang="ru-RU" sz="2000" b="1" dirty="0">
                <a:latin typeface="Segoe Print" pitchFamily="2" charset="0"/>
              </a:rPr>
              <a:t>Окна и полы.</a:t>
            </a:r>
          </a:p>
          <a:p>
            <a:r>
              <a:rPr lang="ru-RU" sz="2000" b="1" dirty="0">
                <a:latin typeface="Segoe Print" pitchFamily="2" charset="0"/>
              </a:rPr>
              <a:t>Топором, рубанком</a:t>
            </a:r>
          </a:p>
          <a:p>
            <a:r>
              <a:rPr lang="ru-RU" sz="2000" b="1" dirty="0">
                <a:latin typeface="Segoe Print" pitchFamily="2" charset="0"/>
              </a:rPr>
              <a:t>Выстругивает планки.</a:t>
            </a:r>
          </a:p>
          <a:p>
            <a:r>
              <a:rPr lang="ru-RU" sz="2000" b="1" dirty="0">
                <a:latin typeface="Segoe Print" pitchFamily="2" charset="0"/>
              </a:rPr>
              <a:t>Сделал подоконники</a:t>
            </a:r>
          </a:p>
          <a:p>
            <a:r>
              <a:rPr lang="ru-RU" sz="2000" b="1" dirty="0">
                <a:latin typeface="Segoe Print" pitchFamily="2" charset="0"/>
              </a:rPr>
              <a:t>Без сучка-задоринки.</a:t>
            </a:r>
            <a:endParaRPr lang="ru-RU" sz="2000" b="1" dirty="0">
              <a:latin typeface="Segoe Print" pitchFamily="2" charset="0"/>
            </a:endParaRPr>
          </a:p>
        </p:txBody>
      </p:sp>
      <p:pic>
        <p:nvPicPr>
          <p:cNvPr id="11" name="Picture 2" descr="C:\Users\ASER\Desktop\plotn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9395" y="3725674"/>
            <a:ext cx="3989375" cy="26533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11266" name="Picture 2" descr="https://static.tildacdn.com/tild3938-3362-4935-b830-623639393834/slide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47" y="1333222"/>
            <a:ext cx="4689212" cy="263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74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водопроводчик 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Segoe Print" pitchFamily="2" charset="0"/>
            </a:endParaRPr>
          </a:p>
          <a:p>
            <a:endParaRPr lang="ru-RU" sz="2000" b="1" dirty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  <a:p>
            <a:endParaRPr lang="ru-RU" sz="2000" b="1" dirty="0">
              <a:latin typeface="Segoe Print" pitchFamily="2" charset="0"/>
            </a:endParaRPr>
          </a:p>
          <a:p>
            <a:r>
              <a:rPr lang="ru-RU" sz="2000" b="1" dirty="0" smtClean="0">
                <a:latin typeface="Segoe Print" pitchFamily="2" charset="0"/>
              </a:rPr>
              <a:t>Его </a:t>
            </a:r>
            <a:r>
              <a:rPr lang="ru-RU" sz="2000" b="1" dirty="0">
                <a:latin typeface="Segoe Print" pitchFamily="2" charset="0"/>
              </a:rPr>
              <a:t>приходу каждый рад,</a:t>
            </a:r>
          </a:p>
          <a:p>
            <a:r>
              <a:rPr lang="ru-RU" sz="2000" b="1" dirty="0">
                <a:latin typeface="Segoe Print" pitchFamily="2" charset="0"/>
              </a:rPr>
              <a:t>Когда на кухне водопад.</a:t>
            </a:r>
            <a:endParaRPr lang="ru-RU" sz="2000" b="1" dirty="0">
              <a:latin typeface="Segoe Print" pitchFamily="2" charset="0"/>
            </a:endParaRPr>
          </a:p>
        </p:txBody>
      </p:sp>
      <p:pic>
        <p:nvPicPr>
          <p:cNvPr id="12290" name="Picture 2" descr="https://sun9-11.userapi.com/impg/on52YyVg3yk9uAzucbdaK-r9HY-4CcAZWpOONw/qTxFV6_qbVE.jpg?size=780x780&amp;quality=96&amp;sign=26503fc8970a7a881cb400e5a1282d53&amp;c_uniq_tag=CCQWGO3zibD6t-vD4lAENruUWt7s4T2bG0I57chcuFQ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98" y="1387000"/>
            <a:ext cx="352839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ASER\Desktop\Слесарь сантехни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2966" y="1052736"/>
            <a:ext cx="3771942" cy="256492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pic>
        <p:nvPicPr>
          <p:cNvPr id="12292" name="Picture 4" descr="https://avatars.mds.yandex.net/i?id=3a11f3a4d64d9a7b69389dc27b6a7a9d_l-5496315-images-thumbs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272" y="3747474"/>
            <a:ext cx="3970604" cy="2647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48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   электрик 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8965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Segoe Print" pitchFamily="2" charset="0"/>
            </a:endParaRPr>
          </a:p>
          <a:p>
            <a:endParaRPr lang="ru-RU" sz="2000" b="1" dirty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  <a:p>
            <a:r>
              <a:rPr lang="ru-RU" sz="2000" b="1" dirty="0" smtClean="0">
                <a:latin typeface="Segoe Print" pitchFamily="2" charset="0"/>
              </a:rPr>
              <a:t>Вдруг в квартире свет погас</a:t>
            </a:r>
          </a:p>
          <a:p>
            <a:r>
              <a:rPr lang="ru-RU" sz="2000" b="1" dirty="0" smtClean="0">
                <a:latin typeface="Segoe Print" pitchFamily="2" charset="0"/>
              </a:rPr>
              <a:t>Как нам быть, кто даст совет?</a:t>
            </a:r>
          </a:p>
          <a:p>
            <a:r>
              <a:rPr lang="ru-RU" sz="2000" b="1" dirty="0" smtClean="0">
                <a:latin typeface="Segoe Print" pitchFamily="2" charset="0"/>
              </a:rPr>
              <a:t>Мы электрика зовем</a:t>
            </a:r>
          </a:p>
          <a:p>
            <a:r>
              <a:rPr lang="ru-RU" sz="2000" b="1" dirty="0" smtClean="0">
                <a:latin typeface="Segoe Print" pitchFamily="2" charset="0"/>
              </a:rPr>
              <a:t>Он приходит сразу в дом</a:t>
            </a:r>
            <a:endParaRPr lang="ru-RU" sz="2000" b="1" dirty="0">
              <a:latin typeface="Segoe Print" pitchFamily="2" charset="0"/>
            </a:endParaRPr>
          </a:p>
        </p:txBody>
      </p:sp>
      <p:pic>
        <p:nvPicPr>
          <p:cNvPr id="13314" name="Picture 2" descr="https://profgbo.ru/wp-content/uploads/a/f/6/af66df0dd506fa0e63b7a61f1235d74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47" y="1740258"/>
            <a:ext cx="4476823" cy="298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thumbs.dreamstime.com/b/%D1%8D%D0%BB%D0%B5%D0%BA%D1%82%D1%80%D0%B8%D0%BA-%D1%80%D0%B0%D0%B1%D0%BE%D1%82%D0%B0%D1%8F-%D0%BD%D0%B0-%D0%BF%D1%80%D0%BE%D0%B2%D0%BE%D0%B4%D0%B0%D1%85-%D0%BF%D0%BE%D1%82%D0%BE%D0%BB%D0%BA%D0%B0-271175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33500"/>
            <a:ext cx="307234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81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191583"/>
            <a:ext cx="687228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техника в помощь            строителям 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smtClean="0">
              <a:latin typeface="Segoe Print" pitchFamily="2" charset="0"/>
            </a:endParaRPr>
          </a:p>
          <a:p>
            <a:endParaRPr lang="ru-RU" sz="2000" b="1" smtClean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9" y="1691859"/>
            <a:ext cx="4392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Segoe Print" pitchFamily="2" charset="0"/>
              </a:rPr>
              <a:t>Начинает он копать,</a:t>
            </a:r>
          </a:p>
          <a:p>
            <a:r>
              <a:rPr lang="ru-RU" b="1" dirty="0" smtClean="0">
                <a:latin typeface="Segoe Print" pitchFamily="2" charset="0"/>
              </a:rPr>
              <a:t>Заменяет сто лопат</a:t>
            </a:r>
            <a:endParaRPr lang="ru-RU" b="1" dirty="0">
              <a:latin typeface="Segoe Print" pitchFamily="2" charset="0"/>
            </a:endParaRPr>
          </a:p>
        </p:txBody>
      </p:sp>
      <p:pic>
        <p:nvPicPr>
          <p:cNvPr id="11" name="Picture 3" descr="C:\Users\ASER\Desktop\1367487173_spectehn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47" y="2330906"/>
            <a:ext cx="2742004" cy="20595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860032" y="1124745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Segoe Print" pitchFamily="2" charset="0"/>
            </a:endParaRPr>
          </a:p>
          <a:p>
            <a:r>
              <a:rPr lang="ru-RU" b="1" dirty="0" smtClean="0">
                <a:latin typeface="Segoe Print" pitchFamily="2" charset="0"/>
              </a:rPr>
              <a:t>Я бываю выше дома</a:t>
            </a:r>
          </a:p>
          <a:p>
            <a:r>
              <a:rPr lang="ru-RU" b="1" dirty="0" smtClean="0">
                <a:latin typeface="Segoe Print" pitchFamily="2" charset="0"/>
              </a:rPr>
              <a:t>И легко одной рукой</a:t>
            </a:r>
          </a:p>
          <a:p>
            <a:r>
              <a:rPr lang="ru-RU" b="1" dirty="0" smtClean="0">
                <a:latin typeface="Segoe Print" pitchFamily="2" charset="0"/>
              </a:rPr>
              <a:t>Поднимаю груз большой</a:t>
            </a:r>
          </a:p>
          <a:p>
            <a:r>
              <a:rPr lang="ru-RU" b="1" dirty="0" smtClean="0">
                <a:latin typeface="Segoe Print" pitchFamily="2" charset="0"/>
              </a:rPr>
              <a:t>Кто, скажите, я такой?</a:t>
            </a:r>
            <a:endParaRPr lang="ru-RU" b="1" dirty="0">
              <a:latin typeface="Segoe Print" pitchFamily="2" charset="0"/>
            </a:endParaRPr>
          </a:p>
        </p:txBody>
      </p:sp>
      <p:pic>
        <p:nvPicPr>
          <p:cNvPr id="13" name="Picture 2" descr="C:\Users\ASER\Desktop\avtokran+stroitelnaya+tehnika+tehnika+254786371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4114" y="2550606"/>
            <a:ext cx="2536419" cy="193210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10800000" flipV="1">
            <a:off x="500034" y="4629330"/>
            <a:ext cx="63579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Segoe Print" pitchFamily="2" charset="0"/>
              </a:rPr>
              <a:t>Там, где строят новый дом</a:t>
            </a:r>
          </a:p>
          <a:p>
            <a:r>
              <a:rPr lang="ru-RU" b="1" dirty="0" smtClean="0">
                <a:latin typeface="Segoe Print" pitchFamily="2" charset="0"/>
              </a:rPr>
              <a:t>Ходит воин со щитом</a:t>
            </a:r>
          </a:p>
          <a:p>
            <a:r>
              <a:rPr lang="ru-RU" b="1" dirty="0" smtClean="0">
                <a:latin typeface="Segoe Print" pitchFamily="2" charset="0"/>
              </a:rPr>
              <a:t>Прогулялся, валко, шатко</a:t>
            </a:r>
          </a:p>
          <a:p>
            <a:r>
              <a:rPr lang="ru-RU" b="1" dirty="0" smtClean="0">
                <a:latin typeface="Segoe Print" pitchFamily="2" charset="0"/>
              </a:rPr>
              <a:t>Ровной сделалась площадка</a:t>
            </a:r>
          </a:p>
          <a:p>
            <a:endParaRPr lang="ru-RU" b="1" dirty="0">
              <a:latin typeface="Segoe Print" pitchFamily="2" charset="0"/>
            </a:endParaRPr>
          </a:p>
        </p:txBody>
      </p:sp>
      <p:pic>
        <p:nvPicPr>
          <p:cNvPr id="15" name="Picture 6" descr="C:\Users\ASER\Desktop\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916" y="4672525"/>
            <a:ext cx="2776392" cy="20822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594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862784" y="426259"/>
            <a:ext cx="687228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Люди каких профессий работают на стройки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smtClean="0">
              <a:latin typeface="Segoe Print" pitchFamily="2" charset="0"/>
            </a:endParaRPr>
          </a:p>
          <a:p>
            <a:endParaRPr lang="ru-RU" sz="2000" b="1" smtClean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1005167" flipV="1">
            <a:off x="447331" y="2007753"/>
            <a:ext cx="2159648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водитель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0265116" flipV="1">
            <a:off x="828082" y="2961970"/>
            <a:ext cx="2303758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сварщик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1757737" flipV="1">
            <a:off x="828082" y="4232677"/>
            <a:ext cx="2663798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стекольщик</a:t>
            </a:r>
            <a:endParaRPr lang="ru-RU" sz="2400" b="1" dirty="0">
              <a:latin typeface="Segoe Print" pitchFamily="2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782">
            <a:off x="3373438" y="3065463"/>
            <a:ext cx="2395537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 rot="20678625">
            <a:off x="323528" y="5302907"/>
            <a:ext cx="2052798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крановщик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92495" y="5978226"/>
            <a:ext cx="2071702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штукатур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735908">
            <a:off x="4067944" y="4319294"/>
            <a:ext cx="1928826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электрик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13950" y="1712924"/>
            <a:ext cx="1714512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газовщик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0671559">
            <a:off x="6516216" y="1776920"/>
            <a:ext cx="1500198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маляр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850413">
            <a:off x="6023795" y="2820100"/>
            <a:ext cx="2071702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кровельщик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30464" y="3753881"/>
            <a:ext cx="207170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сантехник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52966" y="5091274"/>
            <a:ext cx="2857520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экскаваторщик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20271134">
            <a:off x="7091323" y="5782578"/>
            <a:ext cx="1500198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столяр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71934" y="6143645"/>
            <a:ext cx="2000264" cy="46166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каменщик</a:t>
            </a:r>
            <a:endParaRPr lang="ru-RU" sz="2400" b="1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05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862784" y="672480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Назови части дома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smtClean="0">
              <a:latin typeface="Segoe Print" pitchFamily="2" charset="0"/>
            </a:endParaRPr>
          </a:p>
          <a:p>
            <a:endParaRPr lang="ru-RU" sz="2000" b="1" smtClean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</p:txBody>
      </p:sp>
      <p:pic>
        <p:nvPicPr>
          <p:cNvPr id="28" name="Picture 2" descr="C:\Users\ASER\Desktop\viewer (3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4685" y="1604873"/>
            <a:ext cx="6557505" cy="49181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0619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862784" y="426259"/>
            <a:ext cx="687228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Проверим правильно ли вы назвали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smtClean="0">
              <a:latin typeface="Segoe Print" pitchFamily="2" charset="0"/>
            </a:endParaRPr>
          </a:p>
          <a:p>
            <a:endParaRPr lang="ru-RU" sz="2000" b="1" smtClean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</p:txBody>
      </p:sp>
      <p:pic>
        <p:nvPicPr>
          <p:cNvPr id="15362" name="Picture 2" descr="https://gp3.su/800/600/https/ds05.infourok.ru/uploads/ex/10e3/0010c63a-a8639801/img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976" y="1819522"/>
            <a:ext cx="6372295" cy="477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91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862784" y="672480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Строительные материалы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smtClean="0">
              <a:latin typeface="Segoe Print" pitchFamily="2" charset="0"/>
            </a:endParaRPr>
          </a:p>
          <a:p>
            <a:endParaRPr lang="ru-RU" sz="2000" b="1" smtClean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</p:txBody>
      </p:sp>
      <p:pic>
        <p:nvPicPr>
          <p:cNvPr id="8" name="Picture 2" descr="C:\Users\ASER\Desktop\viewer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9018" y="1522963"/>
            <a:ext cx="6665964" cy="499947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12018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862784" y="672480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Кому, что нужно для работы?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smtClean="0">
              <a:latin typeface="Segoe Print" pitchFamily="2" charset="0"/>
            </a:endParaRPr>
          </a:p>
          <a:p>
            <a:endParaRPr lang="ru-RU" sz="2000" b="1" smtClean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</p:txBody>
      </p:sp>
      <p:pic>
        <p:nvPicPr>
          <p:cNvPr id="9" name="Picture 3" descr="C:\Users\ASER\Desktop\viewer (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673788"/>
            <a:ext cx="6452220" cy="483916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00823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1216823" y="2228637"/>
            <a:ext cx="6872286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Segoe Print" pitchFamily="2" charset="0"/>
              </a:rPr>
              <a:t>СПАСИБО ЗА ВНИМАНИЕ!</a:t>
            </a:r>
            <a:endParaRPr lang="ru-RU" sz="44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945896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smtClean="0">
              <a:latin typeface="Segoe Print" pitchFamily="2" charset="0"/>
            </a:endParaRPr>
          </a:p>
          <a:p>
            <a:endParaRPr lang="ru-RU" sz="2000" b="1" smtClean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4643438" y="4998942"/>
            <a:ext cx="3744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Segoe Print" pitchFamily="2" charset="0"/>
              </a:rPr>
              <a:t>Подготовила воспитатель     </a:t>
            </a:r>
            <a:r>
              <a:rPr lang="ru-RU" b="1" dirty="0" err="1" smtClean="0">
                <a:latin typeface="Segoe Print" pitchFamily="2" charset="0"/>
              </a:rPr>
              <a:t>Хализова</a:t>
            </a:r>
            <a:r>
              <a:rPr lang="ru-RU" b="1" dirty="0" smtClean="0">
                <a:latin typeface="Segoe Print" pitchFamily="2" charset="0"/>
              </a:rPr>
              <a:t> З.В.</a:t>
            </a:r>
            <a:endParaRPr lang="ru-RU" b="1" dirty="0"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6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строители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pic>
        <p:nvPicPr>
          <p:cNvPr id="3076" name="Picture 4" descr="https://polinka.top/uploads/posts/2023-06/thumbs/1685625615_polinka-top-p-raznorabochii-foto-kartinki-krasivo-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3845223" cy="293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766" y="942729"/>
            <a:ext cx="4275900" cy="5129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013176"/>
            <a:ext cx="48379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Средь облаков, на высоте,</a:t>
            </a: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Мы дружно строим новый дом,</a:t>
            </a: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Чтобы в тепле и красоте</a:t>
            </a: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Счастливо люди жили в нем.</a:t>
            </a:r>
            <a:endParaRPr lang="ru-RU" sz="2000" b="1" dirty="0">
              <a:solidFill>
                <a:prstClr val="black"/>
              </a:solidFill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59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архитектор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5013176"/>
            <a:ext cx="47200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2000" b="1" dirty="0" smtClean="0">
              <a:solidFill>
                <a:prstClr val="black"/>
              </a:solidFill>
              <a:latin typeface="Segoe Print" pitchFamily="2" charset="0"/>
            </a:endParaRPr>
          </a:p>
          <a:p>
            <a:pPr lvl="0"/>
            <a:r>
              <a:rPr lang="ru-RU" sz="2000" b="1" dirty="0" smtClean="0">
                <a:solidFill>
                  <a:prstClr val="black"/>
                </a:solidFill>
                <a:latin typeface="Segoe Print" pitchFamily="2" charset="0"/>
              </a:rPr>
              <a:t>Придумывает и </a:t>
            </a:r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планирует </a:t>
            </a:r>
            <a:r>
              <a:rPr lang="ru-RU" sz="2000" b="1" dirty="0" smtClean="0">
                <a:solidFill>
                  <a:prstClr val="black"/>
                </a:solidFill>
                <a:latin typeface="Segoe Print" pitchFamily="2" charset="0"/>
              </a:rPr>
              <a:t>               строительство </a:t>
            </a:r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домов и городов</a:t>
            </a:r>
          </a:p>
        </p:txBody>
      </p:sp>
      <p:pic>
        <p:nvPicPr>
          <p:cNvPr id="4098" name="Picture 2" descr="https://static.tildacdn.com/tild3234-3565-4835-b366-363632323162/GettyImages-636056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836" y="4405517"/>
            <a:ext cx="2707704" cy="206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.pinimg.com/originals/21/0f/74/210f74269708b1900484639ec143a79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69" y="1817576"/>
            <a:ext cx="32403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troitelstvo-remont-sochi.ru/images/New_Construction_Hom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315" y="1333222"/>
            <a:ext cx="3817516" cy="286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53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каменщик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861048"/>
            <a:ext cx="45365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2000" b="1" dirty="0" smtClean="0">
              <a:solidFill>
                <a:prstClr val="black"/>
              </a:solidFill>
              <a:latin typeface="Segoe Print" pitchFamily="2" charset="0"/>
            </a:endParaRP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В переулке дом растет,</a:t>
            </a: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Стены каменщик кладет.</a:t>
            </a: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С ним помощник - мастерок,</a:t>
            </a: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Мастерок – лопатка.</a:t>
            </a: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Будет дом построен в срок,</a:t>
            </a:r>
          </a:p>
          <a:p>
            <a:pPr lvl="0"/>
            <a:r>
              <a:rPr lang="ru-RU" sz="2000" b="1" dirty="0">
                <a:solidFill>
                  <a:prstClr val="black"/>
                </a:solidFill>
                <a:latin typeface="Segoe Print" pitchFamily="2" charset="0"/>
              </a:rPr>
              <a:t>Прочной будет кладка.</a:t>
            </a:r>
          </a:p>
        </p:txBody>
      </p:sp>
      <p:pic>
        <p:nvPicPr>
          <p:cNvPr id="11" name="Picture 4" descr="C:\Users\ASER\Desktop\images (2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1894" y="1008864"/>
            <a:ext cx="4048153" cy="24288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2" name="Picture 3" descr="C:\Users\ASER\Desktop\images (3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643314"/>
            <a:ext cx="3447762" cy="22860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5122" name="Picture 2" descr="https://mykaleidoscope.ru/x/uploads/posts/2022-09/1663255818_51-mykaleidoscope-ru-p-veselii-stroitel-oboi-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03" y="1484784"/>
            <a:ext cx="3563394" cy="267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92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крановщик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861048"/>
            <a:ext cx="45365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Segoe Print" pitchFamily="2" charset="0"/>
              </a:rPr>
              <a:t>Ходит</a:t>
            </a:r>
            <a:r>
              <a:rPr lang="ru-RU" sz="2000" b="1" dirty="0">
                <a:latin typeface="Segoe Print" pitchFamily="2" charset="0"/>
              </a:rPr>
              <a:t>, ходит кран стальной</a:t>
            </a:r>
          </a:p>
          <a:p>
            <a:r>
              <a:rPr lang="ru-RU" sz="2000" b="1" dirty="0">
                <a:latin typeface="Segoe Print" pitchFamily="2" charset="0"/>
              </a:rPr>
              <a:t>Над кирпичною стеной.</a:t>
            </a:r>
          </a:p>
          <a:p>
            <a:r>
              <a:rPr lang="ru-RU" sz="2000" b="1" dirty="0">
                <a:latin typeface="Segoe Print" pitchFamily="2" charset="0"/>
              </a:rPr>
              <a:t>За стрелой его ажурной</a:t>
            </a:r>
          </a:p>
          <a:p>
            <a:r>
              <a:rPr lang="ru-RU" sz="2000" b="1" dirty="0">
                <a:latin typeface="Segoe Print" pitchFamily="2" charset="0"/>
              </a:rPr>
              <a:t>Крановщик следит дежурный.</a:t>
            </a:r>
          </a:p>
          <a:p>
            <a:r>
              <a:rPr lang="ru-RU" sz="2000" b="1" dirty="0">
                <a:latin typeface="Segoe Print" pitchFamily="2" charset="0"/>
              </a:rPr>
              <a:t>Нажимает неустанно</a:t>
            </a:r>
          </a:p>
          <a:p>
            <a:r>
              <a:rPr lang="ru-RU" sz="2000" b="1" dirty="0">
                <a:latin typeface="Segoe Print" pitchFamily="2" charset="0"/>
              </a:rPr>
              <a:t>Он в кабине рычаги,</a:t>
            </a:r>
          </a:p>
          <a:p>
            <a:r>
              <a:rPr lang="ru-RU" sz="2000" b="1" dirty="0">
                <a:latin typeface="Segoe Print" pitchFamily="2" charset="0"/>
              </a:rPr>
              <a:t>Разговаривает с краном :</a:t>
            </a:r>
          </a:p>
          <a:p>
            <a:r>
              <a:rPr lang="ru-RU" sz="2000" b="1" dirty="0">
                <a:latin typeface="Segoe Print" pitchFamily="2" charset="0"/>
              </a:rPr>
              <a:t>- Ты рабочим помоги.</a:t>
            </a:r>
            <a:endParaRPr lang="ru-RU" sz="2000" b="1" dirty="0">
              <a:latin typeface="Segoe Print" pitchFamily="2" charset="0"/>
            </a:endParaRPr>
          </a:p>
        </p:txBody>
      </p:sp>
      <p:pic>
        <p:nvPicPr>
          <p:cNvPr id="6146" name="Picture 2" descr="https://hdpic.club/uploads/posts/2022-01/1643055667_3-hdpic-club-p-kran-kranovshchik-vertolet-foto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33222"/>
            <a:ext cx="3769167" cy="250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bronk.club/uploads/posts/2022-08/1660702804_59-bronk-club-p-pozdravleniya-kranovshchika-s-dnem-rozhden-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115" y="975692"/>
            <a:ext cx="3867318" cy="290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ASER\Desktop\7099872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8504" y="4279583"/>
            <a:ext cx="3908080" cy="221457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54312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кровельщик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861048"/>
            <a:ext cx="45365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Segoe Print" pitchFamily="2" charset="0"/>
            </a:endParaRPr>
          </a:p>
          <a:p>
            <a:endParaRPr lang="ru-RU" sz="2000" b="1" dirty="0">
              <a:latin typeface="Segoe Print" pitchFamily="2" charset="0"/>
            </a:endParaRPr>
          </a:p>
          <a:p>
            <a:r>
              <a:rPr lang="ru-RU" sz="2000" b="1" dirty="0" smtClean="0">
                <a:latin typeface="Segoe Print" pitchFamily="2" charset="0"/>
              </a:rPr>
              <a:t>Чтобы </a:t>
            </a:r>
            <a:r>
              <a:rPr lang="ru-RU" sz="2000" b="1" dirty="0">
                <a:latin typeface="Segoe Print" pitchFamily="2" charset="0"/>
              </a:rPr>
              <a:t>в доме было сухо и тепло,</a:t>
            </a:r>
          </a:p>
          <a:p>
            <a:r>
              <a:rPr lang="ru-RU" sz="2000" b="1" dirty="0">
                <a:latin typeface="Segoe Print" pitchFamily="2" charset="0"/>
              </a:rPr>
              <a:t>Чтобы снег зимою в дом не занесло,</a:t>
            </a:r>
          </a:p>
          <a:p>
            <a:r>
              <a:rPr lang="ru-RU" sz="2000" b="1" dirty="0">
                <a:latin typeface="Segoe Print" pitchFamily="2" charset="0"/>
              </a:rPr>
              <a:t>Кроет крышу  мастер.</a:t>
            </a:r>
            <a:endParaRPr lang="ru-RU" sz="2000" b="1" dirty="0">
              <a:latin typeface="Segoe Print" pitchFamily="2" charset="0"/>
            </a:endParaRPr>
          </a:p>
        </p:txBody>
      </p:sp>
      <p:pic>
        <p:nvPicPr>
          <p:cNvPr id="7170" name="Picture 2" descr="http://rossoshru.ru/wp-content/uploads/2020/12/6a229b5947e965785edc82e9922777a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76" y="1484784"/>
            <a:ext cx="4348487" cy="289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ASER\Desktop\krovelnie-raboti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124744"/>
            <a:ext cx="2320278" cy="250033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pic>
        <p:nvPicPr>
          <p:cNvPr id="12" name="Picture 4" descr="C:\Users\ASER\Desktop\krovelshhik-_mjagkojj-rulonnojj-krovli-i-krovli-shtuchnykh-materialov-_stalnykh-krovel_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3778" y="4058545"/>
            <a:ext cx="2714644" cy="203598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68112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     маляр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861048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Segoe Print" pitchFamily="2" charset="0"/>
            </a:endParaRPr>
          </a:p>
          <a:p>
            <a:endParaRPr lang="ru-RU" sz="2000" b="1" dirty="0">
              <a:latin typeface="Segoe Print" pitchFamily="2" charset="0"/>
            </a:endParaRPr>
          </a:p>
          <a:p>
            <a:r>
              <a:rPr lang="ru-RU" sz="2000" b="1" dirty="0">
                <a:latin typeface="Segoe Print" pitchFamily="2" charset="0"/>
              </a:rPr>
              <a:t>В новый дом маляр пришел,</a:t>
            </a:r>
          </a:p>
          <a:p>
            <a:r>
              <a:rPr lang="ru-RU" sz="2000" b="1" dirty="0">
                <a:latin typeface="Segoe Print" pitchFamily="2" charset="0"/>
              </a:rPr>
              <a:t>Красит стены, двери, пол …</a:t>
            </a:r>
          </a:p>
          <a:p>
            <a:r>
              <a:rPr lang="ru-RU" sz="2000" b="1" dirty="0">
                <a:latin typeface="Segoe Print" pitchFamily="2" charset="0"/>
              </a:rPr>
              <a:t>А наличник на окне</a:t>
            </a:r>
          </a:p>
          <a:p>
            <a:r>
              <a:rPr lang="ru-RU" sz="2000" b="1" dirty="0">
                <a:latin typeface="Segoe Print" pitchFamily="2" charset="0"/>
              </a:rPr>
              <a:t>Он доверил красить мне.</a:t>
            </a:r>
            <a:endParaRPr lang="ru-RU" sz="2000" b="1" dirty="0">
              <a:latin typeface="Segoe Print" pitchFamily="2" charset="0"/>
            </a:endParaRPr>
          </a:p>
        </p:txBody>
      </p:sp>
      <p:pic>
        <p:nvPicPr>
          <p:cNvPr id="8194" name="Picture 2" descr="https://usr-cdn.zaask.pt/images/microcategories/pintores-de-pared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47" y="1628800"/>
            <a:ext cx="4863558" cy="284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thumbs.dreamstime.com/b/%D1%80%D0%B0%D0%B1%D0%BE%D1%82%D0%BD%D0%B8%D0%BA-%D0%BC%D0%B0%D0%BB%D1%8F%D1%80%D0%B0-%D0%BD%D0%B0-%D1%80%D0%B0%D0%B1%D0%BE%D1%82%D0%B5-%D0%B2-%D1%81%D1%82%D1%80%D0%BE%D0%B8%D1%82%D0%B5%D0%BB%D1%8C%D0%BD%D0%BE%D0%B9-%D0%BF%D0%BB%D0%BE%D1%89%D0%B0%D0%B4%D0%BA%D0%B5-e-%D0%BA%D0%B0%D0%B2%D0%BA%D0%B0%D0%B7%D1%81%D0%BA%D0%B8%D0%B9-%D0%B1%D0%B5%D0%BB%D1%8B%D1%85-1455064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516" y="3392435"/>
            <a:ext cx="4308939" cy="287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89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     </a:t>
            </a:r>
            <a:r>
              <a:rPr lang="ru-RU" sz="3200" b="1" dirty="0">
                <a:solidFill>
                  <a:srgbClr val="FF0000"/>
                </a:solidFill>
                <a:latin typeface="Segoe Print" pitchFamily="2" charset="0"/>
              </a:rPr>
              <a:t>ш</a:t>
            </a:r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тукатур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861048"/>
            <a:ext cx="4536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Segoe Print" pitchFamily="2" charset="0"/>
            </a:endParaRPr>
          </a:p>
          <a:p>
            <a:endParaRPr lang="ru-RU" sz="2000" b="1" dirty="0">
              <a:latin typeface="Segoe Print" pitchFamily="2" charset="0"/>
            </a:endParaRPr>
          </a:p>
          <a:p>
            <a:r>
              <a:rPr lang="ru-RU" sz="2000" b="1" dirty="0" smtClean="0">
                <a:latin typeface="Segoe Print" pitchFamily="2" charset="0"/>
              </a:rPr>
              <a:t>Штукатур поверхность</a:t>
            </a:r>
          </a:p>
          <a:p>
            <a:r>
              <a:rPr lang="ru-RU" sz="2000" b="1" dirty="0" smtClean="0">
                <a:latin typeface="Segoe Print" pitchFamily="2" charset="0"/>
              </a:rPr>
              <a:t>Гладкой оставляет за собой </a:t>
            </a:r>
          </a:p>
          <a:p>
            <a:r>
              <a:rPr lang="ru-RU" sz="2000" b="1" dirty="0" smtClean="0">
                <a:latin typeface="Segoe Print" pitchFamily="2" charset="0"/>
              </a:rPr>
              <a:t>Он поверх кирпичной кладки</a:t>
            </a:r>
          </a:p>
          <a:p>
            <a:r>
              <a:rPr lang="ru-RU" sz="2000" b="1" dirty="0" smtClean="0">
                <a:latin typeface="Segoe Print" pitchFamily="2" charset="0"/>
              </a:rPr>
              <a:t>Нанесет раствора слой</a:t>
            </a:r>
          </a:p>
          <a:p>
            <a:r>
              <a:rPr lang="ru-RU" sz="2000" b="1" dirty="0" smtClean="0">
                <a:latin typeface="Segoe Print" pitchFamily="2" charset="0"/>
              </a:rPr>
              <a:t>Мастерком своим умело</a:t>
            </a:r>
          </a:p>
          <a:p>
            <a:r>
              <a:rPr lang="ru-RU" sz="2000" b="1" dirty="0" smtClean="0">
                <a:latin typeface="Segoe Print" pitchFamily="2" charset="0"/>
              </a:rPr>
              <a:t>Стены выровняет он</a:t>
            </a:r>
          </a:p>
          <a:p>
            <a:endParaRPr lang="ru-RU" sz="2000" b="1" dirty="0">
              <a:latin typeface="Segoe Print" pitchFamily="2" charset="0"/>
            </a:endParaRPr>
          </a:p>
        </p:txBody>
      </p:sp>
      <p:pic>
        <p:nvPicPr>
          <p:cNvPr id="9" name="Picture 6" descr="C:\Users\ASER\Desktop\na-glavnuyuKnk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595" y="4479035"/>
            <a:ext cx="2381250" cy="2190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9218" name="Picture 2" descr="https://novostipmr.com/sites/default/files/filefield_paths/19361fc571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49" y="1628800"/>
            <a:ext cx="4040000" cy="268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prof36.ru/images/PU-36/Dokumenty/FOTO/MORP/17_resul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196752"/>
            <a:ext cx="4433213" cy="301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70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607220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00034" y="5322107"/>
            <a:ext cx="41529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Подготовила воспитатель </a:t>
            </a:r>
            <a:r>
              <a:rPr lang="ru-RU" b="1" dirty="0" err="1" smtClean="0"/>
              <a:t>Хализова</a:t>
            </a:r>
            <a:r>
              <a:rPr lang="ru-RU" b="1" dirty="0" smtClean="0"/>
              <a:t> З.В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s://catherineasquithgallery.com/uploads/posts/2021-02/1613687621_26-p-fon-dlya-muzeinoi-prezentatsii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2"/>
            <a:ext cx="9144000" cy="684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 rot="21287575">
            <a:off x="497203" y="437804"/>
            <a:ext cx="687228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Segoe Print" pitchFamily="2" charset="0"/>
              </a:rPr>
              <a:t>                плиточник </a:t>
            </a:r>
            <a:endParaRPr lang="ru-RU" sz="32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861048"/>
            <a:ext cx="4536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Segoe Print" pitchFamily="2" charset="0"/>
            </a:endParaRPr>
          </a:p>
          <a:p>
            <a:endParaRPr lang="ru-RU" sz="2000" b="1" dirty="0">
              <a:latin typeface="Segoe Print" pitchFamily="2" charset="0"/>
            </a:endParaRPr>
          </a:p>
          <a:p>
            <a:endParaRPr lang="ru-RU" sz="2000" b="1" dirty="0" smtClean="0">
              <a:latin typeface="Segoe Print" pitchFamily="2" charset="0"/>
            </a:endParaRPr>
          </a:p>
          <a:p>
            <a:r>
              <a:rPr lang="ru-RU" sz="2000" b="1" dirty="0" smtClean="0">
                <a:latin typeface="Segoe Print" pitchFamily="2" charset="0"/>
              </a:rPr>
              <a:t>Из всех профессий наших дней</a:t>
            </a:r>
          </a:p>
          <a:p>
            <a:r>
              <a:rPr lang="ru-RU" sz="2000" b="1" dirty="0" smtClean="0">
                <a:latin typeface="Segoe Print" pitchFamily="2" charset="0"/>
              </a:rPr>
              <a:t>Нет плиточника важней!</a:t>
            </a:r>
          </a:p>
          <a:p>
            <a:r>
              <a:rPr lang="ru-RU" sz="2000" b="1" dirty="0" smtClean="0">
                <a:latin typeface="Segoe Print" pitchFamily="2" charset="0"/>
              </a:rPr>
              <a:t>Ценят все его вокруг</a:t>
            </a:r>
          </a:p>
          <a:p>
            <a:r>
              <a:rPr lang="ru-RU" sz="2000" b="1" dirty="0" smtClean="0">
                <a:latin typeface="Segoe Print" pitchFamily="2" charset="0"/>
              </a:rPr>
              <a:t>Счастлив тот, кому он друг</a:t>
            </a:r>
          </a:p>
          <a:p>
            <a:r>
              <a:rPr lang="ru-RU" sz="2000" b="1" dirty="0" smtClean="0">
                <a:latin typeface="Segoe Print" pitchFamily="2" charset="0"/>
              </a:rPr>
              <a:t>И никогда не подведет!</a:t>
            </a:r>
          </a:p>
          <a:p>
            <a:endParaRPr lang="ru-RU" sz="2000" b="1" dirty="0">
              <a:latin typeface="Segoe Print" pitchFamily="2" charset="0"/>
            </a:endParaRPr>
          </a:p>
        </p:txBody>
      </p:sp>
      <p:pic>
        <p:nvPicPr>
          <p:cNvPr id="10242" name="Picture 2" descr="https://avatars.mds.yandex.net/i?id=1dd8e800ea9323d382f1957087746aa0_l-5480599-images-thumbs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484784"/>
            <a:ext cx="3996641" cy="315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krots.top/uploads/posts/2022-03/1647124289_60-krot-info-p-plitochnik-prikol-smeshnie-foto-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049" y="1304441"/>
            <a:ext cx="4359353" cy="245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static.tildacdn.com/tild3836-6538-4333-b361-333233653662/1647124324_43-krot-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53" y="3963444"/>
            <a:ext cx="4270847" cy="2717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55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447</Words>
  <Application>Microsoft Office PowerPoint</Application>
  <PresentationFormat>Экран (4:3)</PresentationFormat>
  <Paragraphs>196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ASER</dc:creator>
  <cp:lastModifiedBy>1</cp:lastModifiedBy>
  <cp:revision>51</cp:revision>
  <dcterms:created xsi:type="dcterms:W3CDTF">2014-02-23T10:00:30Z</dcterms:created>
  <dcterms:modified xsi:type="dcterms:W3CDTF">2024-02-11T11:14:21Z</dcterms:modified>
</cp:coreProperties>
</file>