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516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755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524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87305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6757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4836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100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032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030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792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769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527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433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38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54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65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978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604F3E-EC3C-4D22-AC23-4244FD113C07}" type="datetimeFigureOut">
              <a:rPr lang="ru-RU" smtClean="0"/>
              <a:t>11.02.2024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04D0242-E191-4503-BC1C-0509D1E0A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208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2AC6F4-9CC3-4364-B104-7497B6304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253" y="1691943"/>
            <a:ext cx="10364451" cy="1596177"/>
          </a:xfrm>
        </p:spPr>
        <p:txBody>
          <a:bodyPr>
            <a:normAutofit/>
          </a:bodyPr>
          <a:lstStyle/>
          <a:p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мир. </a:t>
            </a:r>
            <a:b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класс.</a:t>
            </a:r>
          </a:p>
        </p:txBody>
      </p:sp>
    </p:spTree>
    <p:extLst>
      <p:ext uri="{BB962C8B-B14F-4D97-AF65-F5344CB8AC3E}">
        <p14:creationId xmlns:p14="http://schemas.microsoft.com/office/powerpoint/2010/main" val="2113589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3B10D9-DD1A-4824-8229-280D3E162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3565459" cy="4735361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Выполнение задания в рабочей тетради </a:t>
            </a:r>
            <a:br>
              <a:rPr lang="ru-RU" sz="24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i="1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№2 (с. 39). </a:t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8323B49-2021-4798-9B3E-FF008F64C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508" y="487017"/>
            <a:ext cx="7166185" cy="537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6111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D97401F-2FE0-46AC-BB61-57792C2F9648}"/>
              </a:ext>
            </a:extLst>
          </p:cNvPr>
          <p:cNvSpPr txBox="1"/>
          <p:nvPr/>
        </p:nvSpPr>
        <p:spPr>
          <a:xfrm>
            <a:off x="212034" y="1544056"/>
            <a:ext cx="11767931" cy="1637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Домашнее задание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Рассказать дома о правилах поведения в театре, общественном транспорте, соблюдать эти правила. </a:t>
            </a:r>
          </a:p>
        </p:txBody>
      </p:sp>
    </p:spTree>
    <p:extLst>
      <p:ext uri="{BB962C8B-B14F-4D97-AF65-F5344CB8AC3E}">
        <p14:creationId xmlns:p14="http://schemas.microsoft.com/office/powerpoint/2010/main" val="2758525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852AFE-68E6-45D4-82BC-8C11FCCEA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b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окончен!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B92CEA3-2644-4C3C-88C4-51AB7C9B5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460" y="2541104"/>
            <a:ext cx="3048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239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90314B3-B678-4D28-9C17-775046667649}"/>
              </a:ext>
            </a:extLst>
          </p:cNvPr>
          <p:cNvSpPr txBox="1"/>
          <p:nvPr/>
        </p:nvSpPr>
        <p:spPr>
          <a:xfrm>
            <a:off x="861391" y="969332"/>
            <a:ext cx="10469218" cy="3745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Вставьте пропущенные слова.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Не клади ... на стол.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Не ... с полным ртом.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За едой не ....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Не вытирай губы …, пользуйся ....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(Слова-помощники: руками, читай, салфеткой, локти, разговаривай.) </a:t>
            </a:r>
          </a:p>
        </p:txBody>
      </p:sp>
    </p:spTree>
    <p:extLst>
      <p:ext uri="{BB962C8B-B14F-4D97-AF65-F5344CB8AC3E}">
        <p14:creationId xmlns:p14="http://schemas.microsoft.com/office/powerpoint/2010/main" val="2543748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B5A1B7-1D50-4000-9ED9-23B6D8FA3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565" y="618517"/>
            <a:ext cx="11476383" cy="4072753"/>
          </a:xfrm>
        </p:spPr>
        <p:txBody>
          <a:bodyPr>
            <a:normAutofit/>
          </a:bodyPr>
          <a:lstStyle/>
          <a:p>
            <a:pPr algn="l"/>
            <a: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ru-RU" b="1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  <a:br>
              <a:rPr lang="ru-RU" b="1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4400" b="1" cap="none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– зрители и пассажиры.</a:t>
            </a:r>
            <a:br>
              <a:rPr lang="ru-RU" sz="4400" b="1" cap="none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Узнать основные правила поведения в общественных местах. Научиться правильно вести себя в зрительном зале, в общественном транспорте.</a:t>
            </a:r>
            <a:endParaRPr lang="ru-RU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0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F465212D-A550-48F4-818E-91A65A9EED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644366"/>
              </p:ext>
            </p:extLst>
          </p:nvPr>
        </p:nvGraphicFramePr>
        <p:xfrm>
          <a:off x="2177014" y="907961"/>
          <a:ext cx="7073003" cy="4432665"/>
        </p:xfrm>
        <a:graphic>
          <a:graphicData uri="http://schemas.openxmlformats.org/drawingml/2006/table">
            <a:tbl>
              <a:tblPr firstRow="1" firstCol="1" bandRow="1"/>
              <a:tblGrid>
                <a:gridCol w="878975">
                  <a:extLst>
                    <a:ext uri="{9D8B030D-6E8A-4147-A177-3AD203B41FA5}">
                      <a16:colId xmlns:a16="http://schemas.microsoft.com/office/drawing/2014/main" val="1097824197"/>
                    </a:ext>
                  </a:extLst>
                </a:gridCol>
                <a:gridCol w="885218">
                  <a:extLst>
                    <a:ext uri="{9D8B030D-6E8A-4147-A177-3AD203B41FA5}">
                      <a16:colId xmlns:a16="http://schemas.microsoft.com/office/drawing/2014/main" val="3687786314"/>
                    </a:ext>
                  </a:extLst>
                </a:gridCol>
                <a:gridCol w="885218">
                  <a:extLst>
                    <a:ext uri="{9D8B030D-6E8A-4147-A177-3AD203B41FA5}">
                      <a16:colId xmlns:a16="http://schemas.microsoft.com/office/drawing/2014/main" val="3479670279"/>
                    </a:ext>
                  </a:extLst>
                </a:gridCol>
                <a:gridCol w="883969">
                  <a:extLst>
                    <a:ext uri="{9D8B030D-6E8A-4147-A177-3AD203B41FA5}">
                      <a16:colId xmlns:a16="http://schemas.microsoft.com/office/drawing/2014/main" val="1098222607"/>
                    </a:ext>
                  </a:extLst>
                </a:gridCol>
                <a:gridCol w="885218">
                  <a:extLst>
                    <a:ext uri="{9D8B030D-6E8A-4147-A177-3AD203B41FA5}">
                      <a16:colId xmlns:a16="http://schemas.microsoft.com/office/drawing/2014/main" val="2818979898"/>
                    </a:ext>
                  </a:extLst>
                </a:gridCol>
                <a:gridCol w="885218">
                  <a:extLst>
                    <a:ext uri="{9D8B030D-6E8A-4147-A177-3AD203B41FA5}">
                      <a16:colId xmlns:a16="http://schemas.microsoft.com/office/drawing/2014/main" val="3656449004"/>
                    </a:ext>
                  </a:extLst>
                </a:gridCol>
                <a:gridCol w="885218">
                  <a:extLst>
                    <a:ext uri="{9D8B030D-6E8A-4147-A177-3AD203B41FA5}">
                      <a16:colId xmlns:a16="http://schemas.microsoft.com/office/drawing/2014/main" val="1647960691"/>
                    </a:ext>
                  </a:extLst>
                </a:gridCol>
                <a:gridCol w="883969">
                  <a:extLst>
                    <a:ext uri="{9D8B030D-6E8A-4147-A177-3AD203B41FA5}">
                      <a16:colId xmlns:a16="http://schemas.microsoft.com/office/drawing/2014/main" val="3979654112"/>
                    </a:ext>
                  </a:extLst>
                </a:gridCol>
              </a:tblGrid>
              <a:tr h="8865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277584"/>
                  </a:ext>
                </a:extLst>
              </a:tr>
              <a:tr h="8865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3814039"/>
                  </a:ext>
                </a:extLst>
              </a:tr>
              <a:tr h="8865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5170452"/>
                  </a:ext>
                </a:extLst>
              </a:tr>
              <a:tr h="8865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6034327"/>
                  </a:ext>
                </a:extLst>
              </a:tr>
              <a:tr h="8865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b="1" i="1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719336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BAE8D52-0CEF-4FC3-9F8B-46077BD6EE0E}"/>
              </a:ext>
            </a:extLst>
          </p:cNvPr>
          <p:cNvSpPr txBox="1"/>
          <p:nvPr/>
        </p:nvSpPr>
        <p:spPr>
          <a:xfrm>
            <a:off x="4837043" y="907961"/>
            <a:ext cx="44129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  К   Т   Ё  Р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D42CA7-7054-4C92-8812-C5CC4F5D02C8}"/>
              </a:ext>
            </a:extLst>
          </p:cNvPr>
          <p:cNvSpPr txBox="1"/>
          <p:nvPr/>
        </p:nvSpPr>
        <p:spPr>
          <a:xfrm>
            <a:off x="3061252" y="1831291"/>
            <a:ext cx="53141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  У   Ф   Л   Ё    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5ED868-6ACB-46A1-BC83-535E06C74B47}"/>
              </a:ext>
            </a:extLst>
          </p:cNvPr>
          <p:cNvSpPr txBox="1"/>
          <p:nvPr/>
        </p:nvSpPr>
        <p:spPr>
          <a:xfrm>
            <a:off x="3922643" y="2662288"/>
            <a:ext cx="2650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    И   С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643A29-86B5-45F2-9966-770DB4D621E3}"/>
              </a:ext>
            </a:extLst>
          </p:cNvPr>
          <p:cNvSpPr txBox="1"/>
          <p:nvPr/>
        </p:nvSpPr>
        <p:spPr>
          <a:xfrm>
            <a:off x="4837043" y="3593644"/>
            <a:ext cx="2650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  У  М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9F323A-6D1B-4BEB-9388-628322B60EF2}"/>
              </a:ext>
            </a:extLst>
          </p:cNvPr>
          <p:cNvSpPr txBox="1"/>
          <p:nvPr/>
        </p:nvSpPr>
        <p:spPr>
          <a:xfrm>
            <a:off x="2177014" y="4424641"/>
            <a:ext cx="3508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   О   Ж  А</a:t>
            </a:r>
          </a:p>
        </p:txBody>
      </p:sp>
    </p:spTree>
    <p:extLst>
      <p:ext uri="{BB962C8B-B14F-4D97-AF65-F5344CB8AC3E}">
        <p14:creationId xmlns:p14="http://schemas.microsoft.com/office/powerpoint/2010/main" val="772607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1BC881-DA26-4C9E-A201-A7AB1A8BC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14" y="1205949"/>
            <a:ext cx="11489634" cy="2532746"/>
          </a:xfrm>
        </p:spPr>
        <p:txBody>
          <a:bodyPr>
            <a:normAutofit/>
          </a:bodyPr>
          <a:lstStyle/>
          <a:p>
            <a:pPr algn="l"/>
            <a:r>
              <a:rPr lang="ru-RU" sz="44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</a:t>
            </a:r>
            <a:r>
              <a:rPr lang="ru-RU" sz="4400" b="1" cap="none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Афиша</a:t>
            </a:r>
            <a:r>
              <a:rPr lang="ru-RU" sz="44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— это объявление о предстоящем спектакле, концерте, лекции и т. </a:t>
            </a:r>
            <a:r>
              <a:rPr lang="ru-RU" sz="4800" cap="none" dirty="0">
                <a:latin typeface="Times New Roman" panose="02020603050405020304" pitchFamily="18" charset="0"/>
                <a:ea typeface="Calibri" panose="020F0502020204030204" pitchFamily="34" charset="0"/>
              </a:rPr>
              <a:t>п</a:t>
            </a:r>
            <a:r>
              <a:rPr lang="ru-RU" sz="48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4800" cap="none" dirty="0"/>
          </a:p>
        </p:txBody>
      </p:sp>
    </p:spTree>
    <p:extLst>
      <p:ext uri="{BB962C8B-B14F-4D97-AF65-F5344CB8AC3E}">
        <p14:creationId xmlns:p14="http://schemas.microsoft.com/office/powerpoint/2010/main" val="816774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18489BC-0851-46E7-932B-39E1A06289F3}"/>
              </a:ext>
            </a:extLst>
          </p:cNvPr>
          <p:cNvSpPr txBox="1"/>
          <p:nvPr/>
        </p:nvSpPr>
        <p:spPr>
          <a:xfrm>
            <a:off x="463826" y="594730"/>
            <a:ext cx="11264347" cy="5668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Памятка. Правила поведения в театре (кинотеатре): 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Приходя в кинотеатр в последнюю минуту, мы мешаем большому числу людей, которые вынуждены вставать со своих кресел, чтобы дать нам пройти. Поэтому приходить нужно пораньше.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Проходить на свое место следует лицом к сидящим.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Правила вежливости обязывают молодого человека опустить дня своей спутницы кресло. Кроме того, мальчик уступает девочке то место, с которого лучше видно.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Есть во время киносеанса нельзя — шуршание бумажек, причмокивание и прочие звуки мешают присутствующим.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Во время сеанса не нужно делать никаких замечаний ни в полный голос, ни вполголоса. Это отвлекает зрителей. Если же очень нужно что-то сказать, шепни спутнику (или спутнице) несколько слов, но при этом не забудь оглянуться — не мешаешь ли ты сидящему сзади.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Перед тем как погасят свет, необходимо снять высокую шапку, чтобы она не заслоняла экран.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Если твой сосед уже видел этот фильм и теперь, желая похвастать, рассказывает его содержание, следует остановить болтуна словами: «Не мешай, пожалуйста, дай спокойно посмотреть фильм».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Очень неприятно, когда в зале начинается топанье или, раздаются выкрики, призывающие начинать киносеанс. Если произошла заминка, знай — случилось что-то непредвиденное. Топанье тут не поможет. Как только все будет в порядке, сеанс начнется. </a:t>
            </a:r>
          </a:p>
        </p:txBody>
      </p:sp>
    </p:spTree>
    <p:extLst>
      <p:ext uri="{BB962C8B-B14F-4D97-AF65-F5344CB8AC3E}">
        <p14:creationId xmlns:p14="http://schemas.microsoft.com/office/powerpoint/2010/main" val="1330962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3B10D9-DD1A-4824-8229-280D3E162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7"/>
            <a:ext cx="3565459" cy="4735361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Выполнение задания в рабочей тетради </a:t>
            </a:r>
            <a:br>
              <a:rPr lang="ru-RU" sz="2400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i="1" cap="none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№1(с. 39). </a:t>
            </a:r>
            <a:br>
              <a:rPr lang="ru-RU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8323B49-2021-4798-9B3E-FF008F64C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508" y="487017"/>
            <a:ext cx="7166185" cy="537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927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793B5841-BF6E-405B-B15E-AAC4821E24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8" y="381000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15D24964-5630-464F-BA62-CD91932B0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2" y="381000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A32242D5-FEB6-4387-8CD9-DD6AFA3DFE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707295"/>
            <a:ext cx="4572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082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CBCB615-1BC1-4461-896F-5A4D5E6D54C4}"/>
              </a:ext>
            </a:extLst>
          </p:cNvPr>
          <p:cNvSpPr txBox="1"/>
          <p:nvPr/>
        </p:nvSpPr>
        <p:spPr>
          <a:xfrm>
            <a:off x="1073426" y="234760"/>
            <a:ext cx="10522226" cy="63884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Памятка. Правила для пассажиров 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Городской транспорт следует ожидать на специально оборудованных площадках — остановках. На остановке не толкайся, не кричи, не мешай другим людям.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Во время посадки в транспорт сначала подожди, пока выйдут пассажиры, а потом спокойно войди сам.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В транспорте веди себя спокойно: держись за поручни, не стой в дверях, не пытайся открыть двери до полной остановки транспортного средства.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В салоне автобуса, трамвая, троллейбуса громко не разговаривай, не толкайся.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Уступай место инвалидам, пожилым людям, женщинам с маленькими детьми или просто людям старше тебя. Вежливый мальчик всегда уступит место девочке и скажет при этом: «Садись, пожалуйста!»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При выходе из транспорта мужчина должен выйти первым и помочь спуститься по ступенькам своей спутнице (подать даме руку). Следует помочь подняться в транспорт и выйти из него людям пожилого возраста. </a:t>
            </a:r>
          </a:p>
        </p:txBody>
      </p:sp>
    </p:spTree>
    <p:extLst>
      <p:ext uri="{BB962C8B-B14F-4D97-AF65-F5344CB8AC3E}">
        <p14:creationId xmlns:p14="http://schemas.microsoft.com/office/powerpoint/2010/main" val="3593382990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35</TotalTime>
  <Words>635</Words>
  <Application>Microsoft Office PowerPoint</Application>
  <PresentationFormat>Широкоэкранный</PresentationFormat>
  <Paragraphs>75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Tw Cen MT</vt:lpstr>
      <vt:lpstr>Капля</vt:lpstr>
      <vt:lpstr>Окружающий мир.  2 класс.</vt:lpstr>
      <vt:lpstr>Презентация PowerPoint</vt:lpstr>
      <vt:lpstr>                                 Тема урока:                     Мы – зрители и пассажиры.  Задачи: Узнать основные правила поведения в общественных местах. Научиться правильно вести себя в зрительном зале, в общественном транспорте.</vt:lpstr>
      <vt:lpstr>Презентация PowerPoint</vt:lpstr>
      <vt:lpstr>   Афиша — это объявление о предстоящем спектакле, концерте, лекции и т. п. </vt:lpstr>
      <vt:lpstr>Презентация PowerPoint</vt:lpstr>
      <vt:lpstr>Выполнение задания в рабочей тетради  №1(с. 39).  </vt:lpstr>
      <vt:lpstr>Презентация PowerPoint</vt:lpstr>
      <vt:lpstr>Презентация PowerPoint</vt:lpstr>
      <vt:lpstr>Выполнение задания в рабочей тетради  №2 (с. 39).  </vt:lpstr>
      <vt:lpstr>Презентация PowerPoint</vt:lpstr>
      <vt:lpstr>Спасибо за внимание! Урок окончен!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мир.  2 класс.</dc:title>
  <dc:creator>Татьяна</dc:creator>
  <cp:lastModifiedBy>Татьяна</cp:lastModifiedBy>
  <cp:revision>1</cp:revision>
  <dcterms:created xsi:type="dcterms:W3CDTF">2024-02-11T10:31:28Z</dcterms:created>
  <dcterms:modified xsi:type="dcterms:W3CDTF">2024-02-11T11:06:31Z</dcterms:modified>
</cp:coreProperties>
</file>