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57930-FDEA-48B8-90EF-5C04EEC359D3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B6C44-4597-411D-BB4E-AE0EAE8AA1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78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B6C44-4597-411D-BB4E-AE0EAE8AA1F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548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81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463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360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5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0318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138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871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4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732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38265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4641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C557ACF-4AB2-4193-8A74-771ECF1B8401}" type="datetimeFigureOut">
              <a:rPr lang="ru-RU" smtClean="0"/>
              <a:t>09.02.2024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CD20540-AAA3-43F5-9F7B-6A87B4A98C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36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f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ranslated.turbopages.org/proxy_u/en-ru.ru.7e5bcffa-65be7f2d-36ae0e39-74722d776562/https/en.wikipedia.org/wiki/Anion" TargetMode="External"/><Relationship Id="rId2" Type="http://schemas.openxmlformats.org/officeDocument/2006/relationships/hyperlink" Target="https://translated.turbopages.org/proxy_u/en-ru.ru.7e5bcffa-65be7f2d-36ae0e39-74722d776562/https/en.wikipedia.org/wiki/C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s://translated.turbopages.org/proxy_u/en-ru.ru.7e5bcffa-65be7f2d-36ae0e39-74722d776562/https/en.wikipedia.org/wiki/Ionic_bonding" TargetMode="External"/><Relationship Id="rId4" Type="http://schemas.openxmlformats.org/officeDocument/2006/relationships/hyperlink" Target="https://translated.turbopages.org/proxy_u/en-ru.ru.7e5bcffa-65be7f2d-36ae0e39-74722d776562/https/en.wikipedia.org/wiki/Ion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f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f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f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f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dzen.ru/away?to=https%3A%2F%2Fsantekhnik-moskva.blogspot.com%2F2023%2F01%2FBronza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92544" y="2101229"/>
            <a:ext cx="8960826" cy="1863969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 43 г. Рязани»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6860" y="2769188"/>
            <a:ext cx="6445874" cy="404712"/>
          </a:xfrm>
        </p:spPr>
        <p:txBody>
          <a:bodyPr/>
          <a:lstStyle/>
          <a:p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Филологическое направление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09" b="8901"/>
          <a:stretch/>
        </p:blipFill>
        <p:spPr>
          <a:xfrm>
            <a:off x="1656339" y="3226909"/>
            <a:ext cx="1719907" cy="18830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20" t="6908" r="11741" b="2475"/>
          <a:stretch/>
        </p:blipFill>
        <p:spPr>
          <a:xfrm>
            <a:off x="3442176" y="3226909"/>
            <a:ext cx="2182476" cy="188301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845770" y="3099931"/>
            <a:ext cx="4786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«Химический след» в лирике Б. Л. Пастернака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21469" y="2899265"/>
            <a:ext cx="5796997" cy="2131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0"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Егошкина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Мария Валерьевна,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ученица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 «Б» класса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Руководитель: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Родина Лариса Владимировна,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русского языка и литературы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134445" y="6235603"/>
            <a:ext cx="4521230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8320"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Рязань, 2024 год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926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0815" y="370034"/>
            <a:ext cx="1148862" cy="13112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7130024"/>
              </p:ext>
            </p:extLst>
          </p:nvPr>
        </p:nvGraphicFramePr>
        <p:xfrm>
          <a:off x="228600" y="219809"/>
          <a:ext cx="11720145" cy="6442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6715">
                  <a:extLst>
                    <a:ext uri="{9D8B030D-6E8A-4147-A177-3AD203B41FA5}">
                      <a16:colId xmlns:a16="http://schemas.microsoft.com/office/drawing/2014/main" val="2009133268"/>
                    </a:ext>
                  </a:extLst>
                </a:gridCol>
                <a:gridCol w="3906715">
                  <a:extLst>
                    <a:ext uri="{9D8B030D-6E8A-4147-A177-3AD203B41FA5}">
                      <a16:colId xmlns:a16="http://schemas.microsoft.com/office/drawing/2014/main" val="3943567944"/>
                    </a:ext>
                  </a:extLst>
                </a:gridCol>
                <a:gridCol w="3906715">
                  <a:extLst>
                    <a:ext uri="{9D8B030D-6E8A-4147-A177-3AD203B41FA5}">
                      <a16:colId xmlns:a16="http://schemas.microsoft.com/office/drawing/2014/main" val="2939660545"/>
                    </a:ext>
                  </a:extLst>
                </a:gridCol>
              </a:tblGrid>
              <a:tr h="848273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Химическое определение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Символическое значение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Видение Б. Л. Пастернака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335797"/>
                  </a:ext>
                </a:extLst>
              </a:tr>
              <a:tr h="55941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Золото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Золото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это химический элемент с символом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(от латинского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aurum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"золото") и атомным номером 79. Это яркий, слегка оранжево-желтый, плотный, мягкий, ковкий и пластичный металл в чистом виде. Химически золото является переходным металлом и элементом 11-й группы. Это один из наименее реакционноспособных химических элементов, и при стандартных условиях он является твердым.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Золото – металл, под покровительством солнца. Солнце же в свою очередь представляет собой жизненную силу, страсть, храбрость и вечную молодость. Оно символизирует знания, интеллект.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 сожалению, несмотря на такое богатое значение металла, Пастернак, как и большинство поэтов использует золото, чтобы более точно передать внешний вид чего-либо. Например, любимой золотой осени. Это можно заметить в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стихотворени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«Золотая осень»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«Осень. Сказочный чертог…Липы обруч золотой —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венец на новобрачной»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 желтых кленах флигеля,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Словно в 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золоченых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рамах»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483315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39" y="1437239"/>
            <a:ext cx="1406291" cy="10726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51" y="1437239"/>
            <a:ext cx="980103" cy="980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910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862" y="984738"/>
            <a:ext cx="10934699" cy="105511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Неметаллы в лирике Б. Л.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Пастернака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Таблица металлов по мотивам лирики Пастернака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5887751"/>
              </p:ext>
            </p:extLst>
          </p:nvPr>
        </p:nvGraphicFramePr>
        <p:xfrm>
          <a:off x="237393" y="685800"/>
          <a:ext cx="11693769" cy="5934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7923">
                  <a:extLst>
                    <a:ext uri="{9D8B030D-6E8A-4147-A177-3AD203B41FA5}">
                      <a16:colId xmlns:a16="http://schemas.microsoft.com/office/drawing/2014/main" val="2009133268"/>
                    </a:ext>
                  </a:extLst>
                </a:gridCol>
                <a:gridCol w="3897923">
                  <a:extLst>
                    <a:ext uri="{9D8B030D-6E8A-4147-A177-3AD203B41FA5}">
                      <a16:colId xmlns:a16="http://schemas.microsoft.com/office/drawing/2014/main" val="3943567944"/>
                    </a:ext>
                  </a:extLst>
                </a:gridCol>
                <a:gridCol w="3897923">
                  <a:extLst>
                    <a:ext uri="{9D8B030D-6E8A-4147-A177-3AD203B41FA5}">
                      <a16:colId xmlns:a16="http://schemas.microsoft.com/office/drawing/2014/main" val="2939660545"/>
                    </a:ext>
                  </a:extLst>
                </a:gridCol>
              </a:tblGrid>
              <a:tr h="781433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Химическое определение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Символическое значение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Видение Б. Л. Пастернака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335797"/>
                  </a:ext>
                </a:extLst>
              </a:tr>
              <a:tr h="5153375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Алмаз</a:t>
                      </a:r>
                    </a:p>
                    <a:p>
                      <a:endParaRPr lang="ru-RU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Алмаз – соединение углерода классифицируется как самородный элемент и имеет простейшую химическую формулу C (углерод) и свою кристаллическую решетку, состоящую из ковалентной связи между атомами углерода, что позволило занять по твердости 10 место в шкале </a:t>
                      </a:r>
                      <a:r>
                        <a:rPr lang="ru-RU" sz="16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Мооса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Ковалентная связь самая прочная, что делает его крепким, но строение вещества иногда может допускать еще металлическую, ионную и водородную связи.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Драгоценный камень. Алмаз - символ храбрости и могущества.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Древние люди были убеждены, что алмазу присущи свойства чудодейственного талисмана, наделяющего хозяина могуществом, храбростью, твердостью духа и в то же время обеспечивающего его духовное развитие.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Стихотворение «Ландыши» - одно из немногих стихотворений Пастернака, в котором он остаётся лишь сторонним свидетелем красоты природы: «С утра жара. Но отведи Кусты, и грузный полдень разом</a:t>
                      </a:r>
                      <a:b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Всей массой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хряснет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позади,</a:t>
                      </a:r>
                      <a:b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Обламываясь под 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алмазом»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483315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10" y="1778044"/>
            <a:ext cx="685800" cy="6787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8" y="1419344"/>
            <a:ext cx="1037488" cy="103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98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0815" y="370034"/>
            <a:ext cx="1148862" cy="13112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7134622"/>
              </p:ext>
            </p:extLst>
          </p:nvPr>
        </p:nvGraphicFramePr>
        <p:xfrm>
          <a:off x="228600" y="219809"/>
          <a:ext cx="11720145" cy="6442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6715">
                  <a:extLst>
                    <a:ext uri="{9D8B030D-6E8A-4147-A177-3AD203B41FA5}">
                      <a16:colId xmlns:a16="http://schemas.microsoft.com/office/drawing/2014/main" val="2009133268"/>
                    </a:ext>
                  </a:extLst>
                </a:gridCol>
                <a:gridCol w="3906715">
                  <a:extLst>
                    <a:ext uri="{9D8B030D-6E8A-4147-A177-3AD203B41FA5}">
                      <a16:colId xmlns:a16="http://schemas.microsoft.com/office/drawing/2014/main" val="3943567944"/>
                    </a:ext>
                  </a:extLst>
                </a:gridCol>
                <a:gridCol w="3906715">
                  <a:extLst>
                    <a:ext uri="{9D8B030D-6E8A-4147-A177-3AD203B41FA5}">
                      <a16:colId xmlns:a16="http://schemas.microsoft.com/office/drawing/2014/main" val="2939660545"/>
                    </a:ext>
                  </a:extLst>
                </a:gridCol>
              </a:tblGrid>
              <a:tr h="848273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Химическое определение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Символическое значение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Видение Б. Л. Пастернака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335797"/>
                  </a:ext>
                </a:extLst>
              </a:tr>
              <a:tr h="55941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Сода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Сода 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карбонат натрия </a:t>
                      </a:r>
                      <a:r>
                        <a:rPr lang="ru-RU" sz="16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Na2CO3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 бесцветное кристаллическое вещество, очень гигроскопичное, плавящееся при 858° С и хорошо растворимое в воде. При охлаждении насыщенных водных растворов соды ниже 32–35° С из них выделяются кристаллы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десятиводного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карбоната натрия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 CO 3 ·10H 2 O – </a:t>
                      </a:r>
                      <a:r>
                        <a:rPr lang="ru-RU" sz="16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декагидрата</a:t>
                      </a:r>
                      <a:r>
                        <a:rPr lang="ru-RU" sz="16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карбоната натрия.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Она принадлежит к тем широко даваемым лекарствам, посланным на потребу всего человечества. Следует помнить о соде не только в болезни, но и среди благополучия. Как связь с огненными действиями, она щит от тьмы разрушения, но следует приучать тело к ней длительно.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стихотворении «После дождя» не просто описывается то или иное соединение, а целая химическая реакция, о которой не каждый мог бы догадаться.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«Так воздух садовый, </a:t>
                      </a:r>
                      <a:r>
                        <a:rPr lang="ru-RU" sz="1200" b="1" i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соды настой</a:t>
                      </a:r>
                      <a:r>
                        <a:rPr lang="ru-RU" sz="1200" i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Шипучкой играет от горечи тополя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</a:t>
                      </a:r>
                      <a:b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Соды настой? Шипучкой? Почему он играет на какой-то горечи тополя? – Такие вопросы могут вызвать эти строчки у современного читателя.  Давайте разбираться.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«Настой соды», вероятнее всего, смесь соды и уксуса, в процессе этой реакции выделяется углекислый газ 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 что и подразумевается под «Играет шипучкой», ведь выделяются пузырьки газа.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483315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90675"/>
            <a:ext cx="1494694" cy="8363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662" y="1122093"/>
            <a:ext cx="1104899" cy="110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02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0815" y="370034"/>
            <a:ext cx="1148862" cy="13112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669538"/>
              </p:ext>
            </p:extLst>
          </p:nvPr>
        </p:nvGraphicFramePr>
        <p:xfrm>
          <a:off x="149470" y="123093"/>
          <a:ext cx="11755314" cy="6541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438">
                  <a:extLst>
                    <a:ext uri="{9D8B030D-6E8A-4147-A177-3AD203B41FA5}">
                      <a16:colId xmlns:a16="http://schemas.microsoft.com/office/drawing/2014/main" val="2009133268"/>
                    </a:ext>
                  </a:extLst>
                </a:gridCol>
                <a:gridCol w="3918438">
                  <a:extLst>
                    <a:ext uri="{9D8B030D-6E8A-4147-A177-3AD203B41FA5}">
                      <a16:colId xmlns:a16="http://schemas.microsoft.com/office/drawing/2014/main" val="3943567944"/>
                    </a:ext>
                  </a:extLst>
                </a:gridCol>
                <a:gridCol w="3918438">
                  <a:extLst>
                    <a:ext uri="{9D8B030D-6E8A-4147-A177-3AD203B41FA5}">
                      <a16:colId xmlns:a16="http://schemas.microsoft.com/office/drawing/2014/main" val="2939660545"/>
                    </a:ext>
                  </a:extLst>
                </a:gridCol>
              </a:tblGrid>
              <a:tr h="861313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Химическое определение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Символическое значение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Видение Б. Л. Пастернака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335797"/>
                  </a:ext>
                </a:extLst>
              </a:tr>
              <a:tr h="568016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 </a:t>
                      </a:r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химии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соль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или </a:t>
                      </a:r>
                      <a:r>
                        <a:rPr lang="ru-RU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ионное соединение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- это химическое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соединение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состоящее из ионной совокупности положительно заряженных </a:t>
                      </a:r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Катион"/>
                        </a:rPr>
                        <a:t>катионов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и отрицательно заряженных </a:t>
                      </a:r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Анион"/>
                        </a:rPr>
                        <a:t>анионов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 в результате получается нейтральное соединение без суммарного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электрического заряда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Составляющие </a:t>
                      </a:r>
                      <a:r>
                        <a:rPr lang="ru-RU" sz="14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 tooltip="Ион"/>
                        </a:rPr>
                        <a:t>ионы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удерживаются вместе за счет электростатических</a:t>
                      </a:r>
                      <a:r>
                        <a:rPr lang="ru-RU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сил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называемых </a:t>
                      </a:r>
                      <a:r>
                        <a:rPr lang="ru-RU" sz="14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 tooltip="Ионная связь"/>
                        </a:rPr>
                        <a:t>ионными связями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 многих культурах соль считается символом гостеприимства и гостеприимства. Эта традиция восходит к древним временам, когда соль была драгоценным товаром и признаком богатства и гостеприимства. Гостям давали соль в знак их важности и щедрости хозяина. Сегодня соль по-прежнему используется как символ гостеприимства во многих частях мира.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Стихотворение «После дождя»: «И </a:t>
                      </a:r>
                      <a:r>
                        <a:rPr lang="ru-RU" sz="1800" b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градники</a:t>
                      </a:r>
                      <a:r>
                        <a:rPr lang="ru-RU" sz="18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стелются солью поваренной»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483315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027" y="4589583"/>
            <a:ext cx="3057390" cy="193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77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1373" y="493125"/>
            <a:ext cx="10058400" cy="1371600"/>
          </a:xfrm>
        </p:spPr>
        <p:txBody>
          <a:bodyPr>
            <a:normAutofit/>
          </a:bodyPr>
          <a:lstStyle/>
          <a:p>
            <a:r>
              <a:rPr lang="ru-RU" sz="4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Вывод</a:t>
            </a:r>
            <a:endParaRPr lang="ru-RU" sz="44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946" y="1538654"/>
            <a:ext cx="10149254" cy="465992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изучила и проанализировала отрывки из произведений художественной литературы;</a:t>
            </a:r>
          </a:p>
          <a:p>
            <a:pPr lvl="0"/>
            <a:r>
              <a:rPr lang="ru-RU" dirty="0"/>
              <a:t>проделала серию экспериментов, аналогичных сюжетам произведений;</a:t>
            </a:r>
          </a:p>
          <a:p>
            <a:pPr lvl="0"/>
            <a:r>
              <a:rPr lang="ru-RU" dirty="0"/>
              <a:t>сформулировала выводы.</a:t>
            </a:r>
          </a:p>
          <a:p>
            <a:r>
              <a:rPr lang="ru-RU" dirty="0"/>
              <a:t>Гипотеза, выдвинутая в начале исследования, подтвердилась.</a:t>
            </a:r>
          </a:p>
          <a:p>
            <a:r>
              <a:rPr lang="ru-RU" dirty="0"/>
              <a:t>В заключение своей работы хотелось бы отметить, как важно владеть химическими знаниями. Они важны не только для химиков и лириков, но и для всех нас. Связь химии и литературы поражает своей величественностью и изобретательностью. химические термины и описания явлений помогают авторам точнее передавать свои мысли читателям, добавлять яркости и образности своим произведениям.</a:t>
            </a:r>
          </a:p>
          <a:p>
            <a:r>
              <a:rPr lang="ru-RU" dirty="0"/>
              <a:t>Так же и художественная литература помогает раскрыть красоту химии – внешнюю и внутреннюю. Дело, разумеется, не только в красоте строения веществ, кристаллов, растворов – в этой внешней привлекательной стороне. Химия красива своей внутренней сущностью, способностью объяснять явления, безграничной палитрой возможностей. Чтение отрывков из художественных произведений может открыть для учащихся не только новые и интересные стороны химической науки, как и, наоборот, знание химии позволит глубже понять некоторые моменты в произведениях, в общем-то от химии далеких.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235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5.Результат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(Продукт)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8877" y="1434904"/>
            <a:ext cx="10058400" cy="3931920"/>
          </a:xfrm>
        </p:spPr>
        <p:txBody>
          <a:bodyPr>
            <a:normAutofit fontScale="92500"/>
          </a:bodyPr>
          <a:lstStyle/>
          <a:p>
            <a:r>
              <a:rPr lang="ru-RU" sz="2800" dirty="0"/>
              <a:t>1.В результате проделанной работы мною была подготовлена презентация по обозначенной теме.</a:t>
            </a:r>
          </a:p>
          <a:p>
            <a:r>
              <a:rPr lang="ru-RU" sz="2800" dirty="0"/>
              <a:t>2. Собраны материалы для занимательной таблицы «Химические соединения в литературе»</a:t>
            </a:r>
          </a:p>
          <a:p>
            <a:r>
              <a:rPr lang="ru-RU" sz="2800" dirty="0"/>
              <a:t>3. Провела анкетирование  </a:t>
            </a:r>
            <a:r>
              <a:rPr lang="ru-RU" sz="2800" dirty="0" smtClean="0"/>
              <a:t>(Вопросы для анкетирования: 1. Знакомы ли вы с творчеством </a:t>
            </a:r>
            <a:r>
              <a:rPr lang="ru-RU" sz="2800" dirty="0" err="1" smtClean="0"/>
              <a:t>Б.Л.Пастернака</a:t>
            </a:r>
            <a:r>
              <a:rPr lang="ru-RU" sz="2800" dirty="0" smtClean="0"/>
              <a:t>? 2. Обращали ли вы внимание на упоминания химических элементов\веществ в его лирике? 3. Задумывались ли вы о связи литературы с химией?)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34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34146" y="642594"/>
            <a:ext cx="1691054" cy="535575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346" y="756138"/>
            <a:ext cx="10377853" cy="5278901"/>
          </a:xfrm>
        </p:spPr>
        <p:txBody>
          <a:bodyPr/>
          <a:lstStyle/>
          <a:p>
            <a:r>
              <a:rPr lang="ru-RU" dirty="0"/>
              <a:t>Список использованной литературы</a:t>
            </a:r>
          </a:p>
          <a:p>
            <a:pPr lvl="0"/>
            <a:r>
              <a:rPr lang="ru-RU" dirty="0"/>
              <a:t>И.Ю. Белавин (и др.), 100 баллов по химии. Полный курс для поступающих в вузы: учебное пособие. - М.: Лаборатория знаний, 2020 - 480с.</a:t>
            </a:r>
          </a:p>
          <a:p>
            <a:pPr lvl="0"/>
            <a:r>
              <a:rPr lang="ru-RU" dirty="0"/>
              <a:t>А. Беляев, Сочинения в 3-х томах. – М.: Терра, 1996.</a:t>
            </a:r>
          </a:p>
          <a:p>
            <a:pPr lvl="0"/>
            <a:r>
              <a:rPr lang="ru-RU" dirty="0" err="1"/>
              <a:t>О.С.Габриелян</a:t>
            </a:r>
            <a:r>
              <a:rPr lang="ru-RU" dirty="0"/>
              <a:t>, Химия. 9 класс. – М.: Дрофа, 2009 . – 224 с.</a:t>
            </a:r>
          </a:p>
          <a:p>
            <a:pPr lvl="0"/>
            <a:r>
              <a:rPr lang="ru-RU" dirty="0" err="1"/>
              <a:t>Л.А.Савина</a:t>
            </a:r>
            <a:r>
              <a:rPr lang="ru-RU" dirty="0"/>
              <a:t>, Я познаю мир: Детская энциклопедия. Химия. – М.: ООО «</a:t>
            </a:r>
            <a:r>
              <a:rPr lang="ru-RU" i="1" dirty="0"/>
              <a:t>Издательство АСТ</a:t>
            </a:r>
            <a:r>
              <a:rPr lang="ru-RU" dirty="0"/>
              <a:t>», 1997. – 448 с.</a:t>
            </a:r>
          </a:p>
          <a:p>
            <a:pPr lvl="0"/>
            <a:r>
              <a:rPr lang="ru-RU" dirty="0" err="1"/>
              <a:t>Н.В.Чудакова</a:t>
            </a:r>
            <a:r>
              <a:rPr lang="ru-RU" dirty="0"/>
              <a:t>, Я познаю мир: Детская энциклопедия. Литература. – М.: ООО «</a:t>
            </a:r>
            <a:r>
              <a:rPr lang="ru-RU" i="1" dirty="0"/>
              <a:t>Издательство АСТ – ЛТД</a:t>
            </a:r>
            <a:r>
              <a:rPr lang="ru-RU" dirty="0"/>
              <a:t>», 1997. – 448 с.</a:t>
            </a:r>
          </a:p>
          <a:p>
            <a:pPr lvl="0"/>
            <a:r>
              <a:rPr lang="ru-RU" dirty="0" err="1"/>
              <a:t>Н.В.Ширшина</a:t>
            </a:r>
            <a:r>
              <a:rPr lang="ru-RU" dirty="0"/>
              <a:t>, Химия для гуманитариев. – Волгоград: Учитель, 2004. – 136 с.</a:t>
            </a:r>
          </a:p>
          <a:p>
            <a:pPr lvl="0"/>
            <a:r>
              <a:rPr lang="ru-RU" dirty="0"/>
              <a:t>Стихи Б. Л. Пастернака - М.: Художественная литература, Москва, 1975.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38629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870438"/>
            <a:ext cx="10058400" cy="5164602"/>
          </a:xfrm>
        </p:spPr>
        <p:txBody>
          <a:bodyPr/>
          <a:lstStyle/>
          <a:p>
            <a:r>
              <a:rPr lang="ru-RU" sz="2400" b="1" i="1" dirty="0"/>
              <a:t>Введение…………………………………………………    </a:t>
            </a:r>
            <a:r>
              <a:rPr lang="ru-RU" sz="2400" b="1" i="1" dirty="0" smtClean="0"/>
              <a:t> слайд №3-5</a:t>
            </a:r>
            <a:endParaRPr lang="ru-RU" sz="2400" dirty="0"/>
          </a:p>
          <a:p>
            <a:pPr lvl="0"/>
            <a:r>
              <a:rPr lang="ru-RU" sz="2400" b="1" i="1" dirty="0"/>
              <a:t>Уникальность поэзии Б. Л. Пастернака……………………………………….            </a:t>
            </a:r>
            <a:r>
              <a:rPr lang="ru-RU" sz="2400" b="1" i="1" dirty="0" smtClean="0"/>
              <a:t> слайд №6-7 </a:t>
            </a:r>
            <a:endParaRPr lang="ru-RU" sz="2400" dirty="0"/>
          </a:p>
          <a:p>
            <a:pPr lvl="0"/>
            <a:r>
              <a:rPr lang="ru-RU" sz="2400" b="1" i="1" dirty="0"/>
              <a:t>Металлы в лирике Б. Л. Пастернака……………………………………..               </a:t>
            </a:r>
            <a:r>
              <a:rPr lang="ru-RU" sz="2400" b="1" i="1" dirty="0" smtClean="0"/>
              <a:t>слайд №8-10</a:t>
            </a:r>
            <a:endParaRPr lang="ru-RU" sz="2400" dirty="0"/>
          </a:p>
          <a:p>
            <a:pPr lvl="0"/>
            <a:r>
              <a:rPr lang="ru-RU" sz="2400" b="1" i="1" dirty="0"/>
              <a:t>Неметаллы в лирике Б. Л. Пастернака ……………………………………………………                </a:t>
            </a:r>
            <a:r>
              <a:rPr lang="ru-RU" sz="2400" b="1" i="1" dirty="0" smtClean="0"/>
              <a:t>слайд №11-13</a:t>
            </a:r>
            <a:endParaRPr lang="ru-RU" sz="2400" dirty="0"/>
          </a:p>
          <a:p>
            <a:pPr lvl="0"/>
            <a:r>
              <a:rPr lang="ru-RU" sz="2400" b="1" i="1" dirty="0"/>
              <a:t>Выводы по работе……………………………….            </a:t>
            </a:r>
            <a:r>
              <a:rPr lang="ru-RU" sz="2400" b="1" i="1" dirty="0" smtClean="0"/>
              <a:t>слайд №14</a:t>
            </a:r>
            <a:endParaRPr lang="ru-RU" sz="2400" dirty="0"/>
          </a:p>
          <a:p>
            <a:pPr lvl="0"/>
            <a:r>
              <a:rPr lang="ru-RU" sz="2400" b="1" i="1" dirty="0"/>
              <a:t>Результат работы (Продукт)…………………             </a:t>
            </a:r>
            <a:r>
              <a:rPr lang="ru-RU" sz="2400" b="1" i="1" dirty="0" smtClean="0"/>
              <a:t>слайд №15</a:t>
            </a:r>
            <a:endParaRPr lang="ru-RU" sz="2400" dirty="0"/>
          </a:p>
          <a:p>
            <a:pPr lvl="0"/>
            <a:r>
              <a:rPr lang="ru-RU" sz="2400" b="1" i="1" dirty="0"/>
              <a:t> Литература……………………………………                </a:t>
            </a:r>
            <a:r>
              <a:rPr lang="ru-RU" sz="2400" b="1" i="1" dirty="0"/>
              <a:t> </a:t>
            </a:r>
            <a:r>
              <a:rPr lang="ru-RU" sz="2400" b="1" i="1" dirty="0" smtClean="0"/>
              <a:t>слайд №16 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427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6994" y="283112"/>
            <a:ext cx="10058400" cy="1371600"/>
          </a:xfrm>
        </p:spPr>
        <p:txBody>
          <a:bodyPr>
            <a:normAutofit/>
          </a:bodyPr>
          <a:lstStyle/>
          <a:p>
            <a:r>
              <a:rPr lang="ru-RU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4000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3724" y="1390944"/>
            <a:ext cx="10788160" cy="3198641"/>
          </a:xfrm>
        </p:spPr>
        <p:txBody>
          <a:bodyPr>
            <a:normAutofit fontScale="47500" lnSpcReduction="20000"/>
          </a:bodyPr>
          <a:lstStyle/>
          <a:p>
            <a:r>
              <a:rPr lang="ru-RU" sz="4500" b="1" dirty="0" smtClean="0"/>
              <a:t>Цель </a:t>
            </a:r>
            <a:r>
              <a:rPr lang="ru-RU" sz="4500" b="1" dirty="0"/>
              <a:t>работы</a:t>
            </a:r>
            <a:r>
              <a:rPr lang="ru-RU" sz="4500" dirty="0"/>
              <a:t>:  на примере художественных выявить родство двух наук - литературы и химии, проследить их связь друг с другом произведений </a:t>
            </a:r>
          </a:p>
          <a:p>
            <a:r>
              <a:rPr lang="ru-RU" sz="4500" u="sng" dirty="0"/>
              <a:t>Задачи:</a:t>
            </a:r>
            <a:endParaRPr lang="ru-RU" sz="4500" dirty="0"/>
          </a:p>
          <a:p>
            <a:pPr lvl="0"/>
            <a:r>
              <a:rPr lang="ru-RU" sz="4500" dirty="0"/>
              <a:t>Теоретически доказать или опровергнуть правдивость химических явлений, описанных в художественных произведениях;</a:t>
            </a:r>
          </a:p>
          <a:p>
            <a:pPr lvl="0"/>
            <a:r>
              <a:rPr lang="ru-RU" sz="4500" dirty="0"/>
              <a:t>Экспериментальным путем проверить описанные в литературе химические опыты;</a:t>
            </a:r>
          </a:p>
          <a:p>
            <a:pPr lvl="0"/>
            <a:r>
              <a:rPr lang="ru-RU" sz="4500" dirty="0"/>
              <a:t>Сформулировать выводы.</a:t>
            </a:r>
          </a:p>
          <a:p>
            <a:pPr marL="0" indent="0">
              <a:buNone/>
            </a:pPr>
            <a:r>
              <a:rPr lang="ru-RU" sz="5600" dirty="0"/>
              <a:t> </a:t>
            </a:r>
          </a:p>
          <a:p>
            <a:endParaRPr lang="ru-RU" sz="3500" b="1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15147" y="3587261"/>
            <a:ext cx="2310280" cy="34465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14" t="5742" r="27609" b="5833"/>
          <a:stretch/>
        </p:blipFill>
        <p:spPr>
          <a:xfrm>
            <a:off x="4522179" y="4155413"/>
            <a:ext cx="1491760" cy="231028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"/>
          <a:stretch/>
        </p:blipFill>
        <p:spPr>
          <a:xfrm>
            <a:off x="6242538" y="4141176"/>
            <a:ext cx="2360734" cy="232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767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3178" y="501918"/>
            <a:ext cx="1723292" cy="227844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031" y="615840"/>
            <a:ext cx="7482253" cy="55919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b="1" dirty="0"/>
              <a:t>Актуальность</a:t>
            </a:r>
            <a:r>
              <a:rPr lang="ru-RU" dirty="0"/>
              <a:t> Все науки связаны между собой. География, биология, химия, физика, математика. Химия также носит название «</a:t>
            </a:r>
            <a:r>
              <a:rPr lang="ru-RU" i="1" dirty="0"/>
              <a:t>индустрия чудесных превращений</a:t>
            </a:r>
            <a:r>
              <a:rPr lang="ru-RU" dirty="0"/>
              <a:t>». Она повсюду окружает нас: лекарственные препараты, пищевая промышленность, заводы и фабрики, электроника и т.д. Она не только вокруг, но и внутри нас, в нашем организме.</a:t>
            </a:r>
          </a:p>
          <a:p>
            <a:r>
              <a:rPr lang="ru-RU" dirty="0"/>
              <a:t>А есть ли связь между химией и литературой? Обе науки имеют огромное значение в современном мире.</a:t>
            </a:r>
          </a:p>
          <a:p>
            <a:r>
              <a:rPr lang="ru-RU" dirty="0"/>
              <a:t>На первый взгляд, химия и литература — абсолютно несовместимые предметы, и найти связь между ними невозможно. Я выполнила данную работу с целью доказать обратное.</a:t>
            </a:r>
          </a:p>
          <a:p>
            <a:r>
              <a:rPr lang="ru-RU" dirty="0"/>
              <a:t>Наверное, все мы хоть раз в своей жизни слышали знаменитый афоризм </a:t>
            </a:r>
            <a:r>
              <a:rPr lang="ru-RU" dirty="0" err="1"/>
              <a:t>Козьмы</a:t>
            </a:r>
            <a:r>
              <a:rPr lang="ru-RU" dirty="0"/>
              <a:t> Пруткова «</a:t>
            </a:r>
            <a:r>
              <a:rPr lang="ru-RU" i="1" dirty="0"/>
              <a:t>Нельзя объять необъятное</a:t>
            </a:r>
            <a:r>
              <a:rPr lang="ru-RU" dirty="0"/>
              <a:t>». Я была вынуждена согласиться с ним и из огромной вселенной, называемой "Литература", использовать для анализа лишь комету ─ некоторые отрывки из произведений художественной литературы.</a:t>
            </a:r>
          </a:p>
          <a:p>
            <a:r>
              <a:rPr lang="ru-RU" dirty="0"/>
              <a:t>Авторы нередко используют в своих творениях химические описания, придавая произведениям выразительности, яркости, образности, колоритности, а также предоставляя читателю возможность во всех деталях представить какие-либо события.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72" y="615840"/>
            <a:ext cx="1923706" cy="25572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9" t="18076" r="25640" b="18847"/>
          <a:stretch/>
        </p:blipFill>
        <p:spPr>
          <a:xfrm>
            <a:off x="9574824" y="3287009"/>
            <a:ext cx="2136120" cy="27512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765" y="4769722"/>
            <a:ext cx="1759891" cy="12846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0478" y="866429"/>
            <a:ext cx="1922096" cy="168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565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0" y="642594"/>
            <a:ext cx="2552700" cy="482821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224" y="504035"/>
            <a:ext cx="3905991" cy="2722742"/>
          </a:xfrm>
        </p:spPr>
      </p:pic>
      <p:sp>
        <p:nvSpPr>
          <p:cNvPr id="4" name="Прямоугольник 3"/>
          <p:cNvSpPr/>
          <p:nvPr/>
        </p:nvSpPr>
        <p:spPr>
          <a:xfrm>
            <a:off x="618392" y="3569676"/>
            <a:ext cx="9996854" cy="2944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произведения русской художественной литературы, содержащие описания химических явлений.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химические эксперименты, описанные в произведениях художественной литературы.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Моя гипотеза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Поэты, рисуя образ, иногда допускают неточности в своих произведениях, описывая химические явления и процессы.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процессе исследования использовались следующие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методы: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1.Анализ произведений художественной литературы;</a:t>
            </a: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ts val="1440"/>
              </a:lnSpc>
              <a:spcBef>
                <a:spcPts val="240"/>
              </a:spcBef>
              <a:spcAft>
                <a:spcPts val="240"/>
              </a:spcAft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Химический эксперимент, наблюдение.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92" y="504035"/>
            <a:ext cx="3813855" cy="27227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481" y="504035"/>
            <a:ext cx="2010508" cy="272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3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008" y="809648"/>
            <a:ext cx="10058400" cy="1371600"/>
          </a:xfrm>
        </p:spPr>
        <p:txBody>
          <a:bodyPr>
            <a:normAutofit/>
          </a:bodyPr>
          <a:lstStyle/>
          <a:p>
            <a:pPr lvl="0"/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Уникальность поэзии Б. Л. 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Пастернака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92" y="1591408"/>
            <a:ext cx="10061331" cy="474784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«</a:t>
            </a:r>
            <a:r>
              <a:rPr lang="ru-RU" i="1" dirty="0"/>
              <a:t>Не могу представить себе химика, не знакомого с высотами поэзии, с картинами живописи, с хорошей музыкой. Вряд ли он создаст что - либо значительное в своей области…</a:t>
            </a:r>
            <a:r>
              <a:rPr lang="ru-RU" dirty="0"/>
              <a:t>» (Академик А.Е. Арбузов</a:t>
            </a:r>
            <a:r>
              <a:rPr lang="ru-RU" dirty="0" smtClean="0"/>
              <a:t>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>Химия на протяжении всей истории человечества представлялась предметом романтическим. Эта особенность химии побуждала многих писателей и поэтов включать в свои произведения образы, навеянные размышлениями о веществе и его превращениях, сравнения, эмоциональные описания явлений и процессов.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5" b="7797"/>
          <a:stretch/>
        </p:blipFill>
        <p:spPr>
          <a:xfrm>
            <a:off x="1205940" y="2479430"/>
            <a:ext cx="1932914" cy="24882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523" y="2479430"/>
            <a:ext cx="4414534" cy="2488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428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3568" y="642594"/>
            <a:ext cx="1031631" cy="579537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437" y="642594"/>
            <a:ext cx="5876539" cy="5680972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/>
              <a:t>Стихи Бориса Пастернака поистине уникальны. Всю жизнь писатель подвергал своё творчество острой самокритике, он видел много несовершенств в своих творениях и не сразу осмелился публиковать их. Однако, его поэзия заслужила народное признание, помимо этого Пастернак стал одни из ведущих писателей 20 века. Так как Борис был воспитан в семье творческих людей, он как никто другой умел видеть прекрасное во всём, именно поэтому писатель уделяет огромное внимание природе – всему, что вокруг него. Неудивительно, что в своём творчестве он упомянул и о химических соединениях. </a:t>
            </a:r>
          </a:p>
          <a:p>
            <a:r>
              <a:rPr lang="ru-RU" sz="2400" dirty="0"/>
              <a:t>Связь химии и литературы в поэзии зародилась с освоения химического языка, нередко поэты употребляли названия химических элементов и веществ, в первую очередь ─ металлов.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02" y="3269253"/>
            <a:ext cx="4500224" cy="28455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02" y="354752"/>
            <a:ext cx="2053551" cy="27523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9" b="8902"/>
          <a:stretch/>
        </p:blipFill>
        <p:spPr>
          <a:xfrm>
            <a:off x="9250914" y="348441"/>
            <a:ext cx="2161157" cy="275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697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0033"/>
            <a:ext cx="10732477" cy="614707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Металлы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лирике Б.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 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Пастернака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Таблица металлов по мотивам лирики Пастернака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7032700"/>
              </p:ext>
            </p:extLst>
          </p:nvPr>
        </p:nvGraphicFramePr>
        <p:xfrm>
          <a:off x="228600" y="879232"/>
          <a:ext cx="11755314" cy="57118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438">
                  <a:extLst>
                    <a:ext uri="{9D8B030D-6E8A-4147-A177-3AD203B41FA5}">
                      <a16:colId xmlns:a16="http://schemas.microsoft.com/office/drawing/2014/main" val="2009133268"/>
                    </a:ext>
                  </a:extLst>
                </a:gridCol>
                <a:gridCol w="3918438">
                  <a:extLst>
                    <a:ext uri="{9D8B030D-6E8A-4147-A177-3AD203B41FA5}">
                      <a16:colId xmlns:a16="http://schemas.microsoft.com/office/drawing/2014/main" val="3943567944"/>
                    </a:ext>
                  </a:extLst>
                </a:gridCol>
                <a:gridCol w="3918438">
                  <a:extLst>
                    <a:ext uri="{9D8B030D-6E8A-4147-A177-3AD203B41FA5}">
                      <a16:colId xmlns:a16="http://schemas.microsoft.com/office/drawing/2014/main" val="2939660545"/>
                    </a:ext>
                  </a:extLst>
                </a:gridCol>
              </a:tblGrid>
              <a:tr h="762604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Химическое определение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Символическое значение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Видение Б. Л. Пастернака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335797"/>
                  </a:ext>
                </a:extLst>
              </a:tr>
              <a:tr h="4890849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Бронза </a:t>
                      </a:r>
                      <a:endParaRPr lang="ru-RU" sz="1600" b="1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0" i="0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CuAl11Fe4</a:t>
                      </a:r>
                      <a:endParaRPr lang="ru-RU" sz="1600" b="0" i="0" kern="12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Бронза известна человечеству более 3000 лет как высокопрочный сплав на основе меди и олова. Металл обладает повышенной прочностью, не подвержен коррозии, хорошо поддается ковке, из-за чего сфера его применения затрагивает большинство отраслей промышленности.</a:t>
                      </a:r>
                      <a:r>
                        <a:rPr lang="ru-RU" sz="1600" u="non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600" u="none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Современные бронзовые сплавы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помимо главных компонентов, могут включать в себя некоторые другие легирующие добавки, от 2,5-3% и более. </a:t>
                      </a:r>
                      <a:endParaRPr lang="ru-RU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Бронза – сплав под покровительством Меркурия, как самая быстрая из планет, он дает способность к быстрому усвоению знаний, а также навык к быстрому приспособлению к различным людям и обстоятельствам, легкость в самовыражении.</a:t>
                      </a:r>
                      <a:endParaRPr lang="ru-RU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«Как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бронзовой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золой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жаровень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Жуками сыплет сонный сад», - пишет в безымянном стихотворении писатель.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чём он? В этом стихотворении речь идёт о весне: вечер, майская пора, когда повсюду множество красок, в том числе жуки, окрас которых чем-то напоминает бронзу. Писатель мог выбрать любое другое сравнение, но он выбрал именно этот металл, как символ чего-то родного, простого, что радует глаз, 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 стихотворении «Урал впервые» Пастернак использует сравнение с бронзой, как отображение своих впечатлений, как силу, красоту, которую он увидел в первый раз в Уральских горах.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«Гремя опрокидывались нечаянно задетые Громады и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бронзы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массивов каких-то.</a:t>
                      </a:r>
                      <a:endParaRPr lang="ru-RU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483315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03691">
            <a:off x="1547798" y="1353545"/>
            <a:ext cx="1168358" cy="116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70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0815" y="370034"/>
            <a:ext cx="1148862" cy="13112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889687"/>
              </p:ext>
            </p:extLst>
          </p:nvPr>
        </p:nvGraphicFramePr>
        <p:xfrm>
          <a:off x="228600" y="219809"/>
          <a:ext cx="11720145" cy="6442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6715">
                  <a:extLst>
                    <a:ext uri="{9D8B030D-6E8A-4147-A177-3AD203B41FA5}">
                      <a16:colId xmlns:a16="http://schemas.microsoft.com/office/drawing/2014/main" val="2009133268"/>
                    </a:ext>
                  </a:extLst>
                </a:gridCol>
                <a:gridCol w="3906715">
                  <a:extLst>
                    <a:ext uri="{9D8B030D-6E8A-4147-A177-3AD203B41FA5}">
                      <a16:colId xmlns:a16="http://schemas.microsoft.com/office/drawing/2014/main" val="3943567944"/>
                    </a:ext>
                  </a:extLst>
                </a:gridCol>
                <a:gridCol w="3906715">
                  <a:extLst>
                    <a:ext uri="{9D8B030D-6E8A-4147-A177-3AD203B41FA5}">
                      <a16:colId xmlns:a16="http://schemas.microsoft.com/office/drawing/2014/main" val="2939660545"/>
                    </a:ext>
                  </a:extLst>
                </a:gridCol>
              </a:tblGrid>
              <a:tr h="848273"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Химическое определение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Символическое значение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Видение Б. Л. Пастернака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335797"/>
                  </a:ext>
                </a:extLst>
              </a:tr>
              <a:tr h="55941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Серебро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Серебро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– благородный металл, номер этого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химического элемента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в периодической таблице Менделеева – 47. Оно отличается светлым серебристо-белым цветом, а также высокой пластичностью и хорошей ковкостью. Плавится этот металл при температуре 960 градусов Цельсия. Еще одна особенность 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серебра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– оно обладает наибольшей из всех металлов электропроводностью (при комнатной температуре), теплопроводность его тоже довольно высока.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Серебро – металл, находящийся под покровительством луны.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Луна символизирует изобилие, циклическое обновление, возрождение, бессмертие, оккультную силу, изменчивость, интуицию и эмоции.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Серебро в стихотворении «Все наденут сегодня пальто» лирический герой описывает свою печаль от того, что люди не видят красоты вокруг: «надевая пальто», они закрываются от внешнего мира. Казалось бы, в каком значении здесь может появиться металл. Может быть, символ красоты? Стойкости?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200" b="1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Засребрятся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малины листы, Запрокинувшись кверху изнанкой». Речь о блеске, красоте природы, которую, к сожалению, не замечают окружающие.</a:t>
                      </a:r>
                      <a:endParaRPr lang="ru-RU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Серебро – символ чистоты, это хорошо видно по стихотворению «Маргарита». Героина стихотворения, Маргарита. – образ чистоты, чувственности и мечтательности. Возможно, именно это звучит в словах:</a:t>
                      </a:r>
                      <a:endParaRPr lang="ru-RU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«И, когда изумленной рукой проводя</a:t>
                      </a:r>
                      <a:endParaRPr lang="ru-RU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 глазам, Маргарита влеклась 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 серебру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- тяга к новому, неизведанному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далёкому.</a:t>
                      </a:r>
                      <a:endParaRPr lang="ru-RU" sz="11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483315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31" y="1380394"/>
            <a:ext cx="747346" cy="7473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83160">
            <a:off x="1466021" y="1156192"/>
            <a:ext cx="1101332" cy="1031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6472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315</TotalTime>
  <Words>1365</Words>
  <Application>Microsoft Office PowerPoint</Application>
  <PresentationFormat>Широкоэкранный</PresentationFormat>
  <Paragraphs>160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Century Gothic</vt:lpstr>
      <vt:lpstr>Garamond</vt:lpstr>
      <vt:lpstr>Times New Roman</vt:lpstr>
      <vt:lpstr>Савон</vt:lpstr>
      <vt:lpstr>Муниципальное бюджетное общеобразовательное учреждение «Средняя общеобразовательная школа № 43 г. Рязани» </vt:lpstr>
      <vt:lpstr>Презентация PowerPoint</vt:lpstr>
      <vt:lpstr>Введение</vt:lpstr>
      <vt:lpstr>Презентация PowerPoint</vt:lpstr>
      <vt:lpstr>Презентация PowerPoint</vt:lpstr>
      <vt:lpstr>1. Уникальность поэзии Б. Л. Пастернака </vt:lpstr>
      <vt:lpstr>Презентация PowerPoint</vt:lpstr>
      <vt:lpstr>  2.Металлы в лирике Б. Л. Пастернака. Таблица металлов по мотивам лирики Пастернака </vt:lpstr>
      <vt:lpstr>  </vt:lpstr>
      <vt:lpstr>  </vt:lpstr>
      <vt:lpstr>  3. Неметаллы в лирике Б. Л. Пастернака. Таблица металлов по мотивам лирики Пастернака   </vt:lpstr>
      <vt:lpstr>  </vt:lpstr>
      <vt:lpstr>  </vt:lpstr>
      <vt:lpstr>4. Вывод</vt:lpstr>
      <vt:lpstr>5.Результат работы (Продукт)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«Средняя общеобразовательная школа № 43 г. Рязани» </dc:title>
  <dc:creator>Пользователь</dc:creator>
  <cp:lastModifiedBy>Пользователь</cp:lastModifiedBy>
  <cp:revision>26</cp:revision>
  <dcterms:created xsi:type="dcterms:W3CDTF">2024-02-09T16:36:09Z</dcterms:created>
  <dcterms:modified xsi:type="dcterms:W3CDTF">2024-02-09T21:51:25Z</dcterms:modified>
</cp:coreProperties>
</file>