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CFA7EEC-4A08-4034-A1B8-7D9F38D47F6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7C66BF0-64F4-4EFD-9A02-AA32E230E6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A7EEC-4A08-4034-A1B8-7D9F38D47F6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6BF0-64F4-4EFD-9A02-AA32E230E6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A7EEC-4A08-4034-A1B8-7D9F38D47F6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6BF0-64F4-4EFD-9A02-AA32E230E6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CFA7EEC-4A08-4034-A1B8-7D9F38D47F6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6BF0-64F4-4EFD-9A02-AA32E230E6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CFA7EEC-4A08-4034-A1B8-7D9F38D47F6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7C66BF0-64F4-4EFD-9A02-AA32E230E61D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CFA7EEC-4A08-4034-A1B8-7D9F38D47F6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7C66BF0-64F4-4EFD-9A02-AA32E230E6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CFA7EEC-4A08-4034-A1B8-7D9F38D47F6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7C66BF0-64F4-4EFD-9A02-AA32E230E61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A7EEC-4A08-4034-A1B8-7D9F38D47F6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66BF0-64F4-4EFD-9A02-AA32E230E6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CFA7EEC-4A08-4034-A1B8-7D9F38D47F6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7C66BF0-64F4-4EFD-9A02-AA32E230E61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CFA7EEC-4A08-4034-A1B8-7D9F38D47F6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7C66BF0-64F4-4EFD-9A02-AA32E230E61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CFA7EEC-4A08-4034-A1B8-7D9F38D47F6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7C66BF0-64F4-4EFD-9A02-AA32E230E61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CFA7EEC-4A08-4034-A1B8-7D9F38D47F6C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7C66BF0-64F4-4EFD-9A02-AA32E230E61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ПРЕСТУПЛЕНИЯ ПРОТИВ СОБСТВЕННОСТИ</a:t>
            </a:r>
            <a:endParaRPr lang="ru-RU" dirty="0"/>
          </a:p>
        </p:txBody>
      </p:sp>
      <p:pic>
        <p:nvPicPr>
          <p:cNvPr id="1026" name="Picture 2" descr="C:\Users\Денис\Pictures\Оформление-земли-в-собственность-или-аренду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852936"/>
            <a:ext cx="6271570" cy="352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17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72000"/>
          </a:xfrm>
        </p:spPr>
        <p:txBody>
          <a:bodyPr/>
          <a:lstStyle/>
          <a:p>
            <a:r>
              <a:rPr lang="ru-RU" dirty="0"/>
              <a:t>Субъективная сторона составов преступлений против собственности характеризуется </a:t>
            </a:r>
            <a:endParaRPr lang="ru-RU" dirty="0" smtClean="0"/>
          </a:p>
          <a:p>
            <a:r>
              <a:rPr lang="ru-RU" dirty="0" smtClean="0"/>
              <a:t>виной</a:t>
            </a:r>
            <a:r>
              <a:rPr lang="ru-RU" dirty="0"/>
              <a:t>, как правило, в форме умысла. Психическое отношение виновного лица к совершенному преступному деянию в форме неосторожности отражено в ст. 168 УК.</a:t>
            </a:r>
          </a:p>
        </p:txBody>
      </p:sp>
      <p:pic>
        <p:nvPicPr>
          <p:cNvPr id="10242" name="Picture 2" descr="C:\Users\Денис\Pictures\F2013020211023568112462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7" y="3645024"/>
            <a:ext cx="3858373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165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2" y="-25540"/>
            <a:ext cx="9143287" cy="4572000"/>
          </a:xfrm>
        </p:spPr>
        <p:txBody>
          <a:bodyPr/>
          <a:lstStyle/>
          <a:p>
            <a:r>
              <a:rPr lang="ru-RU" dirty="0" smtClean="0"/>
              <a:t>Мошенничество- это …</a:t>
            </a:r>
          </a:p>
          <a:p>
            <a:r>
              <a:rPr lang="ru-RU" dirty="0" smtClean="0"/>
              <a:t>хищение </a:t>
            </a:r>
            <a:r>
              <a:rPr lang="ru-RU" dirty="0"/>
              <a:t>чужого имущества или приобретение права на чужое имущество путем обмана или злоупотребления доверием</a:t>
            </a:r>
          </a:p>
          <a:p>
            <a:endParaRPr lang="ru-RU" dirty="0"/>
          </a:p>
        </p:txBody>
      </p:sp>
      <p:pic>
        <p:nvPicPr>
          <p:cNvPr id="1026" name="Picture 2" descr="C:\Users\Денис\Pictures\1389869822_12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924944"/>
            <a:ext cx="4818112" cy="361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495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216" y="0"/>
            <a:ext cx="9123784" cy="4572000"/>
          </a:xfrm>
        </p:spPr>
        <p:txBody>
          <a:bodyPr/>
          <a:lstStyle/>
          <a:p>
            <a:r>
              <a:rPr lang="ru-RU" dirty="0" smtClean="0"/>
              <a:t>Разбой- это…</a:t>
            </a:r>
          </a:p>
          <a:p>
            <a:r>
              <a:rPr lang="ru-RU" dirty="0" smtClean="0"/>
              <a:t>нападение </a:t>
            </a:r>
            <a:r>
              <a:rPr lang="ru-RU" dirty="0"/>
              <a:t>в целях хищения чужого имущества, совершенное с применением насилия, опасного для жизни или здоровья, либо с угрозой применения такого насилия</a:t>
            </a:r>
          </a:p>
          <a:p>
            <a:endParaRPr lang="ru-RU" dirty="0"/>
          </a:p>
        </p:txBody>
      </p:sp>
      <p:pic>
        <p:nvPicPr>
          <p:cNvPr id="2050" name="Picture 2" descr="C:\Users\Денис\Pictures\gra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708920"/>
            <a:ext cx="5419725" cy="368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241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6818" y="0"/>
            <a:ext cx="9170818" cy="457200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 </a:t>
            </a:r>
            <a:r>
              <a:rPr lang="ru-RU" dirty="0" smtClean="0"/>
              <a:t>Вымогательство – это </a:t>
            </a:r>
          </a:p>
          <a:p>
            <a:r>
              <a:rPr lang="ru-RU" dirty="0" smtClean="0"/>
              <a:t>требование </a:t>
            </a:r>
            <a:r>
              <a:rPr lang="ru-RU" dirty="0"/>
              <a:t>передачи чужого имущества или права на имущество или совершения других действий имущественного характера под угрозой применения насилия либо уничтожения или повреждения чужого имущества, а равно под угрозой распространения сведений, позорящих потерпевшего или его близких, либо иных сведений, которые могут причинить существенный вред правам или законным интересам потерпевшего или его близких</a:t>
            </a:r>
          </a:p>
          <a:p>
            <a:endParaRPr lang="ru-RU" dirty="0"/>
          </a:p>
        </p:txBody>
      </p:sp>
      <p:pic>
        <p:nvPicPr>
          <p:cNvPr id="3074" name="Picture 2" descr="C:\Users\Денис\Pictures\3fc3a233c82656c9f4f23b436dc10275_XL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244795"/>
            <a:ext cx="3854202" cy="2578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00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11685"/>
            <a:ext cx="9144000" cy="4572000"/>
          </a:xfrm>
        </p:spPr>
        <p:txBody>
          <a:bodyPr>
            <a:normAutofit/>
          </a:bodyPr>
          <a:lstStyle/>
          <a:p>
            <a:r>
              <a:rPr lang="ru-RU" dirty="0"/>
              <a:t>Преступления против собственности - это </a:t>
            </a:r>
            <a:endParaRPr lang="ru-RU" dirty="0" smtClean="0"/>
          </a:p>
          <a:p>
            <a:r>
              <a:rPr lang="ru-RU" dirty="0" smtClean="0"/>
              <a:t>предусмотренные </a:t>
            </a:r>
            <a:r>
              <a:rPr lang="ru-RU" dirty="0"/>
              <a:t>статьями [158-168] гл. 21 УК общественно опасные деяния (действия или бездействие), осуществляемые умышленно или по неосторожности, посягающие на чужую собственность и причиняющие материальный ущерб собственнику или иному владельцу материальных благ.</a:t>
            </a:r>
          </a:p>
        </p:txBody>
      </p:sp>
      <p:pic>
        <p:nvPicPr>
          <p:cNvPr id="2050" name="Picture 2" descr="C:\Users\Денис\Pictures\836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861048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162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11685"/>
            <a:ext cx="9144000" cy="3944741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Система преступлений против собственности включает:</a:t>
            </a:r>
          </a:p>
          <a:p>
            <a:endParaRPr lang="ru-RU" dirty="0"/>
          </a:p>
          <a:p>
            <a:r>
              <a:rPr lang="ru-RU" dirty="0"/>
              <a:t>- хищения чужого имущества (см. ст. 158, 159 (частично), 160-162, 164 УК);</a:t>
            </a:r>
          </a:p>
          <a:p>
            <a:endParaRPr lang="ru-RU" dirty="0"/>
          </a:p>
          <a:p>
            <a:r>
              <a:rPr lang="ru-RU" dirty="0"/>
              <a:t>- не связанные с хищением:</a:t>
            </a:r>
          </a:p>
          <a:p>
            <a:endParaRPr lang="ru-RU" dirty="0"/>
          </a:p>
          <a:p>
            <a:r>
              <a:rPr lang="ru-RU" dirty="0"/>
              <a:t>- корыстные преступления (см. ст. 159 (частично), 163, 165 УК);</a:t>
            </a:r>
          </a:p>
          <a:p>
            <a:endParaRPr lang="ru-RU" dirty="0"/>
          </a:p>
          <a:p>
            <a:r>
              <a:rPr lang="ru-RU" dirty="0"/>
              <a:t>- некорыстные преступления (см. ст. 166-168 УК).</a:t>
            </a:r>
          </a:p>
        </p:txBody>
      </p:sp>
      <p:pic>
        <p:nvPicPr>
          <p:cNvPr id="3074" name="Picture 2" descr="C:\Users\Денис\Pictures\a631b9c1a529eb8f52707c69d14da1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969089"/>
            <a:ext cx="3859494" cy="2888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1491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72000"/>
          </a:xfrm>
        </p:spPr>
        <p:txBody>
          <a:bodyPr/>
          <a:lstStyle/>
          <a:p>
            <a:r>
              <a:rPr lang="ru-RU" dirty="0" smtClean="0"/>
              <a:t>В чем заключается общественная </a:t>
            </a:r>
            <a:r>
              <a:rPr lang="ru-RU" dirty="0"/>
              <a:t>опасность данных преступлений </a:t>
            </a:r>
            <a:r>
              <a:rPr lang="ru-RU" dirty="0" smtClean="0"/>
              <a:t>?</a:t>
            </a:r>
          </a:p>
          <a:p>
            <a:r>
              <a:rPr lang="ru-RU" dirty="0" smtClean="0"/>
              <a:t>заключается </a:t>
            </a:r>
            <a:r>
              <a:rPr lang="ru-RU" dirty="0"/>
              <a:t>в подрыве гарантированного государством права частной, государственной, муниципальной, иной формы собственности.</a:t>
            </a:r>
          </a:p>
        </p:txBody>
      </p:sp>
      <p:pic>
        <p:nvPicPr>
          <p:cNvPr id="4098" name="Picture 2" descr="C:\Users\Денис\Pictures\6b5b1ffa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163973"/>
            <a:ext cx="4920208" cy="3567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674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7850" y="0"/>
            <a:ext cx="9151849" cy="4572000"/>
          </a:xfrm>
        </p:spPr>
        <p:txBody>
          <a:bodyPr/>
          <a:lstStyle/>
          <a:p>
            <a:r>
              <a:rPr lang="ru-RU" dirty="0" smtClean="0"/>
              <a:t>Что является основным объектом </a:t>
            </a:r>
            <a:r>
              <a:rPr lang="ru-RU" dirty="0"/>
              <a:t>преступных посягательств </a:t>
            </a:r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/>
              <a:t>чужая собственность.</a:t>
            </a:r>
          </a:p>
        </p:txBody>
      </p:sp>
      <p:pic>
        <p:nvPicPr>
          <p:cNvPr id="5122" name="Picture 2" descr="C:\Users\Денис\Pictures\prest_kraz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497260"/>
            <a:ext cx="3954760" cy="374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422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69"/>
            <a:ext cx="9144000" cy="4572000"/>
          </a:xfrm>
        </p:spPr>
        <p:txBody>
          <a:bodyPr/>
          <a:lstStyle/>
          <a:p>
            <a:r>
              <a:rPr lang="ru-RU" dirty="0"/>
              <a:t>Предметы посягательств </a:t>
            </a:r>
            <a:r>
              <a:rPr lang="ru-RU" dirty="0" smtClean="0"/>
              <a:t>– </a:t>
            </a:r>
          </a:p>
          <a:p>
            <a:r>
              <a:rPr lang="ru-RU" dirty="0" smtClean="0"/>
              <a:t>любое </a:t>
            </a:r>
            <a:r>
              <a:rPr lang="ru-RU" dirty="0"/>
              <a:t>движимое или недвижимое имущество (деньги, мебель, квартира, дом и т.д.), имеющее стоимостную оценку.</a:t>
            </a:r>
          </a:p>
        </p:txBody>
      </p:sp>
      <p:pic>
        <p:nvPicPr>
          <p:cNvPr id="6146" name="Picture 2" descr="C:\Users\Денис\Pictures\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363" y="2368550"/>
            <a:ext cx="4594290" cy="343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57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7671" y="0"/>
            <a:ext cx="9151672" cy="4472608"/>
          </a:xfrm>
        </p:spPr>
        <p:txBody>
          <a:bodyPr/>
          <a:lstStyle/>
          <a:p>
            <a:r>
              <a:rPr lang="ru-RU" dirty="0" smtClean="0"/>
              <a:t>В чем выражается объективная </a:t>
            </a:r>
            <a:r>
              <a:rPr lang="ru-RU" dirty="0"/>
              <a:t>сторона составов преступлений </a:t>
            </a:r>
            <a:endParaRPr lang="ru-RU" dirty="0" smtClean="0"/>
          </a:p>
          <a:p>
            <a:r>
              <a:rPr lang="ru-RU" dirty="0" smtClean="0"/>
              <a:t>выражается </a:t>
            </a:r>
            <a:r>
              <a:rPr lang="ru-RU" dirty="0"/>
              <a:t>деяниями в форме действия или бездействия.</a:t>
            </a:r>
          </a:p>
        </p:txBody>
      </p:sp>
      <p:pic>
        <p:nvPicPr>
          <p:cNvPr id="7170" name="Picture 2" descr="C:\Users\Денис\Pictures\f_44561834213907318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92896"/>
            <a:ext cx="67818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4607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69"/>
            <a:ext cx="9144000" cy="457200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По законодательной конструкции составы преступлений против собственности являются, как </a:t>
            </a:r>
            <a:r>
              <a:rPr lang="ru-RU" dirty="0" smtClean="0"/>
              <a:t>правило … (какими)? Когда преступления считается оконченным ? </a:t>
            </a:r>
          </a:p>
          <a:p>
            <a:r>
              <a:rPr lang="ru-RU" dirty="0" smtClean="0"/>
              <a:t>Материальными</a:t>
            </a:r>
          </a:p>
          <a:p>
            <a:r>
              <a:rPr lang="ru-RU" dirty="0"/>
              <a:t>Преступления окончены (составами) в момент наступления материальных общественно опасных последствий, например причинения ущерба собственнику или иному владельцу имущества в результате кражи. В ч. 1 ст. 163, ч. 1, 2 ст. 166 УК отражены формальные составы преступлений.</a:t>
            </a:r>
          </a:p>
          <a:p>
            <a:endParaRPr lang="ru-RU" dirty="0"/>
          </a:p>
        </p:txBody>
      </p:sp>
      <p:pic>
        <p:nvPicPr>
          <p:cNvPr id="8194" name="Picture 2" descr="C:\Users\Денис\Pictures\wpid-1418990822_Zloumyshlenniki-ugnali-dve-mashiny-u-futbolista-Aston-Villy-Ben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016147"/>
            <a:ext cx="5037228" cy="285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8642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25540"/>
            <a:ext cx="9144000" cy="4572000"/>
          </a:xfrm>
        </p:spPr>
        <p:txBody>
          <a:bodyPr/>
          <a:lstStyle/>
          <a:p>
            <a:r>
              <a:rPr lang="ru-RU" dirty="0"/>
              <a:t>Субъект преступных посягательств </a:t>
            </a:r>
            <a:r>
              <a:rPr lang="ru-RU" dirty="0" smtClean="0"/>
              <a:t>– </a:t>
            </a:r>
          </a:p>
          <a:p>
            <a:r>
              <a:rPr lang="ru-RU" dirty="0" smtClean="0"/>
              <a:t>физическое </a:t>
            </a:r>
            <a:r>
              <a:rPr lang="ru-RU" dirty="0"/>
              <a:t>вменяемое лицо, достигшее к моменту совершения преступления 16-летнего, а в некоторых случаях 14-летнего (см. ст. 158, 161 - 163, 166, ч. 2 ст. 167 УК) возраста.</a:t>
            </a:r>
          </a:p>
        </p:txBody>
      </p:sp>
      <p:pic>
        <p:nvPicPr>
          <p:cNvPr id="9218" name="Picture 2" descr="C:\Users\Денис\Pictures\1370976879_protiv_rukovoditelya_centra_ege_v_kabardino_balk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429000"/>
            <a:ext cx="66579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731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43</TotalTime>
  <Words>426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Яркая</vt:lpstr>
      <vt:lpstr>ПРЕСТУПЛЕНИЯ ПРОТИВ СОБСТВЕННОСТИ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ПРЕСТУПЛЕНИЯ ПРОТИВ СОБСТВЕННОСТИ</dc:title>
  <dc:creator>Денис</dc:creator>
  <cp:lastModifiedBy>User</cp:lastModifiedBy>
  <cp:revision>6</cp:revision>
  <dcterms:created xsi:type="dcterms:W3CDTF">2016-05-15T18:56:57Z</dcterms:created>
  <dcterms:modified xsi:type="dcterms:W3CDTF">2020-12-02T09:27:42Z</dcterms:modified>
</cp:coreProperties>
</file>