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61" r:id="rId4"/>
    <p:sldId id="263" r:id="rId5"/>
    <p:sldId id="264" r:id="rId6"/>
    <p:sldId id="265" r:id="rId7"/>
    <p:sldId id="266" r:id="rId8"/>
    <p:sldId id="268" r:id="rId9"/>
    <p:sldId id="267" r:id="rId10"/>
    <p:sldId id="269" r:id="rId11"/>
    <p:sldId id="271" r:id="rId12"/>
    <p:sldId id="272" r:id="rId13"/>
    <p:sldId id="273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017D9-D1F2-4F04-A86D-D8CBF3B22CFD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DC3B1-D557-4A03-A81E-6B3B58B19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43914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66"/>
                </a:solidFill>
              </a:rPr>
              <a:t>ОБОБЩЕНИЕ И ЗАКРЕПЛЕНИЕ </a:t>
            </a:r>
            <a:br>
              <a:rPr lang="ru-RU" sz="3600" b="1" i="1" dirty="0" smtClean="0">
                <a:solidFill>
                  <a:srgbClr val="FF0066"/>
                </a:solidFill>
              </a:rPr>
            </a:br>
            <a:r>
              <a:rPr lang="ru-RU" sz="3600" b="1" i="1" dirty="0" smtClean="0">
                <a:solidFill>
                  <a:srgbClr val="FF0066"/>
                </a:solidFill>
              </a:rPr>
              <a:t>ЗНАНИЙ ПО ТЕМЕ </a:t>
            </a:r>
            <a:br>
              <a:rPr lang="ru-RU" sz="3600" b="1" i="1" dirty="0" smtClean="0">
                <a:solidFill>
                  <a:srgbClr val="FF0066"/>
                </a:solidFill>
              </a:rPr>
            </a:br>
            <a:r>
              <a:rPr lang="ru-RU" sz="3600" b="1" i="1" dirty="0" smtClean="0">
                <a:solidFill>
                  <a:srgbClr val="FF0066"/>
                </a:solidFill>
              </a:rPr>
              <a:t>«ПОГОДА. ПРОГНОЗ </a:t>
            </a:r>
            <a:r>
              <a:rPr lang="ru-RU" sz="3600" b="1" i="1" dirty="0" smtClean="0">
                <a:solidFill>
                  <a:srgbClr val="FF0066"/>
                </a:solidFill>
              </a:rPr>
              <a:t>ПОГОДЫ».</a:t>
            </a:r>
            <a:endParaRPr lang="ru-RU" sz="3600" b="1" i="1" dirty="0">
              <a:solidFill>
                <a:srgbClr val="FF0066"/>
              </a:solidFill>
            </a:endParaRPr>
          </a:p>
        </p:txBody>
      </p:sp>
      <p:pic>
        <p:nvPicPr>
          <p:cNvPr id="1026" name="Picture 2" descr="C:\Users\PC\Desktop\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5616624" cy="32588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«Прогноз погоды»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«</a:t>
            </a:r>
            <a:r>
              <a:rPr lang="en-US" dirty="0" smtClean="0">
                <a:latin typeface="Comic Sans MS" pitchFamily="66" charset="0"/>
              </a:rPr>
              <a:t>Weather forecast</a:t>
            </a:r>
            <a:r>
              <a:rPr lang="ru-RU" dirty="0" smtClean="0">
                <a:latin typeface="Comic Sans MS" pitchFamily="66" charset="0"/>
              </a:rPr>
              <a:t>»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992" t="62681" r="14203" b="726"/>
          <a:stretch>
            <a:fillRect/>
          </a:stretch>
        </p:blipFill>
        <p:spPr bwMode="auto">
          <a:xfrm>
            <a:off x="323528" y="2348880"/>
            <a:ext cx="8644090" cy="32403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Try to guess the meaning of some English idioms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4203" t="27679" r="19572" b="35728"/>
          <a:stretch>
            <a:fillRect/>
          </a:stretch>
        </p:blipFill>
        <p:spPr bwMode="auto">
          <a:xfrm>
            <a:off x="611560" y="1772816"/>
            <a:ext cx="806489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«Верю – не верю»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знаком «+» отметьте верные утверждения, </a:t>
            </a:r>
            <a:br>
              <a:rPr lang="ru-RU" sz="2700" dirty="0" smtClean="0">
                <a:latin typeface="Comic Sans MS" pitchFamily="66" charset="0"/>
              </a:rPr>
            </a:br>
            <a:r>
              <a:rPr lang="ru-RU" sz="2700" dirty="0" smtClean="0">
                <a:latin typeface="Comic Sans MS" pitchFamily="66" charset="0"/>
              </a:rPr>
              <a:t>«-» - неверные</a:t>
            </a:r>
            <a:endParaRPr lang="ru-RU" sz="27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>
                <a:latin typeface="Liberation Serif" pitchFamily="18" charset="0"/>
              </a:rPr>
              <a:t>. Океанические течения не влияют на формирование погоды. 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2. Температура воздуха зависит от угла падения солнечных лучей.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3. Воздушные массы (ветер) проходя над территорией материка меняют свои свойства.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4. Погода - это изменение влажности в течение суток.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5. Оба полушария всегда освещены по-разному. 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6.  При движении от побережий вглубь материка климат становится более влажным.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latin typeface="Comic Sans MS" pitchFamily="66" charset="0"/>
              </a:rPr>
              <a:t>Подводим итоги</a:t>
            </a: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Мы ПОВТОРИЛИ….</a:t>
            </a:r>
          </a:p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Мы научились ПРИМЕНЯТЬ…</a:t>
            </a:r>
          </a:p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Мы РАЗВИВАЛИ …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43762" t="28679" r="13108" b="31717"/>
          <a:stretch>
            <a:fillRect/>
          </a:stretch>
        </p:blipFill>
        <p:spPr bwMode="auto">
          <a:xfrm>
            <a:off x="6660232" y="4293096"/>
            <a:ext cx="1872208" cy="1889353"/>
          </a:xfrm>
          <a:prstGeom prst="rect">
            <a:avLst/>
          </a:prstGeom>
          <a:noFill/>
        </p:spPr>
      </p:pic>
      <p:pic>
        <p:nvPicPr>
          <p:cNvPr id="5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t="18976" r="58292" b="52561"/>
          <a:stretch>
            <a:fillRect/>
          </a:stretch>
        </p:blipFill>
        <p:spPr bwMode="auto">
          <a:xfrm>
            <a:off x="6983760" y="620688"/>
            <a:ext cx="2160240" cy="1620180"/>
          </a:xfrm>
          <a:prstGeom prst="rect">
            <a:avLst/>
          </a:prstGeom>
          <a:noFill/>
        </p:spPr>
      </p:pic>
      <p:pic>
        <p:nvPicPr>
          <p:cNvPr id="6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45184" t="71685" r="9632" b="-1203"/>
          <a:stretch>
            <a:fillRect/>
          </a:stretch>
        </p:blipFill>
        <p:spPr bwMode="auto">
          <a:xfrm>
            <a:off x="467544" y="3933056"/>
            <a:ext cx="2520280" cy="1809432"/>
          </a:xfrm>
          <a:prstGeom prst="rect">
            <a:avLst/>
          </a:prstGeom>
          <a:noFill/>
        </p:spPr>
      </p:pic>
      <p:pic>
        <p:nvPicPr>
          <p:cNvPr id="7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27806" t="75903" r="54816" b="905"/>
          <a:stretch>
            <a:fillRect/>
          </a:stretch>
        </p:blipFill>
        <p:spPr bwMode="auto">
          <a:xfrm rot="19811839">
            <a:off x="429755" y="163657"/>
            <a:ext cx="1080120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1478" t="20683" r="23035" b="34769"/>
          <a:stretch>
            <a:fillRect/>
          </a:stretch>
        </p:blipFill>
        <p:spPr bwMode="auto">
          <a:xfrm>
            <a:off x="467544" y="332656"/>
            <a:ext cx="78488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Домашнее задание: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География</a:t>
            </a:r>
            <a:r>
              <a:rPr lang="ru-RU" dirty="0" smtClean="0"/>
              <a:t>       Записать 5 народных примет о погоде. </a:t>
            </a:r>
          </a:p>
          <a:p>
            <a:endParaRPr lang="ru-RU" dirty="0" smtClean="0"/>
          </a:p>
          <a:p>
            <a:r>
              <a:rPr lang="ru-RU" b="1" dirty="0" smtClean="0"/>
              <a:t>Английский язык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Составить 5 предложений о погоде в нашем селе зимой.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C\Desktop\9460a4d45e2e95cf3c4e09d36df832a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988" y="-26988"/>
            <a:ext cx="9199563" cy="6911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Цели урока: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136904" cy="401000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ПОВТОРИТЬ….</a:t>
            </a:r>
          </a:p>
          <a:p>
            <a:pPr algn="l"/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ПРИМЕНИТЬ…</a:t>
            </a:r>
          </a:p>
          <a:p>
            <a:pPr algn="l"/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РАЗВИВАТЬ…</a:t>
            </a:r>
          </a:p>
          <a:p>
            <a:endParaRPr lang="ru-RU" dirty="0"/>
          </a:p>
        </p:txBody>
      </p:sp>
      <p:pic>
        <p:nvPicPr>
          <p:cNvPr id="2050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45184" t="71685" r="9632" b="-1203"/>
          <a:stretch>
            <a:fillRect/>
          </a:stretch>
        </p:blipFill>
        <p:spPr bwMode="auto">
          <a:xfrm>
            <a:off x="6084168" y="4509120"/>
            <a:ext cx="2808312" cy="2016224"/>
          </a:xfrm>
          <a:prstGeom prst="rect">
            <a:avLst/>
          </a:prstGeom>
          <a:noFill/>
        </p:spPr>
      </p:pic>
      <p:pic>
        <p:nvPicPr>
          <p:cNvPr id="5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34757" r="9632" b="74700"/>
          <a:stretch>
            <a:fillRect/>
          </a:stretch>
        </p:blipFill>
        <p:spPr bwMode="auto">
          <a:xfrm rot="20516408">
            <a:off x="4283968" y="1124744"/>
            <a:ext cx="1584176" cy="1440160"/>
          </a:xfrm>
          <a:prstGeom prst="rect">
            <a:avLst/>
          </a:prstGeom>
          <a:noFill/>
        </p:spPr>
      </p:pic>
      <p:pic>
        <p:nvPicPr>
          <p:cNvPr id="6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27806" t="75903" r="54816" b="905"/>
          <a:stretch>
            <a:fillRect/>
          </a:stretch>
        </p:blipFill>
        <p:spPr bwMode="auto">
          <a:xfrm rot="1057425">
            <a:off x="4210405" y="3555335"/>
            <a:ext cx="1080120" cy="1584176"/>
          </a:xfrm>
          <a:prstGeom prst="rect">
            <a:avLst/>
          </a:prstGeom>
          <a:noFill/>
        </p:spPr>
      </p:pic>
      <p:pic>
        <p:nvPicPr>
          <p:cNvPr id="7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43762" t="28679" r="13108" b="31717"/>
          <a:stretch>
            <a:fillRect/>
          </a:stretch>
        </p:blipFill>
        <p:spPr bwMode="auto">
          <a:xfrm>
            <a:off x="6516216" y="2204864"/>
            <a:ext cx="1872208" cy="1889353"/>
          </a:xfrm>
          <a:prstGeom prst="rect">
            <a:avLst/>
          </a:prstGeom>
          <a:noFill/>
        </p:spPr>
      </p:pic>
      <p:pic>
        <p:nvPicPr>
          <p:cNvPr id="8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t="18976" r="58292" b="52561"/>
          <a:stretch>
            <a:fillRect/>
          </a:stretch>
        </p:blipFill>
        <p:spPr bwMode="auto">
          <a:xfrm>
            <a:off x="6804248" y="188640"/>
            <a:ext cx="2160240" cy="1620180"/>
          </a:xfrm>
          <a:prstGeom prst="rect">
            <a:avLst/>
          </a:prstGeom>
          <a:noFill/>
        </p:spPr>
      </p:pic>
      <p:pic>
        <p:nvPicPr>
          <p:cNvPr id="9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t="47439" r="58292" b="20935"/>
          <a:stretch>
            <a:fillRect/>
          </a:stretch>
        </p:blipFill>
        <p:spPr bwMode="auto">
          <a:xfrm>
            <a:off x="611560" y="4005064"/>
            <a:ext cx="2160240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Autofit/>
          </a:bodyPr>
          <a:lstStyle/>
          <a:p>
            <a:r>
              <a:rPr lang="ru-RU" sz="2000" dirty="0"/>
              <a:t>Сегодня "синоптиками" называют людей, которые занимаются изучением различных физических процессов, происходящих в земной атмосфере - на основании своих исследований, они могут в том числе и делать прогнозы относительно будущей погоды. А само по себе слово "синоптик" (специалист по науке синоптике) в древнегреческом языке имело более широкое </a:t>
            </a:r>
            <a:r>
              <a:rPr lang="ru-RU" sz="2000" dirty="0" smtClean="0"/>
              <a:t>значение</a:t>
            </a:r>
            <a:r>
              <a:rPr lang="ru-RU" sz="2000" dirty="0"/>
              <a:t> </a:t>
            </a:r>
            <a:r>
              <a:rPr lang="ru-RU" sz="2000" dirty="0" smtClean="0"/>
              <a:t>«обозревающий всё вместе».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26" name="Picture 2" descr="C:\Users\PC\Desktop\2493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96952"/>
            <a:ext cx="5770612" cy="3318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Ivdel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3" name="Picture 5" descr="C:\Users\PC\Desktop\города\Ивдель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628799"/>
            <a:ext cx="6984776" cy="4511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Tavda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2" descr="C:\Users\PC\Desktop\города\тавд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6683717" cy="4469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Krasnoufimsk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3" descr="C:\Users\PC\Desktop\города\красноуфимс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9596" y="1600200"/>
            <a:ext cx="678480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Kamensk-Uralskiy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Picture 4" descr="C:\Users\PC\Desktop\города\Каменск-Ураль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057696" cy="4707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Работа с графиками. </a:t>
            </a:r>
            <a:r>
              <a:rPr lang="ru-RU" u="sng" dirty="0" smtClean="0">
                <a:latin typeface="Comic Sans MS" pitchFamily="66" charset="0"/>
              </a:rPr>
              <a:t>Температура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Liberation Serif" pitchFamily="18" charset="0"/>
              </a:rPr>
              <a:t>На метеорологических станциях городов Свердловской области в течение года наблюдали за температурой воздуха. По результатам наблюдений синоптики построили график годового хода температуры. Рассмотрите график годового хода температуры и ответьте на вопросы.</a:t>
            </a:r>
          </a:p>
          <a:p>
            <a:r>
              <a:rPr lang="ru-RU" dirty="0" smtClean="0">
                <a:solidFill>
                  <a:srgbClr val="FF0000"/>
                </a:solidFill>
                <a:latin typeface="Liberation Serif" pitchFamily="18" charset="0"/>
              </a:rPr>
              <a:t>Какой месяц был самым тёплым в году?</a:t>
            </a:r>
          </a:p>
          <a:p>
            <a:r>
              <a:rPr lang="ru-RU" dirty="0" smtClean="0">
                <a:solidFill>
                  <a:srgbClr val="FF0000"/>
                </a:solidFill>
                <a:latin typeface="Liberation Serif" pitchFamily="18" charset="0"/>
              </a:rPr>
              <a:t>Какова годовая амплитуда температур?</a:t>
            </a:r>
          </a:p>
          <a:p>
            <a:endParaRPr lang="ru-RU" dirty="0"/>
          </a:p>
        </p:txBody>
      </p:sp>
      <p:pic>
        <p:nvPicPr>
          <p:cNvPr id="4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43762" t="28679" r="13108" b="31717"/>
          <a:stretch>
            <a:fillRect/>
          </a:stretch>
        </p:blipFill>
        <p:spPr bwMode="auto">
          <a:xfrm>
            <a:off x="7811052" y="5445224"/>
            <a:ext cx="1158663" cy="1169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Работа с графиками. </a:t>
            </a:r>
            <a:r>
              <a:rPr lang="ru-RU" u="sng" dirty="0" smtClean="0">
                <a:latin typeface="Comic Sans MS" pitchFamily="66" charset="0"/>
              </a:rPr>
              <a:t>Осадки</a:t>
            </a:r>
            <a:endParaRPr lang="ru-RU" u="sng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Liberation Serif" pitchFamily="18" charset="0"/>
              </a:rPr>
              <a:t>На метеорологических станциях городов Свердловской области в течение года наблюдали за количеством осадков. По результатам наблюдений синоптики построили диаграмму выпадения осадков по месяцам. Рассмотрите диаграмму выпадения осадков и ответьте на вопросы.</a:t>
            </a:r>
          </a:p>
          <a:p>
            <a:r>
              <a:rPr lang="ru-RU" dirty="0" smtClean="0">
                <a:solidFill>
                  <a:srgbClr val="FF0000"/>
                </a:solidFill>
                <a:latin typeface="Liberation Serif" pitchFamily="18" charset="0"/>
              </a:rPr>
              <a:t>В каком месяце выпало больше всего осадков? </a:t>
            </a:r>
          </a:p>
          <a:p>
            <a:r>
              <a:rPr lang="ru-RU" dirty="0" smtClean="0">
                <a:solidFill>
                  <a:srgbClr val="FF0000"/>
                </a:solidFill>
                <a:latin typeface="Liberation Serif" pitchFamily="18" charset="0"/>
              </a:rPr>
              <a:t>На какие три месяца приходилось наименьшее количество осадков?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27806" t="75903" r="54816" b="905"/>
          <a:stretch>
            <a:fillRect/>
          </a:stretch>
        </p:blipFill>
        <p:spPr bwMode="auto">
          <a:xfrm rot="20340947">
            <a:off x="150790" y="562380"/>
            <a:ext cx="657166" cy="963843"/>
          </a:xfrm>
          <a:prstGeom prst="rect">
            <a:avLst/>
          </a:prstGeom>
          <a:noFill/>
        </p:spPr>
      </p:pic>
      <p:pic>
        <p:nvPicPr>
          <p:cNvPr id="6" name="Picture 2" descr="C:\Users\PC\Desktop\4afad6b7e6f3e67d4f4d33d601f1ca4a.png"/>
          <p:cNvPicPr>
            <a:picLocks noChangeAspect="1" noChangeArrowheads="1"/>
          </p:cNvPicPr>
          <p:nvPr/>
        </p:nvPicPr>
        <p:blipFill>
          <a:blip r:embed="rId2" cstate="print"/>
          <a:srcRect l="27806" t="75903" r="54816" b="905"/>
          <a:stretch>
            <a:fillRect/>
          </a:stretch>
        </p:blipFill>
        <p:spPr bwMode="auto">
          <a:xfrm rot="827697">
            <a:off x="7812360" y="5661248"/>
            <a:ext cx="672449" cy="986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309</Words>
  <Application>Microsoft Office PowerPoint</Application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ОБОБЩЕНИЕ И ЗАКРЕПЛЕНИЕ  ЗНАНИЙ ПО ТЕМЕ  «ПОГОДА. ПРОГНОЗ ПОГОДЫ».</vt:lpstr>
      <vt:lpstr>Цели урока:</vt:lpstr>
      <vt:lpstr>Сегодня "синоптиками" называют людей, которые занимаются изучением различных физических процессов, происходящих в земной атмосфере - на основании своих исследований, они могут в том числе и делать прогнозы относительно будущей погоды. А само по себе слово "синоптик" (специалист по науке синоптике) в древнегреческом языке имело более широкое значение «обозревающий всё вместе». </vt:lpstr>
      <vt:lpstr>Ivdel</vt:lpstr>
      <vt:lpstr>Tavda</vt:lpstr>
      <vt:lpstr>Krasnoufimsk</vt:lpstr>
      <vt:lpstr>Kamensk-Uralskiy</vt:lpstr>
      <vt:lpstr>Работа с графиками. Температура</vt:lpstr>
      <vt:lpstr>Работа с графиками. Осадки</vt:lpstr>
      <vt:lpstr>«Прогноз погоды» «Weather forecast»</vt:lpstr>
      <vt:lpstr>Try to guess the meaning of some English idioms </vt:lpstr>
      <vt:lpstr>«Верю – не верю»  знаком «+» отметьте верные утверждения,  «-» - неверные</vt:lpstr>
      <vt:lpstr>Слайд 13</vt:lpstr>
      <vt:lpstr>Слайд 14</vt:lpstr>
      <vt:lpstr>Домашнее задание: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Дневник погоды в Тавде на январь</dc:title>
  <dc:creator>PC</dc:creator>
  <cp:lastModifiedBy>PC</cp:lastModifiedBy>
  <cp:revision>68</cp:revision>
  <dcterms:created xsi:type="dcterms:W3CDTF">2024-01-22T06:25:00Z</dcterms:created>
  <dcterms:modified xsi:type="dcterms:W3CDTF">2024-02-11T12:03:20Z</dcterms:modified>
</cp:coreProperties>
</file>