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lai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vestim.guru/news/fgos-3-pokoleniya-angliyskiy-yazyk-osnovnye-izmeneniya-i-novye-trebovaniya" TargetMode="External"/><Relationship Id="rId2" Type="http://schemas.openxmlformats.org/officeDocument/2006/relationships/hyperlink" Target="https://cyberleninka.ru/article/n/igrovye-tehnologii-na-urokah-angliyskogo-yazyka#:~:text=&#1048;&#1089;&#1087;&#1086;&#1083;&#1100;&#1079;&#1086;&#1074;&#1072;&#1085;&#1080;&#1077;%20&#1080;&#1075;&#1088;%20&#1085;&#1072;%20&#1091;&#1088;&#1086;&#1082;&#1072;&#1093;%20&#1087;&#1086;&#1084;&#1086;&#1075;&#1072;&#1077;&#1090;,&#1074;%20&#1074;&#1099;&#1073;&#1086;&#1088;&#1077;%20&#1085;&#1091;&#1078;&#1085;&#1086;&#1075;&#1086;%20&#1088;&#1077;&#1095;&#1077;&#1074;&#1086;&#1075;&#1086;%20&#1074;&#1072;&#1088;&#1080;&#1072;&#1085;&#1090;&#1072;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988840"/>
            <a:ext cx="828092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Опыт применения игровых методов </a:t>
            </a:r>
          </a:p>
          <a:p>
            <a:pPr algn="ctr"/>
            <a:r>
              <a:rPr lang="ru-RU" sz="3600" b="1" dirty="0" smtClean="0"/>
              <a:t>на уроке английского языка</a:t>
            </a:r>
          </a:p>
          <a:p>
            <a:pPr algn="ctr"/>
            <a:endParaRPr lang="ru-RU" sz="3200" b="1" dirty="0" smtClean="0"/>
          </a:p>
          <a:p>
            <a:endParaRPr lang="ru-RU" sz="3200" dirty="0" smtClean="0"/>
          </a:p>
          <a:p>
            <a:pPr algn="r"/>
            <a:r>
              <a:rPr lang="ru-RU" dirty="0" smtClean="0"/>
              <a:t>Матвеева Анастасия Анатольевна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английского языка</a:t>
            </a:r>
          </a:p>
          <a:p>
            <a:pPr algn="r"/>
            <a:r>
              <a:rPr lang="ru-RU" dirty="0" smtClean="0"/>
              <a:t>МБОУ «СОШ № 10» г. Бологое Тверской области</a:t>
            </a:r>
            <a:endParaRPr lang="ru-RU" dirty="0"/>
          </a:p>
        </p:txBody>
      </p:sp>
      <p:pic>
        <p:nvPicPr>
          <p:cNvPr id="1026" name="Picture 2" descr="C:\Program Files (x86)\Microsoft Office\MEDIA\CAGCAT10\j029770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84984"/>
            <a:ext cx="2232248" cy="27468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5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2151" y="764704"/>
            <a:ext cx="763284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Источники: </a:t>
            </a:r>
          </a:p>
          <a:p>
            <a:pPr marL="342900" indent="-342900">
              <a:buAutoNum type="arabicParenR"/>
            </a:pPr>
            <a:r>
              <a:rPr lang="ru-RU" sz="2400" dirty="0" err="1" smtClean="0"/>
              <a:t>КиберЛенинка</a:t>
            </a:r>
            <a:r>
              <a:rPr lang="ru-RU" sz="2400" dirty="0" smtClean="0"/>
              <a:t> </a:t>
            </a:r>
            <a:r>
              <a:rPr lang="ru-RU" sz="2400" dirty="0"/>
              <a:t>– научная электронная библиотека </a:t>
            </a:r>
            <a:r>
              <a:rPr lang="en-US" sz="2400" u="sng" dirty="0">
                <a:hlinkClick r:id="rId2"/>
              </a:rPr>
              <a:t>https</a:t>
            </a:r>
            <a:r>
              <a:rPr lang="ru-RU" sz="2400" u="sng" dirty="0">
                <a:hlinkClick r:id="rId2"/>
              </a:rPr>
              <a:t>://</a:t>
            </a:r>
            <a:r>
              <a:rPr lang="en-US" sz="2400" u="sng" dirty="0" err="1">
                <a:hlinkClick r:id="rId2"/>
              </a:rPr>
              <a:t>cyberleninka</a:t>
            </a:r>
            <a:r>
              <a:rPr lang="ru-RU" sz="2400" u="sng" dirty="0">
                <a:hlinkClick r:id="rId2"/>
              </a:rPr>
              <a:t>.</a:t>
            </a:r>
            <a:r>
              <a:rPr lang="en-US" sz="2400" u="sng" dirty="0" err="1">
                <a:hlinkClick r:id="rId2"/>
              </a:rPr>
              <a:t>ru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article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>
                <a:hlinkClick r:id="rId2"/>
              </a:rPr>
              <a:t>n</a:t>
            </a:r>
            <a:r>
              <a:rPr lang="ru-RU" sz="2400" u="sng" dirty="0">
                <a:hlinkClick r:id="rId2"/>
              </a:rPr>
              <a:t>/</a:t>
            </a:r>
            <a:r>
              <a:rPr lang="en-US" sz="2400" u="sng" dirty="0" err="1">
                <a:hlinkClick r:id="rId2"/>
              </a:rPr>
              <a:t>igrovye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tehnologii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na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urokah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angliyskogo</a:t>
            </a:r>
            <a:r>
              <a:rPr lang="ru-RU" sz="2400" u="sng" dirty="0">
                <a:hlinkClick r:id="rId2"/>
              </a:rPr>
              <a:t>-</a:t>
            </a:r>
            <a:r>
              <a:rPr lang="en-US" sz="2400" u="sng" dirty="0" err="1">
                <a:hlinkClick r:id="rId2"/>
              </a:rPr>
              <a:t>yazyka</a:t>
            </a:r>
            <a:r>
              <a:rPr lang="ru-RU" sz="2400" u="sng" dirty="0">
                <a:hlinkClick r:id="rId2"/>
              </a:rPr>
              <a:t>#:~:</a:t>
            </a:r>
            <a:r>
              <a:rPr lang="en-US" sz="2400" u="sng" dirty="0">
                <a:hlinkClick r:id="rId2"/>
              </a:rPr>
              <a:t>text</a:t>
            </a:r>
            <a:r>
              <a:rPr lang="ru-RU" sz="2400" u="sng" dirty="0">
                <a:hlinkClick r:id="rId2"/>
              </a:rPr>
              <a:t>=Использование%20игр%20на%20уроках%20помогает,в%20выборе%20нужного%20речевого%20варианта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 smtClean="0"/>
              <a:t>2) Интернет-журнал </a:t>
            </a:r>
            <a:r>
              <a:rPr lang="en-US" sz="2400" dirty="0" err="1"/>
              <a:t>investim</a:t>
            </a:r>
            <a:r>
              <a:rPr lang="ru-RU" sz="2400" dirty="0"/>
              <a:t>.</a:t>
            </a:r>
            <a:r>
              <a:rPr lang="en-US" sz="2400" dirty="0"/>
              <a:t>guru </a:t>
            </a:r>
            <a:r>
              <a:rPr lang="ru-RU" sz="2400" u="sng" dirty="0">
                <a:hlinkClick r:id="rId3"/>
              </a:rPr>
              <a:t>https://investim.guru/news/fgos-3-pokoleniya-angliyskiy-yazyk-osnovnye-izmeneniya-i-novye-trebovaniya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3) Фотографии из личного архива.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444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Изучение иностранного языка – ответственное занятие, требующее регулярной, часто напряженной работы. </a:t>
            </a:r>
            <a:r>
              <a:rPr lang="ru-RU" sz="2400" dirty="0" smtClean="0"/>
              <a:t>Обилие </a:t>
            </a:r>
            <a:r>
              <a:rPr lang="ru-RU" sz="2400" dirty="0"/>
              <a:t>материала, да еще и связанного с чужим языком, может напугать  ученика и вызвать отторжение, то есть, урок может достичь прямо противоположной цели. Материал должен быть усвоен  за счет интереса ученика  к тому, что пытается донести до него учитель. Поэтому педагоги постоянно находятся в поиске идей, методик и технологий.</a:t>
            </a:r>
          </a:p>
        </p:txBody>
      </p:sp>
      <p:pic>
        <p:nvPicPr>
          <p:cNvPr id="2051" name="Picture 3" descr="C:\Program Files (x86)\Microsoft Office\MEDIA\CAGCAT10\j0301252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269" y="3763396"/>
            <a:ext cx="3205744" cy="274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Согласно  ФГОС 3 поколения  изучение иностранного  языка направлено на:</a:t>
            </a:r>
          </a:p>
          <a:p>
            <a:pPr algn="just"/>
            <a:r>
              <a:rPr lang="ru-RU" sz="2400" dirty="0"/>
              <a:t>- формирование коммуникативной культуры обучающихся, </a:t>
            </a:r>
          </a:p>
          <a:p>
            <a:pPr algn="just"/>
            <a:r>
              <a:rPr lang="ru-RU" sz="2400" dirty="0"/>
              <a:t>- осознание роли иностранного языка как инструмента межличностного и межкультурного взаимодействия,</a:t>
            </a:r>
          </a:p>
          <a:p>
            <a:pPr algn="just"/>
            <a:r>
              <a:rPr lang="ru-RU" sz="2400" dirty="0"/>
              <a:t>-   общее речевое развитие обучающихся, расширение кругозора, воспитание чувств и эмоций. </a:t>
            </a:r>
          </a:p>
          <a:p>
            <a:pPr algn="just"/>
            <a:r>
              <a:rPr lang="ru-RU" sz="2400" dirty="0"/>
              <a:t>Игры и игровые приложения являются эффективным средством для обучения английскому языку, так как они позволяют сочетать обучение и развлечение. В рамках ФГОС 3 поколения стимулируется использование интерактивных игр и приложений, которые помогают учащимся активно взаимодействовать с материалом, развивать логическое мышление и память, а также повышать мотивацию к изучению языка.</a:t>
            </a:r>
          </a:p>
        </p:txBody>
      </p:sp>
    </p:spTree>
    <p:extLst>
      <p:ext uri="{BB962C8B-B14F-4D97-AF65-F5344CB8AC3E}">
        <p14:creationId xmlns:p14="http://schemas.microsoft.com/office/powerpoint/2010/main" val="409957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21180"/>
            <a:ext cx="829221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С помощью игр можно совершенствовать навыки учащихся по всем видам речевой деятельности. Игры могут использоваться в начале урока для активизации познавательной деятельности, в конце урока - в качестве закрепления нового материала, для смены видов деятельности на уроке. </a:t>
            </a:r>
            <a:r>
              <a:rPr lang="ru-RU" sz="2400" dirty="0" smtClean="0"/>
              <a:t>Игры </a:t>
            </a:r>
            <a:r>
              <a:rPr lang="ru-RU" sz="2400" dirty="0"/>
              <a:t>можно проводить между командами, в группах, в целом классе. Во всех случаях осуществляется тесное взаимодействие обучающихся, которое учит их сотрудничать, соревноваться, не проявляя агрессии, уметь проигрывать, брать на себя ответственность. </a:t>
            </a:r>
            <a:endParaRPr lang="ru-RU" sz="2400" dirty="0" smtClean="0"/>
          </a:p>
          <a:p>
            <a:pPr algn="just"/>
            <a:r>
              <a:rPr lang="ru-RU" sz="2400" dirty="0" smtClean="0"/>
              <a:t>Игры </a:t>
            </a:r>
            <a:r>
              <a:rPr lang="ru-RU" sz="2400" dirty="0"/>
              <a:t>способствуют решению различных задач: создание психологической готовности детей к речевому общению на английском языке; закрепление, повторение языкового материала; тренировка в выборе нужного речевого варианта.</a:t>
            </a:r>
          </a:p>
        </p:txBody>
      </p:sp>
    </p:spTree>
    <p:extLst>
      <p:ext uri="{BB962C8B-B14F-4D97-AF65-F5344CB8AC3E}">
        <p14:creationId xmlns:p14="http://schemas.microsoft.com/office/powerpoint/2010/main" val="321932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449" y="404664"/>
            <a:ext cx="83699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В многообразии существующих игр, связанных не только с изучением иностранного языка, я выбрала для себя идеи определенных игр, которые «вплела»  в языковой материал определенной темы. </a:t>
            </a:r>
            <a:r>
              <a:rPr lang="ru-RU" sz="2400" smtClean="0"/>
              <a:t>Однако </a:t>
            </a:r>
            <a:r>
              <a:rPr lang="ru-RU" sz="2400" dirty="0"/>
              <a:t>данные игры универсальны. Их можно использовать для закрепления либо повторения любой грамматической или лексической темы.</a:t>
            </a:r>
          </a:p>
        </p:txBody>
      </p:sp>
      <p:pic>
        <p:nvPicPr>
          <p:cNvPr id="4100" name="Picture 4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852936"/>
            <a:ext cx="3096344" cy="3255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3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/>
              <a:t>«Мешочек с вопросами» </a:t>
            </a:r>
            <a:r>
              <a:rPr lang="ru-RU" dirty="0"/>
              <a:t>(игра-знакомство).  Используется  на первом </a:t>
            </a:r>
            <a:r>
              <a:rPr lang="ru-RU" dirty="0" smtClean="0"/>
              <a:t>занятии </a:t>
            </a:r>
            <a:r>
              <a:rPr lang="ru-RU" dirty="0"/>
              <a:t>с новым классом (например, при переходе из начальной в среднюю школу, знакомство с новым учителем).  В мешочке собраны листочки с личными  вопросами. Учитель подходит к каждому ученику, тот достает листочек с вопросом и отвечает на него. Роль ведущего можно распределить между ребятами, например, для каждого ряда будет свой ведущий. Количество вопросов в мешочке должно совпадать с количеством учеников в классе, чтобы каждый принял </a:t>
            </a:r>
            <a:r>
              <a:rPr lang="ru-RU" dirty="0" smtClean="0"/>
              <a:t>участие.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" r="35222"/>
          <a:stretch/>
        </p:blipFill>
        <p:spPr>
          <a:xfrm rot="5400000">
            <a:off x="4720577" y="2686296"/>
            <a:ext cx="3920841" cy="37268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3" r="9294"/>
          <a:stretch/>
        </p:blipFill>
        <p:spPr>
          <a:xfrm rot="5400000">
            <a:off x="510309" y="3266613"/>
            <a:ext cx="3920843" cy="256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200" y="188640"/>
            <a:ext cx="84969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/>
              <a:t>«Украшаем ёлку» </a:t>
            </a:r>
            <a:r>
              <a:rPr lang="ru-RU" dirty="0"/>
              <a:t>(закрепление темы урока). Игра применяется как закрепление темы «</a:t>
            </a:r>
            <a:r>
              <a:rPr lang="en-US" dirty="0" smtClean="0"/>
              <a:t>Christmas</a:t>
            </a:r>
            <a:r>
              <a:rPr lang="ru-RU" dirty="0"/>
              <a:t>» (также была использована как повторение лексических и грамматических тем, изученных в течение полугодия). На доске закреплена ёлка из бумаги. На столе разложены «</a:t>
            </a:r>
            <a:r>
              <a:rPr lang="ru-RU" dirty="0" smtClean="0"/>
              <a:t>укра</a:t>
            </a:r>
            <a:r>
              <a:rPr lang="ru-RU" dirty="0"/>
              <a:t>ш</a:t>
            </a:r>
            <a:r>
              <a:rPr lang="ru-RU" dirty="0" smtClean="0"/>
              <a:t>ения</a:t>
            </a:r>
            <a:r>
              <a:rPr lang="ru-RU" dirty="0"/>
              <a:t>», на обороте написаны вопросы. Учащийся зачитывает вслух вопрос, отвечает на него и «вешает» украшение на ёлку  (с помощью магнита или двустороннего </a:t>
            </a:r>
            <a:r>
              <a:rPr lang="ru-RU" dirty="0" smtClean="0"/>
              <a:t>скотча).</a:t>
            </a:r>
            <a:r>
              <a:rPr lang="en-US" dirty="0" smtClean="0"/>
              <a:t> </a:t>
            </a:r>
            <a:r>
              <a:rPr lang="ru-RU" dirty="0" smtClean="0"/>
              <a:t>Применяется для работы с 4-6 классами.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89" t="55184" r="39871"/>
          <a:stretch/>
        </p:blipFill>
        <p:spPr>
          <a:xfrm rot="5400000">
            <a:off x="6295396" y="3573666"/>
            <a:ext cx="4054439" cy="15786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40" r="1"/>
          <a:stretch/>
        </p:blipFill>
        <p:spPr>
          <a:xfrm rot="5400000">
            <a:off x="5336775" y="2383899"/>
            <a:ext cx="2211447" cy="20496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5" r="24194"/>
          <a:stretch/>
        </p:blipFill>
        <p:spPr>
          <a:xfrm rot="5400000">
            <a:off x="5299795" y="4816453"/>
            <a:ext cx="2190989" cy="17758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7" r="40692"/>
          <a:stretch/>
        </p:blipFill>
        <p:spPr>
          <a:xfrm rot="5400000">
            <a:off x="386156" y="4113057"/>
            <a:ext cx="2317955" cy="2992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4" r="51732"/>
          <a:stretch/>
        </p:blipFill>
        <p:spPr>
          <a:xfrm rot="5400000">
            <a:off x="2632550" y="1655697"/>
            <a:ext cx="2059977" cy="34158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308558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закрепление темы«</a:t>
            </a:r>
            <a:r>
              <a:rPr lang="en-US" dirty="0" smtClean="0"/>
              <a:t>Christmas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94177" y="5189892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проведения в начальной школе, повторение изученных тем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5167" y="188640"/>
            <a:ext cx="84249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/>
              <a:t>«Домино» </a:t>
            </a:r>
            <a:r>
              <a:rPr lang="ru-RU" dirty="0"/>
              <a:t>(закрепление, повторение материала). Применяется для повторения темы «Неправильные глаголы». Класс делится на две команды, каждой команде выдается комплект «</a:t>
            </a:r>
            <a:r>
              <a:rPr lang="ru-RU" dirty="0" err="1"/>
              <a:t>доминошек</a:t>
            </a:r>
            <a:r>
              <a:rPr lang="ru-RU" dirty="0"/>
              <a:t>». По принципу домино нужно подобрать карточки друг к другу – первая форма глагола ко второй форме. </a:t>
            </a:r>
            <a:r>
              <a:rPr lang="ru-RU" dirty="0" smtClean="0"/>
              <a:t>Побеждает команда, сложившая первой и без ошибок цепочку из глагольных форм. Используется в 5-6 классах.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5" r="6343"/>
          <a:stretch/>
        </p:blipFill>
        <p:spPr>
          <a:xfrm rot="5400000">
            <a:off x="6771134" y="4491252"/>
            <a:ext cx="2310759" cy="17704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0"/>
          <a:stretch/>
        </p:blipFill>
        <p:spPr>
          <a:xfrm rot="5400000">
            <a:off x="4180074" y="3028364"/>
            <a:ext cx="2900274" cy="20251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9" t="16067" r="22896" b="4106"/>
          <a:stretch/>
        </p:blipFill>
        <p:spPr>
          <a:xfrm rot="5400000">
            <a:off x="7031055" y="1823310"/>
            <a:ext cx="1813872" cy="2155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83377" y="2790129"/>
            <a:ext cx="3455776" cy="19461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71396" y="3922709"/>
            <a:ext cx="3574574" cy="201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8092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/>
              <a:t>«Ужасный крокодил» </a:t>
            </a:r>
            <a:r>
              <a:rPr lang="ru-RU" dirty="0"/>
              <a:t>(закрепление изученного материала). Игра применяется как закрепление темы « </a:t>
            </a:r>
            <a:r>
              <a:rPr lang="en-US" dirty="0"/>
              <a:t>Halloween</a:t>
            </a:r>
            <a:r>
              <a:rPr lang="ru-RU" dirty="0"/>
              <a:t>». На столе разложены карточки с тематической лексикой. Учащиеся по очереди выбирают карточку, показывают классу без слов то, что загадано на карточке. Ответ принимается полным предложением:  «</a:t>
            </a:r>
            <a:r>
              <a:rPr lang="en-US" dirty="0"/>
              <a:t>You are a …</a:t>
            </a:r>
            <a:r>
              <a:rPr lang="ru-RU" dirty="0" smtClean="0"/>
              <a:t>». Используется в 4-6 классах.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69" r="31497"/>
          <a:stretch/>
        </p:blipFill>
        <p:spPr>
          <a:xfrm rot="5400000">
            <a:off x="4109360" y="2137900"/>
            <a:ext cx="3445559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7" r="28876"/>
          <a:stretch/>
        </p:blipFill>
        <p:spPr>
          <a:xfrm rot="5400000">
            <a:off x="1066641" y="3715019"/>
            <a:ext cx="2875895" cy="2921962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305493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26505"/>
            <a:ext cx="2217220" cy="181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 (x86)\Microsoft Office\MEDIA\CAGCAT10\j0336075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00" y="4334593"/>
            <a:ext cx="2405627" cy="243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74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211</TotalTime>
  <Words>708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2024-02-10T21:59:08Z</dcterms:created>
  <dcterms:modified xsi:type="dcterms:W3CDTF">2024-02-11T09:40:02Z</dcterms:modified>
</cp:coreProperties>
</file>