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2" r:id="rId3"/>
    <p:sldId id="280" r:id="rId4"/>
    <p:sldId id="294" r:id="rId5"/>
    <p:sldId id="286" r:id="rId6"/>
    <p:sldId id="287" r:id="rId7"/>
    <p:sldId id="310" r:id="rId8"/>
    <p:sldId id="295" r:id="rId9"/>
    <p:sldId id="288" r:id="rId10"/>
    <p:sldId id="312" r:id="rId11"/>
    <p:sldId id="281" r:id="rId12"/>
    <p:sldId id="290" r:id="rId13"/>
    <p:sldId id="298" r:id="rId14"/>
    <p:sldId id="289" r:id="rId15"/>
    <p:sldId id="296" r:id="rId16"/>
    <p:sldId id="293" r:id="rId17"/>
    <p:sldId id="299" r:id="rId18"/>
    <p:sldId id="300" r:id="rId19"/>
    <p:sldId id="303" r:id="rId20"/>
    <p:sldId id="306" r:id="rId21"/>
    <p:sldId id="309" r:id="rId22"/>
    <p:sldId id="292" r:id="rId23"/>
    <p:sldId id="313" r:id="rId24"/>
    <p:sldId id="311" r:id="rId25"/>
    <p:sldId id="28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9900CC"/>
    <a:srgbClr val="008000"/>
    <a:srgbClr val="336600"/>
    <a:srgbClr val="0000FF"/>
    <a:srgbClr val="0033CC"/>
    <a:srgbClr val="33CC33"/>
    <a:srgbClr val="006600"/>
    <a:srgbClr val="99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BDE-B583-4614-8AF4-DB7B5610714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47B2-DA35-4622-ACEC-2664D713E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BDE-B583-4614-8AF4-DB7B5610714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47B2-DA35-4622-ACEC-2664D713E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BDE-B583-4614-8AF4-DB7B5610714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47B2-DA35-4622-ACEC-2664D713E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89448883-D6EE-4549-961B-86B6A7C7D9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79702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19D33C20-C016-49A3-813E-B64D94C13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56816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3495F4AC-5DEF-46AB-98E6-43D82E0B45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49101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9DFABB96-814D-4E90-BA32-9D2BFF1A0A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51214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AD8C95BB-A449-459A-B770-13C679234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53281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294B7E5B-9B0B-4318-B066-244ABD8762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374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9B8D249F-7924-43B0-BEDD-1376EA2617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59957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BF89F0FB-CEC9-4F7A-AE94-EE1528F283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39637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BDE-B583-4614-8AF4-DB7B5610714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47B2-DA35-4622-ACEC-2664D713E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5B16866A-7F59-494B-836B-922919F4A5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5216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1D472038-B481-474E-8BE2-C13F84D7B7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195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BC9A6D04-9F74-4354-928E-B304F8E5C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20694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BDE-B583-4614-8AF4-DB7B5610714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47B2-DA35-4622-ACEC-2664D713E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BDE-B583-4614-8AF4-DB7B5610714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47B2-DA35-4622-ACEC-2664D713E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BDE-B583-4614-8AF4-DB7B5610714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47B2-DA35-4622-ACEC-2664D713E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BDE-B583-4614-8AF4-DB7B5610714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47B2-DA35-4622-ACEC-2664D713E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BDE-B583-4614-8AF4-DB7B5610714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47B2-DA35-4622-ACEC-2664D713E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BDE-B583-4614-8AF4-DB7B5610714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47B2-DA35-4622-ACEC-2664D713E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0BDE-B583-4614-8AF4-DB7B5610714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947B2-DA35-4622-ACEC-2664D713E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90BDE-B583-4614-8AF4-DB7B56107146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947B2-DA35-4622-ACEC-2664D713E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50EC92-DC57-4CBE-8358-FBAB16226D7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476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548680"/>
            <a:ext cx="89289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smtClean="0">
                <a:latin typeface="Monotype Corsiva" pitchFamily="66" charset="0"/>
              </a:rPr>
              <a:t>«Знание- самое превосходное из владений. Все стремятся к нему, само же оно не приходит»</a:t>
            </a:r>
            <a:endParaRPr lang="ru-RU" sz="6600" dirty="0"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43306" y="5000636"/>
            <a:ext cx="52925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 smtClean="0"/>
              <a:t>Аль-Бируни</a:t>
            </a:r>
            <a:endParaRPr lang="ru-RU" sz="40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548680"/>
            <a:ext cx="8928992" cy="4131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6000" dirty="0" smtClean="0">
                <a:latin typeface="Monotype Corsiva" pitchFamily="66" charset="0"/>
              </a:rPr>
              <a:t>Вспомнить ………</a:t>
            </a:r>
          </a:p>
          <a:p>
            <a:pPr>
              <a:lnSpc>
                <a:spcPct val="150000"/>
              </a:lnSpc>
            </a:pPr>
            <a:r>
              <a:rPr lang="ru-RU" sz="6000" dirty="0" smtClean="0">
                <a:latin typeface="Monotype Corsiva" pitchFamily="66" charset="0"/>
              </a:rPr>
              <a:t>Закрепить ………..</a:t>
            </a:r>
          </a:p>
          <a:p>
            <a:pPr>
              <a:lnSpc>
                <a:spcPct val="150000"/>
              </a:lnSpc>
            </a:pPr>
            <a:r>
              <a:rPr lang="ru-RU" sz="6000" dirty="0" smtClean="0">
                <a:latin typeface="Monotype Corsiva" pitchFamily="66" charset="0"/>
              </a:rPr>
              <a:t>Оценить ………….</a:t>
            </a:r>
            <a:endParaRPr lang="ru-RU" sz="60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89139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005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14282" y="1214422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071934" y="121442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86248" y="3143248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3357562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Квадрат</a:t>
            </a:r>
            <a:endParaRPr lang="ru-RU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7286676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6140" y="2201924"/>
            <a:ext cx="896448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Физминутка</a:t>
            </a:r>
            <a:endParaRPr lang="ru-RU" sz="4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«Четырехугольники»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Веселая Музыка - Детская [с сайта www.ololo.fm]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/>
              </p:ext>
            </p:extLst>
          </p:nvPr>
        </p:nvPicPr>
        <p:blipFill>
          <a:blip r:embed="rId3" cstate="print"/>
          <a:stretch>
            <a:fillRect/>
          </a:stretch>
        </p:blipFill>
        <p:spPr>
          <a:xfrm>
            <a:off x="4363583" y="45091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381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052736"/>
            <a:ext cx="727280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Давайте выполним необычную физкультурную минутку для глаз.</a:t>
            </a:r>
          </a:p>
          <a:p>
            <a:pPr algn="ctr"/>
            <a:endParaRPr lang="ru-RU" sz="3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Вам предстоит определить какие геометрические фигуры изобразит наш герой.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46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 flipH="1">
            <a:off x="971600" y="1052736"/>
            <a:ext cx="6480720" cy="144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971600" y="1196752"/>
            <a:ext cx="0" cy="39604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971600" y="5157192"/>
            <a:ext cx="7560840" cy="108012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452320" y="1052736"/>
            <a:ext cx="1080120" cy="51845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575031" y="2967335"/>
            <a:ext cx="59939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Четырехугольник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672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412776"/>
            <a:ext cx="7344816" cy="4392488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400" b="1" dirty="0" smtClean="0">
                <a:ln w="1905"/>
                <a:gradFill>
                  <a:gsLst>
                    <a:gs pos="0">
                      <a:srgbClr val="B56FF4">
                        <a:shade val="20000"/>
                        <a:satMod val="200000"/>
                      </a:srgbClr>
                    </a:gs>
                    <a:gs pos="78000">
                      <a:srgbClr val="B56FF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B56FF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Прямоугольник</a:t>
            </a:r>
            <a:endParaRPr lang="ru-RU" sz="4400" b="1" dirty="0">
              <a:ln w="1905"/>
              <a:gradFill>
                <a:gsLst>
                  <a:gs pos="0">
                    <a:srgbClr val="B56FF4">
                      <a:shade val="20000"/>
                      <a:satMod val="200000"/>
                    </a:srgbClr>
                  </a:gs>
                  <a:gs pos="78000">
                    <a:srgbClr val="B56FF4">
                      <a:tint val="90000"/>
                      <a:shade val="89000"/>
                      <a:satMod val="220000"/>
                    </a:srgbClr>
                  </a:gs>
                  <a:gs pos="100000">
                    <a:srgbClr val="B56FF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635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86116" y="0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РАЗМИНКА</a:t>
            </a:r>
            <a:endParaRPr lang="ru-RU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28604"/>
            <a:ext cx="464343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Вот забавная таблица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На таблице только фигуры.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Повнимательней взгляни: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Очень строгому закону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Подчиняются они.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86282" y="428604"/>
            <a:ext cx="43577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Присмотрись, довольно просто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 конца распутать нить,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фигуру – где знак вопроса, -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Поразмыслив, начертить!</a:t>
            </a:r>
            <a:endParaRPr lang="ru-RU" sz="24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714620"/>
            <a:ext cx="4857784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88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1268760"/>
            <a:ext cx="5112568" cy="4752528"/>
          </a:xfrm>
          <a:prstGeom prst="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4400" b="1" dirty="0" smtClean="0">
                <a:ln w="1905"/>
                <a:gradFill>
                  <a:gsLst>
                    <a:gs pos="0">
                      <a:srgbClr val="B56FF4">
                        <a:shade val="20000"/>
                        <a:satMod val="200000"/>
                      </a:srgbClr>
                    </a:gs>
                    <a:gs pos="78000">
                      <a:srgbClr val="B56FF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B56FF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Квадрат</a:t>
            </a:r>
            <a:endParaRPr lang="ru-RU" sz="4400" b="1" dirty="0">
              <a:ln w="1905"/>
              <a:gradFill>
                <a:gsLst>
                  <a:gs pos="0">
                    <a:srgbClr val="B56FF4">
                      <a:shade val="20000"/>
                      <a:satMod val="200000"/>
                    </a:srgbClr>
                  </a:gs>
                  <a:gs pos="78000">
                    <a:srgbClr val="B56FF4">
                      <a:tint val="90000"/>
                      <a:shade val="89000"/>
                      <a:satMod val="220000"/>
                    </a:srgbClr>
                  </a:gs>
                  <a:gs pos="100000">
                    <a:srgbClr val="B56FF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835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401080" cy="6858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u="sng" dirty="0" smtClean="0"/>
              <a:t/>
            </a:r>
            <a:br>
              <a:rPr lang="ru-RU" sz="3100" b="1" u="sng" dirty="0" smtClean="0"/>
            </a:br>
            <a:r>
              <a:rPr lang="ru-RU" sz="3100" b="1" u="sng" dirty="0" smtClean="0"/>
              <a:t>Заполните пропуски.</a:t>
            </a:r>
            <a:br>
              <a:rPr lang="ru-RU" sz="3100" b="1" u="sng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1. Прямоугольником называют четырехугольник, у которого …</a:t>
            </a:r>
            <a:br>
              <a:rPr lang="ru-RU" sz="3100" dirty="0" smtClean="0"/>
            </a:br>
            <a:r>
              <a:rPr lang="ru-RU" sz="3100" dirty="0" smtClean="0"/>
              <a:t>2. Стороны прямоугольника, имеющие общую вершину, называют …</a:t>
            </a:r>
            <a:br>
              <a:rPr lang="ru-RU" sz="3100" dirty="0" smtClean="0"/>
            </a:br>
            <a:r>
              <a:rPr lang="ru-RU" sz="3100" dirty="0" smtClean="0"/>
              <a:t>3. Соседние стороны прямоугольника называют … и …</a:t>
            </a:r>
            <a:br>
              <a:rPr lang="ru-RU" sz="3100" dirty="0" smtClean="0"/>
            </a:br>
            <a:r>
              <a:rPr lang="ru-RU" sz="3100" dirty="0" smtClean="0"/>
              <a:t>4. Стороны прямоугольника, не имеющие общей вершины, называют …</a:t>
            </a:r>
            <a:br>
              <a:rPr lang="ru-RU" sz="3100" dirty="0" smtClean="0"/>
            </a:br>
            <a:r>
              <a:rPr lang="ru-RU" sz="3100" dirty="0" smtClean="0"/>
              <a:t>5. Противолежащие стороны прямоугольника …</a:t>
            </a:r>
            <a:br>
              <a:rPr lang="ru-RU" sz="3100" dirty="0" smtClean="0"/>
            </a:br>
            <a:r>
              <a:rPr lang="ru-RU" sz="3100" dirty="0" smtClean="0"/>
              <a:t>6. Периметр прямоугольника со сторонами а и </a:t>
            </a:r>
            <a:r>
              <a:rPr lang="en-US" sz="3100" dirty="0" smtClean="0"/>
              <a:t>b </a:t>
            </a:r>
            <a:r>
              <a:rPr lang="tt-RU" sz="3100" dirty="0" smtClean="0"/>
              <a:t>называют ...</a:t>
            </a:r>
            <a:br>
              <a:rPr lang="tt-RU" sz="3100" dirty="0" smtClean="0"/>
            </a:br>
            <a:r>
              <a:rPr lang="tt-RU" sz="3100" dirty="0" smtClean="0"/>
              <a:t>7. Квадратом называют прямоугольник, у которого ...</a:t>
            </a:r>
            <a:br>
              <a:rPr lang="tt-RU" sz="3100" dirty="0" smtClean="0"/>
            </a:br>
            <a:r>
              <a:rPr lang="tt-RU" sz="3100" dirty="0" smtClean="0"/>
              <a:t>8. </a:t>
            </a:r>
            <a:r>
              <a:rPr lang="ru-RU" sz="3100" dirty="0" smtClean="0"/>
              <a:t>Периметр прямоугольника со сторонами а и </a:t>
            </a:r>
            <a:r>
              <a:rPr lang="en-US" sz="3100" dirty="0" smtClean="0"/>
              <a:t>b </a:t>
            </a:r>
            <a:r>
              <a:rPr lang="tt-RU" sz="3100" dirty="0" smtClean="0"/>
              <a:t>называют ...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r>
              <a:rPr lang="ru-RU" dirty="0" smtClean="0"/>
              <a:t>Повторяем математику:</a:t>
            </a:r>
            <a:br>
              <a:rPr lang="ru-RU" dirty="0" smtClean="0"/>
            </a:br>
            <a:r>
              <a:rPr lang="ru-RU" dirty="0" smtClean="0"/>
              <a:t>стр. </a:t>
            </a:r>
            <a:r>
              <a:rPr lang="ru-RU" smtClean="0"/>
              <a:t>140 № 4.67 (1), № 4.68 (2)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8031599"/>
      </p:ext>
    </p:extLst>
  </p:cSld>
  <p:clrMapOvr>
    <a:masterClrMapping/>
  </p:clrMapOvr>
  <p:transition>
    <p:newsflash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97436"/>
          </a:xfrm>
        </p:spPr>
        <p:txBody>
          <a:bodyPr>
            <a:normAutofit/>
          </a:bodyPr>
          <a:lstStyle/>
          <a:p>
            <a:r>
              <a:rPr lang="ru-RU" sz="5400" dirty="0" smtClean="0"/>
              <a:t>…Чем больше узнаешь, тем лучше понимаешь, как много тебе ещё нужно узнать…</a:t>
            </a:r>
            <a:endParaRPr lang="ru-RU" sz="5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8214" y="188640"/>
            <a:ext cx="7075271" cy="923330"/>
          </a:xfrm>
          <a:prstGeom prst="rect">
            <a:avLst/>
          </a:prstGeom>
          <a:noFill/>
        </p:spPr>
        <p:txBody>
          <a:bodyPr wrap="none">
            <a:prstTxWarp prst="textDoubleWave1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cap="all" dirty="0">
                <a:ln w="0"/>
                <a:gradFill flip="none">
                  <a:gsLst>
                    <a:gs pos="0">
                      <a:srgbClr val="BBE0E3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BBE0E3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BBE0E3">
                        <a:shade val="65000"/>
                        <a:satMod val="130000"/>
                      </a:srgbClr>
                    </a:gs>
                    <a:gs pos="92000">
                      <a:srgbClr val="BBE0E3">
                        <a:shade val="50000"/>
                        <a:satMod val="120000"/>
                      </a:srgbClr>
                    </a:gs>
                    <a:gs pos="100000">
                      <a:srgbClr val="BBE0E3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glow rad="139700">
                    <a:srgbClr val="FFFFFF">
                      <a:satMod val="175000"/>
                      <a:alpha val="40000"/>
                    </a:srgbClr>
                  </a:glow>
                  <a:reflection blurRad="12700" stA="50000" endPos="50000" dist="5000" dir="5400000" sy="-100000" rotWithShape="0"/>
                </a:effectLst>
              </a:rPr>
              <a:t>РЕФЛЕКСИЯ:</a:t>
            </a:r>
          </a:p>
        </p:txBody>
      </p:sp>
      <p:pic>
        <p:nvPicPr>
          <p:cNvPr id="6" name="Рисунок 5" descr="1007or4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5405438"/>
            <a:ext cx="2571750" cy="145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34925" y="1484313"/>
            <a:ext cx="9109075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36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уроке я работал (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активно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пассивно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Своей работой на уроке я (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доволен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доволен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Урок для меня показался (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коротким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длинным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         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За урок я (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устал 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устал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Мое настроение (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стало лучше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/ стало хуже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Материал урока мне был (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понятен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понятен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Домашнее задание мне кажется (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легким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трудным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518008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285860"/>
            <a:ext cx="4386288" cy="431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8358246" cy="600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5800"/>
          </a:xfrm>
        </p:spPr>
        <p:txBody>
          <a:bodyPr/>
          <a:lstStyle/>
          <a:p>
            <a:r>
              <a:rPr lang="ru-RU" sz="5400" dirty="0" smtClean="0"/>
              <a:t>Повторяем то , что знаем,</a:t>
            </a:r>
            <a:br>
              <a:rPr lang="ru-RU" sz="5400" dirty="0" smtClean="0"/>
            </a:br>
            <a:r>
              <a:rPr lang="ru-RU" sz="5400" dirty="0" smtClean="0"/>
              <a:t>Вспоминаем, что забыли.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6369072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dirty="0" smtClean="0"/>
              <a:t>Какой угол называют острым?</a:t>
            </a:r>
            <a:br>
              <a:rPr lang="ru-RU" sz="4900" b="1" dirty="0" smtClean="0"/>
            </a:br>
            <a:r>
              <a:rPr lang="ru-RU" sz="4900" b="1" dirty="0" smtClean="0"/>
              <a:t>Какой угол называют тупым?</a:t>
            </a:r>
            <a:br>
              <a:rPr lang="ru-RU" sz="4900" b="1" dirty="0" smtClean="0"/>
            </a:br>
            <a:r>
              <a:rPr lang="ru-RU" sz="4900" b="1" dirty="0" smtClean="0"/>
              <a:t>Какова градусная мера развёрнутого угла?</a:t>
            </a:r>
            <a:br>
              <a:rPr lang="ru-RU" sz="4900" b="1" dirty="0" smtClean="0"/>
            </a:br>
            <a:r>
              <a:rPr lang="ru-RU" sz="4900" b="1" dirty="0" smtClean="0"/>
              <a:t>Какова градусная мера прямого угла?</a:t>
            </a:r>
            <a:br>
              <a:rPr lang="ru-RU" sz="4900" b="1" dirty="0" smtClean="0"/>
            </a:br>
            <a:r>
              <a:rPr lang="ru-RU" sz="4900" b="1" dirty="0" smtClean="0"/>
              <a:t>Что такое периметр?</a:t>
            </a:r>
            <a:br>
              <a:rPr lang="ru-RU" sz="4900" b="1" dirty="0" smtClean="0"/>
            </a:br>
            <a:r>
              <a:rPr lang="ru-RU" sz="4900" b="1" dirty="0" smtClean="0"/>
              <a:t>Дайте определение треугольника.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97436"/>
          </a:xfrm>
        </p:spPr>
        <p:txBody>
          <a:bodyPr>
            <a:normAutofit/>
          </a:bodyPr>
          <a:lstStyle/>
          <a:p>
            <a:pPr algn="l"/>
            <a:r>
              <a:rPr lang="ru-RU" sz="6000" b="1" dirty="0" smtClean="0"/>
              <a:t>Четырёхугольники. Прямоугольник. Квадрат.</a:t>
            </a:r>
            <a:br>
              <a:rPr lang="ru-RU" sz="6000" b="1" dirty="0" smtClean="0"/>
            </a:br>
            <a:r>
              <a:rPr lang="ru-RU" sz="6000" b="1" smtClean="0"/>
              <a:t/>
            </a:r>
            <a:br>
              <a:rPr lang="ru-RU" sz="6000" b="1" smtClean="0"/>
            </a:br>
            <a:endParaRPr lang="ru-RU" sz="6000" b="1" dirty="0"/>
          </a:p>
        </p:txBody>
      </p:sp>
    </p:spTree>
  </p:cSld>
  <p:clrMapOvr>
    <a:masterClrMapping/>
  </p:clrMapOvr>
  <p:transition>
    <p:newsflash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1958</TotalTime>
  <Words>207</Words>
  <Application>Microsoft Office PowerPoint</Application>
  <PresentationFormat>Экран (4:3)</PresentationFormat>
  <Paragraphs>44</Paragraphs>
  <Slides>24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33" baseType="lpstr">
      <vt:lpstr>Arial</vt:lpstr>
      <vt:lpstr>Calibri</vt:lpstr>
      <vt:lpstr>Comic Sans MS</vt:lpstr>
      <vt:lpstr>Monotype Corsiva</vt:lpstr>
      <vt:lpstr>Times New Roman</vt:lpstr>
      <vt:lpstr>Verdana</vt:lpstr>
      <vt:lpstr>Wingdings</vt:lpstr>
      <vt:lpstr>Тема Office</vt:lpstr>
      <vt:lpstr>1_Оформление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Повторяем то , что знаем, Вспоминаем, что забыли. </vt:lpstr>
      <vt:lpstr>Какой угол называют острым? Какой угол называют тупым? Какова градусная мера развёрнутого угла? Какова градусная мера прямого угла? Что такое периметр? Дайте определение треугольника. </vt:lpstr>
      <vt:lpstr>Презентация PowerPoint</vt:lpstr>
      <vt:lpstr>Четырёхугольники. Прямоугольник. Квадрат.  </vt:lpstr>
      <vt:lpstr>Презентация PowerPoint</vt:lpstr>
      <vt:lpstr>Презентация PowerPoint</vt:lpstr>
      <vt:lpstr>Презентация PowerPoint</vt:lpstr>
      <vt:lpstr>Презентация PowerPoint</vt:lpstr>
      <vt:lpstr>Квадрат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 Заполните пропуски.  1. Прямоугольником называют четырехугольник, у которого … 2. Стороны прямоугольника, имеющие общую вершину, называют … 3. Соседние стороны прямоугольника называют … и … 4. Стороны прямоугольника, не имеющие общей вершины, называют … 5. Противолежащие стороны прямоугольника … 6. Периметр прямоугольника со сторонами а и b называют ... 7. Квадратом называют прямоугольник, у которого ... 8. Периметр прямоугольника со сторонами а и b называют ...  </vt:lpstr>
      <vt:lpstr>Повторяем математику: стр. 140 № 4.67 (1), № 4.68 (2) </vt:lpstr>
      <vt:lpstr>…Чем больше узнаешь, тем лучше понимаешь, как много тебе ещё нужно узнать…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Dmitriy Prykin</cp:lastModifiedBy>
  <cp:revision>144</cp:revision>
  <dcterms:created xsi:type="dcterms:W3CDTF">2008-12-07T15:53:23Z</dcterms:created>
  <dcterms:modified xsi:type="dcterms:W3CDTF">2024-02-11T08:57:30Z</dcterms:modified>
</cp:coreProperties>
</file>