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92" r:id="rId3"/>
    <p:sldId id="313" r:id="rId4"/>
    <p:sldId id="314" r:id="rId5"/>
    <p:sldId id="315" r:id="rId6"/>
    <p:sldId id="316" r:id="rId7"/>
    <p:sldId id="306" r:id="rId8"/>
    <p:sldId id="317" r:id="rId9"/>
    <p:sldId id="318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BACC6"/>
    <a:srgbClr val="009900"/>
    <a:srgbClr val="95B3D7"/>
    <a:srgbClr val="F0DB10"/>
    <a:srgbClr val="8EB4E3"/>
    <a:srgbClr val="FFFF00"/>
    <a:srgbClr val="385D8A"/>
    <a:srgbClr val="FFFFFF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146" y="84"/>
      </p:cViewPr>
      <p:guideLst>
        <p:guide orient="horz" pos="209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FA63F-463D-460B-A123-44A0C4C9C195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6E71A-8270-4A7F-B3D7-8F7C189E7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49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ACD9-18CA-4B19-9BEB-549B262A7D6E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image" Target="../media/image2.png"/><Relationship Id="rId16" Type="http://schemas.openxmlformats.org/officeDocument/2006/relationships/image" Target="../media/image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8.wmf"/><Relationship Id="rId26" Type="http://schemas.openxmlformats.org/officeDocument/2006/relationships/image" Target="../media/image22.wmf"/><Relationship Id="rId3" Type="http://schemas.openxmlformats.org/officeDocument/2006/relationships/oleObject" Target="../embeddings/oleObject9.bin"/><Relationship Id="rId21" Type="http://schemas.openxmlformats.org/officeDocument/2006/relationships/oleObject" Target="../embeddings/oleObject18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6.bin"/><Relationship Id="rId25" Type="http://schemas.openxmlformats.org/officeDocument/2006/relationships/oleObject" Target="../embeddings/oleObject20.bin"/><Relationship Id="rId2" Type="http://schemas.openxmlformats.org/officeDocument/2006/relationships/image" Target="../media/image2.png"/><Relationship Id="rId16" Type="http://schemas.openxmlformats.org/officeDocument/2006/relationships/image" Target="../media/image17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3.bin"/><Relationship Id="rId24" Type="http://schemas.openxmlformats.org/officeDocument/2006/relationships/image" Target="../media/image21.wmf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23" Type="http://schemas.openxmlformats.org/officeDocument/2006/relationships/oleObject" Target="../embeddings/oleObject19.bin"/><Relationship Id="rId10" Type="http://schemas.openxmlformats.org/officeDocument/2006/relationships/image" Target="../media/image14.wmf"/><Relationship Id="rId19" Type="http://schemas.openxmlformats.org/officeDocument/2006/relationships/oleObject" Target="../embeddings/oleObject17.bin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6.wmf"/><Relationship Id="rId22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6.bin"/><Relationship Id="rId18" Type="http://schemas.openxmlformats.org/officeDocument/2006/relationships/image" Target="../media/image30.wmf"/><Relationship Id="rId26" Type="http://schemas.openxmlformats.org/officeDocument/2006/relationships/image" Target="../media/image34.wmf"/><Relationship Id="rId3" Type="http://schemas.openxmlformats.org/officeDocument/2006/relationships/oleObject" Target="../embeddings/oleObject21.bin"/><Relationship Id="rId21" Type="http://schemas.openxmlformats.org/officeDocument/2006/relationships/oleObject" Target="../embeddings/oleObject30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28.bin"/><Relationship Id="rId25" Type="http://schemas.openxmlformats.org/officeDocument/2006/relationships/oleObject" Target="../embeddings/oleObject32.bin"/><Relationship Id="rId2" Type="http://schemas.openxmlformats.org/officeDocument/2006/relationships/image" Target="../media/image2.png"/><Relationship Id="rId16" Type="http://schemas.openxmlformats.org/officeDocument/2006/relationships/image" Target="../media/image29.wmf"/><Relationship Id="rId20" Type="http://schemas.openxmlformats.org/officeDocument/2006/relationships/image" Target="../media/image31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5.bin"/><Relationship Id="rId24" Type="http://schemas.openxmlformats.org/officeDocument/2006/relationships/image" Target="../media/image33.wmf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23" Type="http://schemas.openxmlformats.org/officeDocument/2006/relationships/oleObject" Target="../embeddings/oleObject31.bin"/><Relationship Id="rId10" Type="http://schemas.openxmlformats.org/officeDocument/2006/relationships/image" Target="../media/image26.wmf"/><Relationship Id="rId19" Type="http://schemas.openxmlformats.org/officeDocument/2006/relationships/oleObject" Target="../embeddings/oleObject29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28.wmf"/><Relationship Id="rId22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3644"/>
            <a:ext cx="9144000" cy="357426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Одночлены. Арифметические операции над одночленами </a:t>
            </a:r>
            <a:b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Алгебра </a:t>
            </a:r>
            <a:b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7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2387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«Солнечная» </a:t>
            </a:r>
            <a:r>
              <a:rPr lang="ru-RU" sz="2400" dirty="0" err="1">
                <a:solidFill>
                  <a:srgbClr val="385D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г.о.Солнечногорск</a:t>
            </a:r>
            <a:endParaRPr lang="ru-RU" sz="2400" dirty="0">
              <a:solidFill>
                <a:srgbClr val="385D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6334125"/>
            <a:ext cx="9144000" cy="523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Учитель математики: Евдокимова Т.В.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75"/>
    </mc:Choice>
    <mc:Fallback xmlns="">
      <p:transition spd="slow" advTm="297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99411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Понятие одночлена. Стандартный вид одночлена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63844" y="3708332"/>
            <a:ext cx="8446294" cy="1712357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altLang="ru-RU" sz="2200" i="1" dirty="0">
                <a:solidFill>
                  <a:srgbClr val="C00000"/>
                </a:solidFill>
              </a:rPr>
              <a:t>Одночленом</a:t>
            </a:r>
            <a:r>
              <a:rPr lang="ru-RU" altLang="ru-RU" sz="2200" i="1" dirty="0"/>
              <a:t> называют алгебраическое выражение, которое представляет собой произведение чисел и переменных, возведенных в степени с натуральными показателями.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129439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/>
              <a:t>3</a:t>
            </a:r>
            <a:r>
              <a:rPr lang="en-US" sz="2800" i="1" dirty="0"/>
              <a:t>ab</a:t>
            </a:r>
            <a:r>
              <a:rPr lang="en-US" sz="2800" i="1" baseline="30000" dirty="0"/>
              <a:t>2</a:t>
            </a:r>
            <a:r>
              <a:rPr lang="en-US" sz="2800" i="1" dirty="0"/>
              <a:t>c</a:t>
            </a:r>
            <a:r>
              <a:rPr lang="en-US" sz="2800" i="1" baseline="30000" dirty="0"/>
              <a:t>5</a:t>
            </a:r>
            <a:r>
              <a:rPr lang="ru-RU" sz="2800" i="1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177198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/>
              <a:t>7</a:t>
            </a:r>
            <a:r>
              <a:rPr lang="en-US" sz="2800" i="1" dirty="0"/>
              <a:t>m </a:t>
            </a:r>
            <a:r>
              <a:rPr lang="ru-RU" sz="2800" i="1" dirty="0"/>
              <a:t>·</a:t>
            </a:r>
            <a:r>
              <a:rPr lang="en-US" sz="2800" i="1" dirty="0"/>
              <a:t> 9n</a:t>
            </a:r>
            <a:r>
              <a:rPr lang="en-US" sz="2800" i="1" baseline="30000" dirty="0"/>
              <a:t>3</a:t>
            </a:r>
            <a:r>
              <a:rPr lang="ru-RU" sz="2800" i="1" dirty="0"/>
              <a:t> · </a:t>
            </a:r>
            <a:r>
              <a:rPr lang="en-US" sz="2800" i="1" dirty="0"/>
              <a:t>5a</a:t>
            </a:r>
            <a:r>
              <a:rPr lang="ru-RU" sz="2800" i="1" dirty="0"/>
              <a:t> · </a:t>
            </a:r>
            <a:r>
              <a:rPr lang="en-US" sz="2800" i="1" dirty="0"/>
              <a:t>t</a:t>
            </a:r>
            <a:r>
              <a:rPr lang="ru-RU" sz="2800" i="1" dirty="0"/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26798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i="1" dirty="0"/>
              <a:t>½ </a:t>
            </a:r>
            <a:r>
              <a:rPr lang="ru-RU" sz="2800" i="1" dirty="0" err="1"/>
              <a:t>х</a:t>
            </a:r>
            <a:r>
              <a:rPr lang="ru-RU" sz="2800" i="1" dirty="0"/>
              <a:t> </a:t>
            </a:r>
            <a:r>
              <a:rPr lang="en-US" sz="2800" i="1" dirty="0"/>
              <a:t>y</a:t>
            </a:r>
            <a:r>
              <a:rPr lang="ru-RU" sz="2800" i="1" dirty="0"/>
              <a:t> </a:t>
            </a:r>
            <a:r>
              <a:rPr lang="en-US" sz="2800" i="1" dirty="0"/>
              <a:t>z</a:t>
            </a:r>
            <a:r>
              <a:rPr lang="ru-RU" sz="2800" i="1" dirty="0"/>
              <a:t>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2798281"/>
            <a:ext cx="89071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i="1" dirty="0"/>
              <a:t>1,8 d</a:t>
            </a:r>
            <a:r>
              <a:rPr lang="ru-RU" sz="2800" i="1" dirty="0"/>
              <a:t> · </a:t>
            </a:r>
            <a:r>
              <a:rPr lang="en-US" sz="2800" i="1" dirty="0"/>
              <a:t>(-a)</a:t>
            </a:r>
            <a:r>
              <a:rPr lang="ru-RU" sz="2800" i="1" dirty="0"/>
              <a:t> · </a:t>
            </a:r>
            <a:r>
              <a:rPr lang="en-US" sz="2800" i="1" dirty="0"/>
              <a:t>k</a:t>
            </a:r>
            <a:r>
              <a:rPr lang="en-US" sz="2800" i="1" baseline="30000" dirty="0"/>
              <a:t>5</a:t>
            </a:r>
            <a:r>
              <a:rPr lang="ru-RU" sz="2800" i="1" dirty="0"/>
              <a:t> · </a:t>
            </a:r>
            <a:r>
              <a:rPr lang="en-US" sz="2800" i="1" dirty="0"/>
              <a:t>l</a:t>
            </a:r>
            <a:r>
              <a:rPr lang="en-US" sz="2800" i="1" baseline="30000" dirty="0"/>
              <a:t>3</a:t>
            </a:r>
            <a:r>
              <a:rPr lang="ru-RU" sz="2800" i="1" dirty="0"/>
              <a:t> · </a:t>
            </a:r>
            <a:r>
              <a:rPr lang="en-US" sz="2800" i="1" dirty="0"/>
              <a:t>0,5</a:t>
            </a:r>
            <a:r>
              <a:rPr lang="ru-RU" sz="2800" i="1" dirty="0"/>
              <a:t> · </a:t>
            </a:r>
            <a:r>
              <a:rPr lang="en-US" sz="2800" i="1" dirty="0"/>
              <a:t>f</a:t>
            </a:r>
            <a:endParaRPr lang="ru-RU" sz="2800" i="1" dirty="0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99411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Понятие одночлена. Стандартный вид одночлена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783" y="1064861"/>
            <a:ext cx="848443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200" i="1" dirty="0">
                <a:solidFill>
                  <a:schemeClr val="dk1"/>
                </a:solidFill>
              </a:rPr>
              <a:t>Чтобы привести одночлен к </a:t>
            </a:r>
            <a:r>
              <a:rPr lang="ru-RU" altLang="ru-RU" sz="2200" i="1" dirty="0">
                <a:solidFill>
                  <a:srgbClr val="C00000"/>
                </a:solidFill>
              </a:rPr>
              <a:t>стандартному виду</a:t>
            </a:r>
            <a:r>
              <a:rPr lang="ru-RU" altLang="ru-RU" sz="2200" i="1" dirty="0">
                <a:solidFill>
                  <a:schemeClr val="dk1"/>
                </a:solidFill>
              </a:rPr>
              <a:t>, нужно: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перемножить все числовые множители и поставить их произведение на первое место;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перемножить все имеющиеся степени с одним буквенным основанием;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перемножить все имеющиеся степени с другим буквенным основанием и т. д.;</a:t>
            </a:r>
            <a:endParaRPr lang="en-US" altLang="ru-RU" sz="2200" i="1" dirty="0">
              <a:solidFill>
                <a:schemeClr val="dk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записать все буквенные множители в алфавитном порядке.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-1"/>
            <a:ext cx="9144000" cy="899411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Понятие одночлена. Стандартный вид одночлена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48852" y="4514592"/>
            <a:ext cx="8446294" cy="1420892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altLang="ru-RU" sz="2400" i="1" dirty="0"/>
              <a:t>Числовой множитель</a:t>
            </a:r>
            <a:r>
              <a:rPr lang="en-US" altLang="ru-RU" sz="2400" i="1" dirty="0"/>
              <a:t> </a:t>
            </a:r>
            <a:r>
              <a:rPr lang="ru-RU" altLang="ru-RU" sz="2400" i="1" dirty="0"/>
              <a:t>одночлена, записанного в  стандартном виде, называют </a:t>
            </a:r>
            <a:r>
              <a:rPr lang="ru-RU" altLang="ru-RU" sz="2400" i="1" dirty="0">
                <a:solidFill>
                  <a:srgbClr val="C00000"/>
                </a:solidFill>
              </a:rPr>
              <a:t>коэффициентом одночлена</a:t>
            </a:r>
            <a:r>
              <a:rPr lang="ru-RU" altLang="ru-RU" sz="2400" i="1" dirty="0"/>
              <a:t>.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79005" y="1917254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i="1" dirty="0"/>
              <a:t>c</a:t>
            </a:r>
            <a:r>
              <a:rPr lang="en-US" sz="2800" i="1" baseline="30000" dirty="0"/>
              <a:t>5</a:t>
            </a:r>
            <a:r>
              <a:rPr lang="ru-RU" sz="2800" i="1" dirty="0"/>
              <a:t>3</a:t>
            </a:r>
            <a:r>
              <a:rPr lang="en-US" sz="2800" i="1" dirty="0"/>
              <a:t>b</a:t>
            </a:r>
            <a:r>
              <a:rPr lang="en-US" sz="2800" i="1" baseline="30000" dirty="0"/>
              <a:t>2</a:t>
            </a:r>
            <a:r>
              <a:rPr lang="en-US" sz="2800" i="1" dirty="0"/>
              <a:t>a</a:t>
            </a:r>
            <a:endParaRPr lang="ru-RU" sz="28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9005" y="2423414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/>
              <a:t>7</a:t>
            </a:r>
            <a:r>
              <a:rPr lang="en-US" sz="2800" i="1" dirty="0"/>
              <a:t>m </a:t>
            </a:r>
            <a:r>
              <a:rPr lang="ru-RU" sz="2800" i="1" dirty="0"/>
              <a:t>·</a:t>
            </a:r>
            <a:r>
              <a:rPr lang="en-US" sz="2800" i="1" dirty="0"/>
              <a:t> 9n</a:t>
            </a:r>
            <a:r>
              <a:rPr lang="en-US" sz="2800" i="1" baseline="30000" dirty="0"/>
              <a:t>3</a:t>
            </a:r>
            <a:r>
              <a:rPr lang="ru-RU" sz="2800" i="1" dirty="0"/>
              <a:t> · </a:t>
            </a:r>
            <a:r>
              <a:rPr lang="en-US" sz="2800" i="1" dirty="0"/>
              <a:t>5a</a:t>
            </a:r>
            <a:r>
              <a:rPr lang="ru-RU" sz="2800" i="1" dirty="0"/>
              <a:t> · </a:t>
            </a:r>
            <a:r>
              <a:rPr lang="en-US" sz="2800" i="1" dirty="0"/>
              <a:t>t</a:t>
            </a:r>
            <a:r>
              <a:rPr lang="ru-RU" sz="2800" i="1" dirty="0"/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9005" y="2916061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i="1" dirty="0"/>
              <a:t>y</a:t>
            </a:r>
            <a:r>
              <a:rPr lang="ru-RU" sz="2800" i="1" dirty="0"/>
              <a:t> </a:t>
            </a:r>
            <a:r>
              <a:rPr lang="en-US" sz="2800" i="1" dirty="0"/>
              <a:t>z</a:t>
            </a:r>
            <a:r>
              <a:rPr lang="ru-RU" sz="2800" i="1" dirty="0"/>
              <a:t> </a:t>
            </a:r>
            <a:r>
              <a:rPr lang="ru-RU" sz="2800" i="1" dirty="0" err="1"/>
              <a:t>х</a:t>
            </a:r>
            <a:r>
              <a:rPr lang="ru-RU" sz="2800" i="1" dirty="0"/>
              <a:t> </a:t>
            </a:r>
            <a:r>
              <a:rPr lang="en-US" sz="2800" i="1" dirty="0"/>
              <a:t>·</a:t>
            </a:r>
            <a:r>
              <a:rPr lang="ru-RU" sz="2800" i="1" dirty="0"/>
              <a:t> 9,5</a:t>
            </a:r>
            <a:r>
              <a:rPr lang="en-US" sz="2800" i="1" dirty="0"/>
              <a:t> </a:t>
            </a:r>
            <a:r>
              <a:rPr lang="ru-RU" sz="2800" i="1" dirty="0"/>
              <a:t>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79005" y="3402602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i="1" dirty="0"/>
              <a:t>1,8 d</a:t>
            </a:r>
            <a:r>
              <a:rPr lang="ru-RU" sz="2800" i="1" dirty="0"/>
              <a:t> · </a:t>
            </a:r>
            <a:r>
              <a:rPr lang="en-US" sz="2800" i="1" dirty="0"/>
              <a:t>(-a)</a:t>
            </a:r>
            <a:r>
              <a:rPr lang="ru-RU" sz="2800" i="1" dirty="0"/>
              <a:t> · </a:t>
            </a:r>
            <a:r>
              <a:rPr lang="en-US" sz="2800" i="1" dirty="0"/>
              <a:t>k</a:t>
            </a:r>
            <a:r>
              <a:rPr lang="en-US" sz="2800" i="1" baseline="30000" dirty="0"/>
              <a:t>5</a:t>
            </a:r>
            <a:r>
              <a:rPr lang="ru-RU" sz="2800" i="1" dirty="0"/>
              <a:t> · </a:t>
            </a:r>
            <a:r>
              <a:rPr lang="en-US" sz="2800" i="1" dirty="0"/>
              <a:t>l</a:t>
            </a:r>
            <a:r>
              <a:rPr lang="en-US" sz="2800" i="1" baseline="30000" dirty="0"/>
              <a:t>3</a:t>
            </a:r>
            <a:r>
              <a:rPr lang="ru-RU" sz="2800" i="1" dirty="0"/>
              <a:t> · </a:t>
            </a:r>
            <a:r>
              <a:rPr lang="en-US" sz="2800" i="1" dirty="0"/>
              <a:t>0,5</a:t>
            </a:r>
            <a:r>
              <a:rPr lang="ru-RU" sz="2800" i="1" dirty="0"/>
              <a:t> · </a:t>
            </a:r>
            <a:r>
              <a:rPr lang="en-US" sz="2800" i="1" dirty="0"/>
              <a:t>k</a:t>
            </a:r>
            <a:endParaRPr lang="ru-RU" sz="2800" i="1" dirty="0"/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15782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Привести к стандартному виду одночлены: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71730" y="1924818"/>
            <a:ext cx="18212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= 3</a:t>
            </a:r>
            <a:r>
              <a:rPr lang="en-US" sz="2800" i="1" dirty="0">
                <a:solidFill>
                  <a:srgbClr val="0070C0"/>
                </a:solidFill>
              </a:rPr>
              <a:t>ab</a:t>
            </a:r>
            <a:r>
              <a:rPr lang="en-US" sz="2800" i="1" baseline="30000" dirty="0">
                <a:solidFill>
                  <a:srgbClr val="0070C0"/>
                </a:solidFill>
              </a:rPr>
              <a:t>2</a:t>
            </a:r>
            <a:r>
              <a:rPr lang="en-US" sz="2800" i="1" dirty="0">
                <a:solidFill>
                  <a:srgbClr val="0070C0"/>
                </a:solidFill>
              </a:rPr>
              <a:t>c</a:t>
            </a:r>
            <a:r>
              <a:rPr lang="en-US" sz="2800" i="1" baseline="30000" dirty="0">
                <a:solidFill>
                  <a:srgbClr val="0070C0"/>
                </a:solidFill>
              </a:rPr>
              <a:t>5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53140" y="2423414"/>
            <a:ext cx="46949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>
                <a:solidFill>
                  <a:srgbClr val="0070C0"/>
                </a:solidFill>
              </a:rPr>
              <a:t>= 7·</a:t>
            </a:r>
            <a:r>
              <a:rPr lang="en-US" sz="2800" i="1" dirty="0">
                <a:solidFill>
                  <a:srgbClr val="0070C0"/>
                </a:solidFill>
              </a:rPr>
              <a:t>9</a:t>
            </a:r>
            <a:r>
              <a:rPr lang="ru-RU" sz="2800" i="1" dirty="0">
                <a:solidFill>
                  <a:srgbClr val="0070C0"/>
                </a:solidFill>
              </a:rPr>
              <a:t>·</a:t>
            </a:r>
            <a:r>
              <a:rPr lang="en-US" sz="2800" i="1" dirty="0">
                <a:solidFill>
                  <a:srgbClr val="0070C0"/>
                </a:solidFill>
              </a:rPr>
              <a:t>5amn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en-US" sz="2800" i="1" dirty="0">
                <a:solidFill>
                  <a:srgbClr val="0070C0"/>
                </a:solidFill>
              </a:rPr>
              <a:t>t</a:t>
            </a:r>
            <a:r>
              <a:rPr lang="ru-RU" sz="2800" i="1" dirty="0">
                <a:solidFill>
                  <a:srgbClr val="0070C0"/>
                </a:solidFill>
              </a:rPr>
              <a:t> = 315</a:t>
            </a:r>
            <a:r>
              <a:rPr lang="en-US" sz="2800" i="1" dirty="0">
                <a:solidFill>
                  <a:srgbClr val="0070C0"/>
                </a:solidFill>
              </a:rPr>
              <a:t>amn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en-US" sz="2800" i="1" dirty="0">
                <a:solidFill>
                  <a:srgbClr val="0070C0"/>
                </a:solidFill>
              </a:rPr>
              <a:t>t</a:t>
            </a:r>
            <a:r>
              <a:rPr lang="ru-RU" sz="2800" i="1" dirty="0">
                <a:solidFill>
                  <a:srgbClr val="0070C0"/>
                </a:solidFill>
              </a:rPr>
              <a:t>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34968" y="2908497"/>
            <a:ext cx="457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= 9,5х</a:t>
            </a:r>
            <a:r>
              <a:rPr lang="en-US" sz="2800" i="1" dirty="0" err="1">
                <a:solidFill>
                  <a:srgbClr val="0070C0"/>
                </a:solidFill>
              </a:rPr>
              <a:t>yz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77482" y="3402602"/>
            <a:ext cx="39307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=</a:t>
            </a:r>
            <a:r>
              <a:rPr lang="en-US" sz="2800" i="1" dirty="0">
                <a:solidFill>
                  <a:srgbClr val="0070C0"/>
                </a:solidFill>
              </a:rPr>
              <a:t>1,8</a:t>
            </a:r>
            <a:r>
              <a:rPr lang="ru-RU" sz="2800" i="1" dirty="0">
                <a:solidFill>
                  <a:srgbClr val="0070C0"/>
                </a:solidFill>
              </a:rPr>
              <a:t>·(-1)·</a:t>
            </a:r>
            <a:r>
              <a:rPr lang="en-US" sz="2800" i="1" dirty="0">
                <a:solidFill>
                  <a:srgbClr val="0070C0"/>
                </a:solidFill>
              </a:rPr>
              <a:t>0,5adk</a:t>
            </a:r>
            <a:r>
              <a:rPr lang="en-US" sz="2800" i="1" baseline="30000" dirty="0">
                <a:solidFill>
                  <a:srgbClr val="0070C0"/>
                </a:solidFill>
              </a:rPr>
              <a:t>6</a:t>
            </a:r>
            <a:r>
              <a:rPr lang="en-US" sz="2800" i="1" dirty="0">
                <a:solidFill>
                  <a:srgbClr val="0070C0"/>
                </a:solidFill>
              </a:rPr>
              <a:t>l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>
                <a:solidFill>
                  <a:srgbClr val="0070C0"/>
                </a:solidFill>
              </a:rPr>
              <a:t> =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19280" y="3900420"/>
            <a:ext cx="23054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= </a:t>
            </a:r>
            <a:r>
              <a:rPr lang="en-US" altLang="ru-RU" sz="2800" i="1" dirty="0">
                <a:solidFill>
                  <a:srgbClr val="0070C0"/>
                </a:solidFill>
              </a:rPr>
              <a:t>–</a:t>
            </a:r>
            <a:r>
              <a:rPr lang="ru-RU" sz="2800" i="1" dirty="0">
                <a:solidFill>
                  <a:srgbClr val="0070C0"/>
                </a:solidFill>
              </a:rPr>
              <a:t>0,9</a:t>
            </a:r>
            <a:r>
              <a:rPr lang="en-US" sz="2800" i="1" dirty="0">
                <a:solidFill>
                  <a:srgbClr val="0070C0"/>
                </a:solidFill>
              </a:rPr>
              <a:t>adk</a:t>
            </a:r>
            <a:r>
              <a:rPr lang="en-US" sz="2800" i="1" baseline="30000" dirty="0">
                <a:solidFill>
                  <a:srgbClr val="0070C0"/>
                </a:solidFill>
              </a:rPr>
              <a:t>6</a:t>
            </a:r>
            <a:r>
              <a:rPr lang="en-US" sz="2800" i="1" dirty="0">
                <a:solidFill>
                  <a:srgbClr val="0070C0"/>
                </a:solidFill>
              </a:rPr>
              <a:t>l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444436" y="1979137"/>
            <a:ext cx="316871" cy="4024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065822" y="2457963"/>
            <a:ext cx="841972" cy="44297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851842" y="2944385"/>
            <a:ext cx="706170" cy="4024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773075" y="3943928"/>
            <a:ext cx="830693" cy="40247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48853" y="888863"/>
            <a:ext cx="8446294" cy="2113121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ru-RU" altLang="ru-RU" sz="2200" i="1" dirty="0"/>
              <a:t>Два одночлена, состоящие из одних и тех же переменных, каждая из которых входит в оба одночлена в одинаковых степенях (т.е. с равными показателями степеней), называют </a:t>
            </a:r>
            <a:r>
              <a:rPr lang="ru-RU" altLang="ru-RU" sz="2200" i="1" dirty="0">
                <a:solidFill>
                  <a:srgbClr val="C00000"/>
                </a:solidFill>
              </a:rPr>
              <a:t>подобными одночленами</a:t>
            </a:r>
            <a:r>
              <a:rPr lang="ru-RU" altLang="ru-RU" sz="2200" i="1" dirty="0"/>
              <a:t>. 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15608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3</a:t>
            </a:r>
            <a:r>
              <a:rPr lang="en-US" sz="2800" i="1" dirty="0">
                <a:solidFill>
                  <a:srgbClr val="0070C0"/>
                </a:solidFill>
              </a:rPr>
              <a:t>ab</a:t>
            </a:r>
            <a:r>
              <a:rPr lang="en-US" sz="2800" i="1" baseline="30000" dirty="0">
                <a:solidFill>
                  <a:srgbClr val="0070C0"/>
                </a:solidFill>
              </a:rPr>
              <a:t>2</a:t>
            </a:r>
            <a:r>
              <a:rPr lang="ru-RU" sz="2800" i="1" dirty="0">
                <a:solidFill>
                  <a:srgbClr val="0070C0"/>
                </a:solidFill>
              </a:rPr>
              <a:t>  </a:t>
            </a:r>
            <a:r>
              <a:rPr lang="ru-RU" sz="2800" i="1" dirty="0"/>
              <a:t>и  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i="1" dirty="0">
                <a:solidFill>
                  <a:srgbClr val="0070C0"/>
                </a:solidFill>
              </a:rPr>
              <a:t>8</a:t>
            </a:r>
            <a:r>
              <a:rPr lang="en-US" sz="2800" i="1" dirty="0">
                <a:solidFill>
                  <a:srgbClr val="0070C0"/>
                </a:solidFill>
              </a:rPr>
              <a:t>ab</a:t>
            </a:r>
            <a:r>
              <a:rPr lang="en-US" sz="2800" i="1" baseline="30000" dirty="0">
                <a:solidFill>
                  <a:srgbClr val="0070C0"/>
                </a:solidFill>
              </a:rPr>
              <a:t>2</a:t>
            </a:r>
            <a:r>
              <a:rPr lang="ru-RU" sz="2800" i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365487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7</a:t>
            </a:r>
            <a:r>
              <a:rPr lang="en-US" sz="2800" i="1" dirty="0">
                <a:solidFill>
                  <a:srgbClr val="0070C0"/>
                </a:solidFill>
              </a:rPr>
              <a:t>mn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>
                <a:solidFill>
                  <a:srgbClr val="0070C0"/>
                </a:solidFill>
              </a:rPr>
              <a:t>  </a:t>
            </a:r>
            <a:r>
              <a:rPr lang="ru-RU" sz="2800" i="1" dirty="0"/>
              <a:t>и  </a:t>
            </a:r>
            <a:r>
              <a:rPr lang="ru-RU" sz="2800" i="1" dirty="0">
                <a:solidFill>
                  <a:srgbClr val="0070C0"/>
                </a:solidFill>
              </a:rPr>
              <a:t>1</a:t>
            </a:r>
            <a:r>
              <a:rPr lang="en-US" sz="2800" i="1" dirty="0">
                <a:solidFill>
                  <a:srgbClr val="0070C0"/>
                </a:solidFill>
              </a:rPr>
              <a:t>5mn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>
                <a:solidFill>
                  <a:srgbClr val="0070C0"/>
                </a:solidFill>
              </a:rPr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1" y="414143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0,5х</a:t>
            </a:r>
            <a:r>
              <a:rPr lang="en-US" sz="2800" i="1" dirty="0" err="1">
                <a:solidFill>
                  <a:srgbClr val="0070C0"/>
                </a:solidFill>
              </a:rPr>
              <a:t>yz</a:t>
            </a:r>
            <a:r>
              <a:rPr lang="ru-RU" sz="2800" i="1" dirty="0">
                <a:solidFill>
                  <a:srgbClr val="0070C0"/>
                </a:solidFill>
              </a:rPr>
              <a:t>  </a:t>
            </a:r>
            <a:r>
              <a:rPr lang="ru-RU" sz="2800" i="1" dirty="0"/>
              <a:t>и </a:t>
            </a:r>
            <a:r>
              <a:rPr lang="ru-RU" sz="2800" i="1" dirty="0">
                <a:solidFill>
                  <a:srgbClr val="0070C0"/>
                </a:solidFill>
              </a:rPr>
              <a:t>1/3х</a:t>
            </a:r>
            <a:r>
              <a:rPr lang="en-US" sz="2800" i="1" dirty="0">
                <a:solidFill>
                  <a:srgbClr val="0070C0"/>
                </a:solidFill>
              </a:rPr>
              <a:t>z</a:t>
            </a:r>
            <a:r>
              <a:rPr lang="ru-RU" sz="2800" i="1" dirty="0">
                <a:solidFill>
                  <a:srgbClr val="0070C0"/>
                </a:solidFill>
              </a:rPr>
              <a:t>   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-1" y="4640221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i="1" dirty="0">
                <a:solidFill>
                  <a:srgbClr val="0070C0"/>
                </a:solidFill>
              </a:rPr>
              <a:t>1,8k</a:t>
            </a:r>
            <a:r>
              <a:rPr lang="en-US" sz="2800" i="1" baseline="30000" dirty="0">
                <a:solidFill>
                  <a:srgbClr val="0070C0"/>
                </a:solidFill>
              </a:rPr>
              <a:t>5</a:t>
            </a:r>
            <a:r>
              <a:rPr lang="en-US" sz="2800" i="1" dirty="0">
                <a:solidFill>
                  <a:srgbClr val="0070C0"/>
                </a:solidFill>
              </a:rPr>
              <a:t>l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>
                <a:solidFill>
                  <a:srgbClr val="0070C0"/>
                </a:solidFill>
              </a:rPr>
              <a:t>р</a:t>
            </a:r>
            <a:r>
              <a:rPr lang="ru-RU" sz="2800" i="1" dirty="0"/>
              <a:t>  и  </a:t>
            </a:r>
            <a:r>
              <a:rPr lang="ru-RU" sz="2800" i="1" dirty="0">
                <a:solidFill>
                  <a:srgbClr val="0070C0"/>
                </a:solidFill>
              </a:rPr>
              <a:t>-8,6</a:t>
            </a:r>
            <a:r>
              <a:rPr lang="en-US" sz="2800" i="1" dirty="0">
                <a:solidFill>
                  <a:srgbClr val="0070C0"/>
                </a:solidFill>
              </a:rPr>
              <a:t>k</a:t>
            </a:r>
            <a:r>
              <a:rPr lang="ru-RU" sz="2800" i="1" baseline="30000" dirty="0">
                <a:solidFill>
                  <a:srgbClr val="0070C0"/>
                </a:solidFill>
              </a:rPr>
              <a:t>3</a:t>
            </a:r>
            <a:r>
              <a:rPr lang="en-US" sz="2800" i="1" dirty="0">
                <a:solidFill>
                  <a:srgbClr val="0070C0"/>
                </a:solidFill>
              </a:rPr>
              <a:t>l</a:t>
            </a:r>
            <a:r>
              <a:rPr lang="ru-RU" sz="2800" i="1" baseline="30000" dirty="0">
                <a:solidFill>
                  <a:srgbClr val="0070C0"/>
                </a:solidFill>
              </a:rPr>
              <a:t>5</a:t>
            </a:r>
            <a:r>
              <a:rPr lang="ru-RU" sz="2800" i="1" dirty="0">
                <a:solidFill>
                  <a:srgbClr val="0070C0"/>
                </a:solidFill>
              </a:rPr>
              <a:t>р</a:t>
            </a:r>
            <a:r>
              <a:rPr lang="ru-RU" sz="2800" i="1" dirty="0"/>
              <a:t> </a:t>
            </a: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0" y="-1"/>
            <a:ext cx="9144000" cy="534155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noProof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Сложение и вычитание одночленов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2" y="5126782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100с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 err="1">
                <a:solidFill>
                  <a:srgbClr val="0070C0"/>
                </a:solidFill>
              </a:rPr>
              <a:t>тх</a:t>
            </a:r>
            <a:r>
              <a:rPr lang="en-US" sz="2800" i="1" baseline="30000" dirty="0">
                <a:solidFill>
                  <a:srgbClr val="0070C0"/>
                </a:solidFill>
              </a:rPr>
              <a:t>5</a:t>
            </a:r>
            <a:r>
              <a:rPr lang="ru-RU" sz="2800" i="1" dirty="0"/>
              <a:t>  и  </a:t>
            </a:r>
            <a:r>
              <a:rPr lang="ru-RU" sz="2800" i="1" dirty="0">
                <a:solidFill>
                  <a:srgbClr val="0070C0"/>
                </a:solidFill>
              </a:rPr>
              <a:t>-100с</a:t>
            </a:r>
            <a:r>
              <a:rPr lang="en-US" sz="2800" i="1" baseline="30000" dirty="0">
                <a:solidFill>
                  <a:srgbClr val="0070C0"/>
                </a:solidFill>
              </a:rPr>
              <a:t>3</a:t>
            </a:r>
            <a:r>
              <a:rPr lang="ru-RU" sz="2800" i="1" dirty="0" err="1">
                <a:solidFill>
                  <a:srgbClr val="0070C0"/>
                </a:solidFill>
              </a:rPr>
              <a:t>тх</a:t>
            </a:r>
            <a:r>
              <a:rPr lang="en-US" sz="2800" i="1" baseline="30000" dirty="0">
                <a:solidFill>
                  <a:srgbClr val="0070C0"/>
                </a:solidFill>
              </a:rPr>
              <a:t>5</a:t>
            </a:r>
            <a:r>
              <a:rPr lang="ru-RU" sz="2800" i="1" dirty="0"/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83531" y="3159256"/>
            <a:ext cx="2114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C00000"/>
                </a:solidFill>
              </a:rPr>
              <a:t>- подобные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44984" y="3648756"/>
            <a:ext cx="2114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C00000"/>
                </a:solidFill>
              </a:rPr>
              <a:t>- подобные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89016" y="5126782"/>
            <a:ext cx="2114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C00000"/>
                </a:solidFill>
              </a:rPr>
              <a:t>- подобные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6398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783" y="1055808"/>
            <a:ext cx="848443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2400" i="1" dirty="0">
                <a:solidFill>
                  <a:srgbClr val="0070C0"/>
                </a:solidFill>
              </a:rPr>
              <a:t>Алгоритм сложения одночленов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Привести все одночлены к стандартному виду. 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Убедиться, что все одночлены подобны; если же они </a:t>
            </a:r>
            <a:r>
              <a:rPr lang="ru-RU" altLang="ru-RU" sz="2200" i="1" dirty="0" err="1">
                <a:solidFill>
                  <a:schemeClr val="dk1"/>
                </a:solidFill>
              </a:rPr>
              <a:t>неподобны</a:t>
            </a:r>
            <a:r>
              <a:rPr lang="ru-RU" altLang="ru-RU" sz="2200" i="1" dirty="0">
                <a:solidFill>
                  <a:schemeClr val="dk1"/>
                </a:solidFill>
              </a:rPr>
              <a:t>, то алгоритм далее не применяется.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Найти сумму коэффициентов подобных одночленов.</a:t>
            </a:r>
            <a:endParaRPr lang="en-US" altLang="ru-RU" sz="2200" i="1" dirty="0">
              <a:solidFill>
                <a:schemeClr val="dk1"/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altLang="ru-RU" sz="2200" i="1" dirty="0">
                <a:solidFill>
                  <a:schemeClr val="dk1"/>
                </a:solidFill>
              </a:rPr>
              <a:t>Записать ответ: одночлен, подобный данным, с коэффициентом, полученным на третьем шаге.</a:t>
            </a: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0" y="-1"/>
            <a:ext cx="9144000" cy="534155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noProof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Сложение и вычитание одночленов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93557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25" name="Заголовок 3"/>
          <p:cNvSpPr txBox="1">
            <a:spLocks/>
          </p:cNvSpPr>
          <p:nvPr/>
        </p:nvSpPr>
        <p:spPr>
          <a:xfrm>
            <a:off x="0" y="-1"/>
            <a:ext cx="9144000" cy="534155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noProof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Сложение и вычитание одночленов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674308"/>
              </p:ext>
            </p:extLst>
          </p:nvPr>
        </p:nvGraphicFramePr>
        <p:xfrm>
          <a:off x="633742" y="1449091"/>
          <a:ext cx="40195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3" imgW="2031840" imgH="253800" progId="Equation.3">
                  <p:embed/>
                </p:oleObj>
              </mc:Choice>
              <mc:Fallback>
                <p:oleObj name="Уравнение" r:id="rId3" imgW="2031840" imgH="253800" progId="Equation.3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42" y="1449091"/>
                        <a:ext cx="4019550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441965"/>
              </p:ext>
            </p:extLst>
          </p:nvPr>
        </p:nvGraphicFramePr>
        <p:xfrm>
          <a:off x="633743" y="1954474"/>
          <a:ext cx="47005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5" imgW="2374560" imgH="253800" progId="Equation.3">
                  <p:embed/>
                </p:oleObj>
              </mc:Choice>
              <mc:Fallback>
                <p:oleObj name="Уравнение" r:id="rId5" imgW="2374560" imgH="253800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43" y="1954474"/>
                        <a:ext cx="47005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820417"/>
              </p:ext>
            </p:extLst>
          </p:nvPr>
        </p:nvGraphicFramePr>
        <p:xfrm>
          <a:off x="633742" y="2854938"/>
          <a:ext cx="4997450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7" imgW="2527200" imgH="431640" progId="Equation.3">
                  <p:embed/>
                </p:oleObj>
              </mc:Choice>
              <mc:Fallback>
                <p:oleObj name="Уравнение" r:id="rId7" imgW="2527200" imgH="431640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42" y="2854938"/>
                        <a:ext cx="4997450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-10319" y="660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Примеры:</a:t>
            </a:r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468197"/>
              </p:ext>
            </p:extLst>
          </p:nvPr>
        </p:nvGraphicFramePr>
        <p:xfrm>
          <a:off x="2035174" y="2440375"/>
          <a:ext cx="505301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9" imgW="2552400" imgH="253800" progId="Equation.3">
                  <p:embed/>
                </p:oleObj>
              </mc:Choice>
              <mc:Fallback>
                <p:oleObj name="Уравнение" r:id="rId9" imgW="2552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5174" y="2440375"/>
                        <a:ext cx="5053012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9498697"/>
              </p:ext>
            </p:extLst>
          </p:nvPr>
        </p:nvGraphicFramePr>
        <p:xfrm>
          <a:off x="2389186" y="3678689"/>
          <a:ext cx="4344988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1" imgW="2197080" imgH="241200" progId="Equation.3">
                  <p:embed/>
                </p:oleObj>
              </mc:Choice>
              <mc:Fallback>
                <p:oleObj name="Уравнение" r:id="rId11" imgW="2197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9186" y="3678689"/>
                        <a:ext cx="4344988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126847"/>
              </p:ext>
            </p:extLst>
          </p:nvPr>
        </p:nvGraphicFramePr>
        <p:xfrm>
          <a:off x="4653292" y="1453415"/>
          <a:ext cx="32670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3" imgW="1650960" imgH="241200" progId="Equation.3">
                  <p:embed/>
                </p:oleObj>
              </mc:Choice>
              <mc:Fallback>
                <p:oleObj name="Уравнение" r:id="rId13" imgW="1650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3292" y="1453415"/>
                        <a:ext cx="3267075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085968"/>
              </p:ext>
            </p:extLst>
          </p:nvPr>
        </p:nvGraphicFramePr>
        <p:xfrm>
          <a:off x="633742" y="4100899"/>
          <a:ext cx="4795838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5" imgW="2425680" imgH="431640" progId="Equation.3">
                  <p:embed/>
                </p:oleObj>
              </mc:Choice>
              <mc:Fallback>
                <p:oleObj name="Уравнение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42" y="4100899"/>
                        <a:ext cx="4795838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178396"/>
              </p:ext>
            </p:extLst>
          </p:nvPr>
        </p:nvGraphicFramePr>
        <p:xfrm>
          <a:off x="3143249" y="4918762"/>
          <a:ext cx="28368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7" imgW="1434960" imgH="241200" progId="Equation.3">
                  <p:embed/>
                </p:oleObj>
              </mc:Choice>
              <mc:Fallback>
                <p:oleObj name="Уравнение" r:id="rId17" imgW="1434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3249" y="4918762"/>
                        <a:ext cx="28368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063915" y="4873380"/>
            <a:ext cx="2444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i="1" dirty="0">
                <a:solidFill>
                  <a:srgbClr val="C00000"/>
                </a:solidFill>
              </a:rPr>
              <a:t>- не</a:t>
            </a:r>
            <a:r>
              <a:rPr lang="en-US" altLang="ru-RU" sz="2800" i="1" dirty="0">
                <a:solidFill>
                  <a:srgbClr val="C00000"/>
                </a:solidFill>
              </a:rPr>
              <a:t> </a:t>
            </a:r>
            <a:r>
              <a:rPr lang="ru-RU" altLang="ru-RU" sz="2800" i="1" dirty="0">
                <a:solidFill>
                  <a:srgbClr val="C00000"/>
                </a:solidFill>
              </a:rPr>
              <a:t>подобны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0745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25" name="Заголовок 3"/>
          <p:cNvSpPr txBox="1">
            <a:spLocks/>
          </p:cNvSpPr>
          <p:nvPr/>
        </p:nvSpPr>
        <p:spPr>
          <a:xfrm>
            <a:off x="0" y="-1"/>
            <a:ext cx="9144000" cy="847660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noProof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Умножение одночленов.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ru-RU" sz="2800" b="1" i="0" u="none" strike="noStrike" kern="120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Возведение одночлена в натуральную степень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743810"/>
              </p:ext>
            </p:extLst>
          </p:nvPr>
        </p:nvGraphicFramePr>
        <p:xfrm>
          <a:off x="325925" y="1934308"/>
          <a:ext cx="296386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3" imgW="1498320" imgH="253800" progId="Equation.3">
                  <p:embed/>
                </p:oleObj>
              </mc:Choice>
              <mc:Fallback>
                <p:oleObj name="Уравнение" r:id="rId3" imgW="1498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25" y="1934308"/>
                        <a:ext cx="2963863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822179"/>
              </p:ext>
            </p:extLst>
          </p:nvPr>
        </p:nvGraphicFramePr>
        <p:xfrm>
          <a:off x="325925" y="2688411"/>
          <a:ext cx="45243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5" imgW="2286000" imgH="253800" progId="Equation.3">
                  <p:embed/>
                </p:oleObj>
              </mc:Choice>
              <mc:Fallback>
                <p:oleObj name="Уравнение" r:id="rId5" imgW="22860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25" y="2688411"/>
                        <a:ext cx="4524375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6902153"/>
              </p:ext>
            </p:extLst>
          </p:nvPr>
        </p:nvGraphicFramePr>
        <p:xfrm>
          <a:off x="327622" y="3664316"/>
          <a:ext cx="256222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7" imgW="1295280" imgH="495000" progId="Equation.3">
                  <p:embed/>
                </p:oleObj>
              </mc:Choice>
              <mc:Fallback>
                <p:oleObj name="Уравнение" r:id="rId7" imgW="12952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22" y="3664316"/>
                        <a:ext cx="2562225" cy="98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0" y="118565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Примеры:</a:t>
            </a: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697099"/>
              </p:ext>
            </p:extLst>
          </p:nvPr>
        </p:nvGraphicFramePr>
        <p:xfrm>
          <a:off x="325925" y="4861216"/>
          <a:ext cx="26352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9" imgW="1333440" imgH="279360" progId="Equation.3">
                  <p:embed/>
                </p:oleObj>
              </mc:Choice>
              <mc:Fallback>
                <p:oleObj name="Уравнение" r:id="rId9" imgW="13334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25" y="4861216"/>
                        <a:ext cx="2635250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799379"/>
              </p:ext>
            </p:extLst>
          </p:nvPr>
        </p:nvGraphicFramePr>
        <p:xfrm>
          <a:off x="3253142" y="1932721"/>
          <a:ext cx="35179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1" imgW="1777680" imgH="241200" progId="Equation.3">
                  <p:embed/>
                </p:oleObj>
              </mc:Choice>
              <mc:Fallback>
                <p:oleObj name="Уравнение" r:id="rId11" imgW="1777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3142" y="1932721"/>
                        <a:ext cx="3517900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243052"/>
              </p:ext>
            </p:extLst>
          </p:nvPr>
        </p:nvGraphicFramePr>
        <p:xfrm>
          <a:off x="6807688" y="1921228"/>
          <a:ext cx="95567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3" imgW="482400" imgH="215640" progId="Equation.3">
                  <p:embed/>
                </p:oleObj>
              </mc:Choice>
              <mc:Fallback>
                <p:oleObj name="Уравнение" r:id="rId13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7688" y="1921228"/>
                        <a:ext cx="95567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1645726"/>
              </p:ext>
            </p:extLst>
          </p:nvPr>
        </p:nvGraphicFramePr>
        <p:xfrm>
          <a:off x="876787" y="3171946"/>
          <a:ext cx="54292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5" imgW="2743200" imgH="241200" progId="Equation.3">
                  <p:embed/>
                </p:oleObj>
              </mc:Choice>
              <mc:Fallback>
                <p:oleObj name="Уравнение" r:id="rId15" imgW="2743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787" y="3171946"/>
                        <a:ext cx="54292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97699"/>
              </p:ext>
            </p:extLst>
          </p:nvPr>
        </p:nvGraphicFramePr>
        <p:xfrm>
          <a:off x="6299482" y="3160840"/>
          <a:ext cx="12065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7" imgW="609480" imgH="215640" progId="Equation.3">
                  <p:embed/>
                </p:oleObj>
              </mc:Choice>
              <mc:Fallback>
                <p:oleObj name="Уравнение" r:id="rId17" imgW="609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9482" y="3160840"/>
                        <a:ext cx="120650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465121"/>
              </p:ext>
            </p:extLst>
          </p:nvPr>
        </p:nvGraphicFramePr>
        <p:xfrm>
          <a:off x="2889847" y="3677672"/>
          <a:ext cx="291306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9" imgW="1473120" imgH="495000" progId="Equation.3">
                  <p:embed/>
                </p:oleObj>
              </mc:Choice>
              <mc:Fallback>
                <p:oleObj name="Уравнение" r:id="rId19" imgW="147312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9847" y="3677672"/>
                        <a:ext cx="2913062" cy="981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867071"/>
              </p:ext>
            </p:extLst>
          </p:nvPr>
        </p:nvGraphicFramePr>
        <p:xfrm>
          <a:off x="5802909" y="3740377"/>
          <a:ext cx="1582738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1" imgW="799920" imgH="431640" progId="Equation.3">
                  <p:embed/>
                </p:oleObj>
              </mc:Choice>
              <mc:Fallback>
                <p:oleObj name="Уравнение" r:id="rId21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2909" y="3740377"/>
                        <a:ext cx="1582738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1605150"/>
              </p:ext>
            </p:extLst>
          </p:nvPr>
        </p:nvGraphicFramePr>
        <p:xfrm>
          <a:off x="2930487" y="4863722"/>
          <a:ext cx="3189287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3" imgW="1612800" imgH="266400" progId="Equation.3">
                  <p:embed/>
                </p:oleObj>
              </mc:Choice>
              <mc:Fallback>
                <p:oleObj name="Уравнение" r:id="rId23" imgW="16128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0487" y="4863722"/>
                        <a:ext cx="3189287" cy="528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394172"/>
              </p:ext>
            </p:extLst>
          </p:nvPr>
        </p:nvGraphicFramePr>
        <p:xfrm>
          <a:off x="6119774" y="4912241"/>
          <a:ext cx="16319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5" imgW="825480" imgH="241200" progId="Equation.3">
                  <p:embed/>
                </p:oleObj>
              </mc:Choice>
              <mc:Fallback>
                <p:oleObj name="Уравнение" r:id="rId25" imgW="825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9774" y="4912241"/>
                        <a:ext cx="16319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1485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0" y="-130805"/>
            <a:ext cx="184731" cy="26161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rgbClr val="7AAC19"/>
              </a:solidFill>
              <a:effectLst/>
              <a:latin typeface="PT Sans Narrow"/>
            </a:endParaRPr>
          </a:p>
        </p:txBody>
      </p:sp>
      <p:sp>
        <p:nvSpPr>
          <p:cNvPr id="25" name="Заголовок 3"/>
          <p:cNvSpPr txBox="1">
            <a:spLocks/>
          </p:cNvSpPr>
          <p:nvPr/>
        </p:nvSpPr>
        <p:spPr>
          <a:xfrm>
            <a:off x="0" y="-1"/>
            <a:ext cx="9144000" cy="447007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2800" b="1" i="0" u="none" strike="noStrike" kern="1200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Деление одночлена на одночлен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933368"/>
              </p:ext>
            </p:extLst>
          </p:nvPr>
        </p:nvGraphicFramePr>
        <p:xfrm>
          <a:off x="380246" y="1207989"/>
          <a:ext cx="314007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3" imgW="1587240" imgH="253800" progId="Equation.3">
                  <p:embed/>
                </p:oleObj>
              </mc:Choice>
              <mc:Fallback>
                <p:oleObj name="Уравнение" r:id="rId3" imgW="1587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46" y="1207989"/>
                        <a:ext cx="3140075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599335"/>
              </p:ext>
            </p:extLst>
          </p:nvPr>
        </p:nvGraphicFramePr>
        <p:xfrm>
          <a:off x="380246" y="2191250"/>
          <a:ext cx="349408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5" imgW="1765080" imgH="253800" progId="Equation.3">
                  <p:embed/>
                </p:oleObj>
              </mc:Choice>
              <mc:Fallback>
                <p:oleObj name="Уравнение" r:id="rId5" imgW="1765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46" y="2191250"/>
                        <a:ext cx="3494088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275284"/>
              </p:ext>
            </p:extLst>
          </p:nvPr>
        </p:nvGraphicFramePr>
        <p:xfrm>
          <a:off x="380246" y="3474688"/>
          <a:ext cx="4170363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7" imgW="2108160" imgH="469800" progId="Equation.3">
                  <p:embed/>
                </p:oleObj>
              </mc:Choice>
              <mc:Fallback>
                <p:oleObj name="Уравнение" r:id="rId7" imgW="2108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46" y="3474688"/>
                        <a:ext cx="4170363" cy="930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0" y="41708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>
                <a:solidFill>
                  <a:srgbClr val="0070C0"/>
                </a:solidFill>
              </a:rPr>
              <a:t>Примеры:</a:t>
            </a: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163823"/>
              </p:ext>
            </p:extLst>
          </p:nvPr>
        </p:nvGraphicFramePr>
        <p:xfrm>
          <a:off x="380246" y="5128939"/>
          <a:ext cx="3990976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9" imgW="2019240" imgH="253800" progId="Equation.3">
                  <p:embed/>
                </p:oleObj>
              </mc:Choice>
              <mc:Fallback>
                <p:oleObj name="Уравнение" r:id="rId9" imgW="2019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246" y="5128939"/>
                        <a:ext cx="3990976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132951"/>
              </p:ext>
            </p:extLst>
          </p:nvPr>
        </p:nvGraphicFramePr>
        <p:xfrm>
          <a:off x="3520321" y="1017194"/>
          <a:ext cx="1381125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1" imgW="698400" imgH="444240" progId="Equation.3">
                  <p:embed/>
                </p:oleObj>
              </mc:Choice>
              <mc:Fallback>
                <p:oleObj name="Уравнение" r:id="rId11" imgW="698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0321" y="1017194"/>
                        <a:ext cx="1381125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825930"/>
              </p:ext>
            </p:extLst>
          </p:nvPr>
        </p:nvGraphicFramePr>
        <p:xfrm>
          <a:off x="4902374" y="1013447"/>
          <a:ext cx="1984375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3" imgW="1002960" imgH="444240" progId="Equation.3">
                  <p:embed/>
                </p:oleObj>
              </mc:Choice>
              <mc:Fallback>
                <p:oleObj name="Уравнение" r:id="rId13" imgW="10029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374" y="1013447"/>
                        <a:ext cx="1984375" cy="87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202918"/>
              </p:ext>
            </p:extLst>
          </p:nvPr>
        </p:nvGraphicFramePr>
        <p:xfrm>
          <a:off x="3874334" y="1976936"/>
          <a:ext cx="1584325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5" imgW="799920" imgH="469800" progId="Equation.3">
                  <p:embed/>
                </p:oleObj>
              </mc:Choice>
              <mc:Fallback>
                <p:oleObj name="Уравнение" r:id="rId15" imgW="7999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4334" y="1976936"/>
                        <a:ext cx="1584325" cy="931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7632659"/>
              </p:ext>
            </p:extLst>
          </p:nvPr>
        </p:nvGraphicFramePr>
        <p:xfrm>
          <a:off x="5458659" y="1987791"/>
          <a:ext cx="2112962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7" imgW="1066680" imgH="431640" progId="Equation.3">
                  <p:embed/>
                </p:oleObj>
              </mc:Choice>
              <mc:Fallback>
                <p:oleObj name="Уравнение" r:id="rId17" imgW="1066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8659" y="1987791"/>
                        <a:ext cx="2112962" cy="855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054390"/>
              </p:ext>
            </p:extLst>
          </p:nvPr>
        </p:nvGraphicFramePr>
        <p:xfrm>
          <a:off x="4549816" y="3152214"/>
          <a:ext cx="1633537" cy="160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19" imgW="825480" imgH="812520" progId="Equation.3">
                  <p:embed/>
                </p:oleObj>
              </mc:Choice>
              <mc:Fallback>
                <p:oleObj name="Уравнение" r:id="rId19" imgW="8254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816" y="3152214"/>
                        <a:ext cx="1633537" cy="160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949467"/>
              </p:ext>
            </p:extLst>
          </p:nvPr>
        </p:nvGraphicFramePr>
        <p:xfrm>
          <a:off x="6183353" y="3489893"/>
          <a:ext cx="2185987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1" imgW="1104840" imgH="431640" progId="Equation.3">
                  <p:embed/>
                </p:oleObj>
              </mc:Choice>
              <mc:Fallback>
                <p:oleObj name="Уравнение" r:id="rId21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53" y="3489893"/>
                        <a:ext cx="2185987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62670"/>
              </p:ext>
            </p:extLst>
          </p:nvPr>
        </p:nvGraphicFramePr>
        <p:xfrm>
          <a:off x="4371222" y="4928384"/>
          <a:ext cx="1782762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3" imgW="901440" imgH="469800" progId="Equation.3">
                  <p:embed/>
                </p:oleObj>
              </mc:Choice>
              <mc:Fallback>
                <p:oleObj name="Уравнение" r:id="rId23" imgW="9014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1222" y="4928384"/>
                        <a:ext cx="1782762" cy="931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5786243"/>
              </p:ext>
            </p:extLst>
          </p:nvPr>
        </p:nvGraphicFramePr>
        <p:xfrm>
          <a:off x="6183353" y="4953784"/>
          <a:ext cx="226060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Уравнение" r:id="rId25" imgW="1143000" imgH="457200" progId="Equation.3">
                  <p:embed/>
                </p:oleObj>
              </mc:Choice>
              <mc:Fallback>
                <p:oleObj name="Уравнение" r:id="rId25" imgW="1143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53" y="4953784"/>
                        <a:ext cx="2260600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41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653b8163161a811d18dd27f688c18751523a"/>
</p:tagLst>
</file>

<file path=ppt/theme/theme1.xml><?xml version="1.0" encoding="utf-8"?>
<a:theme xmlns:a="http://schemas.openxmlformats.org/drawingml/2006/main" name="blue_wav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blue_wave</Template>
  <TotalTime>1727</TotalTime>
  <Words>379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Bookman Old Style</vt:lpstr>
      <vt:lpstr>Calibri</vt:lpstr>
      <vt:lpstr>Century Gothic</vt:lpstr>
      <vt:lpstr>PT Sans Narrow</vt:lpstr>
      <vt:lpstr>Times New Roman</vt:lpstr>
      <vt:lpstr>blue_wave</vt:lpstr>
      <vt:lpstr>Уравнение</vt:lpstr>
      <vt:lpstr>Одночлены. Арифметические операции над одночленами  Алгебра  7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равенства треугольников</dc:title>
  <dc:creator>User</dc:creator>
  <cp:lastModifiedBy>Татьяна Евдокимова</cp:lastModifiedBy>
  <cp:revision>190</cp:revision>
  <dcterms:created xsi:type="dcterms:W3CDTF">2014-11-30T09:12:38Z</dcterms:created>
  <dcterms:modified xsi:type="dcterms:W3CDTF">2024-02-11T09:49:01Z</dcterms:modified>
</cp:coreProperties>
</file>