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6" r:id="rId4"/>
    <p:sldId id="261" r:id="rId5"/>
    <p:sldId id="262" r:id="rId6"/>
  </p:sldIdLst>
  <p:sldSz cx="9144000" cy="5143500" type="screen16x9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88" autoAdjust="0"/>
    <p:restoredTop sz="94624" autoAdjust="0"/>
  </p:normalViewPr>
  <p:slideViewPr>
    <p:cSldViewPr>
      <p:cViewPr varScale="1">
        <p:scale>
          <a:sx n="110" d="100"/>
          <a:sy n="110" d="100"/>
        </p:scale>
        <p:origin x="246" y="7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93EF1-655D-4F42-B5F3-E8F71684BE0A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5C261-6723-4A15-8EA8-202C8F9E7C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66631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93EF1-655D-4F42-B5F3-E8F71684BE0A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5C261-6723-4A15-8EA8-202C8F9E7C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44500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93EF1-655D-4F42-B5F3-E8F71684BE0A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5C261-6723-4A15-8EA8-202C8F9E7C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567985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93EF1-655D-4F42-B5F3-E8F71684BE0A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5C261-6723-4A15-8EA8-202C8F9E7C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595738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93EF1-655D-4F42-B5F3-E8F71684BE0A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5C261-6723-4A15-8EA8-202C8F9E7C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793830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93EF1-655D-4F42-B5F3-E8F71684BE0A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5C261-6723-4A15-8EA8-202C8F9E7C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53495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93EF1-655D-4F42-B5F3-E8F71684BE0A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5C261-6723-4A15-8EA8-202C8F9E7C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948065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93EF1-655D-4F42-B5F3-E8F71684BE0A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5C261-6723-4A15-8EA8-202C8F9E7C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150988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93EF1-655D-4F42-B5F3-E8F71684BE0A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5C261-6723-4A15-8EA8-202C8F9E7C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0629307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93EF1-655D-4F42-B5F3-E8F71684BE0A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5C261-6723-4A15-8EA8-202C8F9E7C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083419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93EF1-655D-4F42-B5F3-E8F71684BE0A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5C261-6723-4A15-8EA8-202C8F9E7C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596777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93EF1-655D-4F42-B5F3-E8F71684BE0A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5C261-6723-4A15-8EA8-202C8F9E7C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775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2052" y="1203598"/>
            <a:ext cx="819903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>
                <a:solidFill>
                  <a:srgbClr val="003366"/>
                </a:solidFill>
              </a:rPr>
              <a:t>Свойства сложения натуральных чисел</a:t>
            </a:r>
            <a:endParaRPr lang="en-US" sz="5000" b="1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273586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3434383" y="574634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rgbClr val="003366"/>
                </a:solidFill>
              </a:rPr>
              <a:t>4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743846" y="572164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rgbClr val="003366"/>
                </a:solidFill>
              </a:rPr>
              <a:t>+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066864" y="572164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rgbClr val="003366"/>
                </a:solidFill>
              </a:rPr>
              <a:t>3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402492" y="572164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rgbClr val="003366"/>
                </a:solidFill>
              </a:rPr>
              <a:t>=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750448" y="571486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rgbClr val="003366"/>
                </a:solidFill>
              </a:rPr>
              <a:t>7</a:t>
            </a:r>
          </a:p>
        </p:txBody>
      </p:sp>
      <p:cxnSp>
        <p:nvCxnSpPr>
          <p:cNvPr id="43" name="Прямая со стрелкой 42"/>
          <p:cNvCxnSpPr/>
          <p:nvPr/>
        </p:nvCxnSpPr>
        <p:spPr>
          <a:xfrm>
            <a:off x="971600" y="3189828"/>
            <a:ext cx="72008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756836" y="3405852"/>
            <a:ext cx="4219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О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894506" y="3405852"/>
            <a:ext cx="3706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Х</a:t>
            </a:r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>
            <a:off x="971600" y="3117820"/>
            <a:ext cx="0" cy="144016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1691680" y="3117820"/>
            <a:ext cx="0" cy="144016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2411760" y="3117820"/>
            <a:ext cx="0" cy="144016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3131840" y="3117820"/>
            <a:ext cx="0" cy="144016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3851920" y="3117820"/>
            <a:ext cx="0" cy="144016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4572000" y="3117820"/>
            <a:ext cx="0" cy="144016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5292080" y="3117820"/>
            <a:ext cx="0" cy="144016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6012160" y="3117820"/>
            <a:ext cx="0" cy="144016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6732240" y="3117820"/>
            <a:ext cx="0" cy="144016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7452320" y="3117820"/>
            <a:ext cx="0" cy="144016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783470" y="239774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003366"/>
                </a:solidFill>
              </a:rPr>
              <a:t>0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504784" y="239774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003366"/>
                </a:solidFill>
              </a:rPr>
              <a:t>1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224864" y="239774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003366"/>
                </a:solidFill>
              </a:rPr>
              <a:t>2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2962700" y="239774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003366"/>
                </a:solidFill>
              </a:rPr>
              <a:t>3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3665024" y="239774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003366"/>
                </a:solidFill>
              </a:rPr>
              <a:t>4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4402860" y="239774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003366"/>
                </a:solidFill>
              </a:rPr>
              <a:t>5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5114062" y="239774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003366"/>
                </a:solidFill>
              </a:rPr>
              <a:t>6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5834142" y="239774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003366"/>
                </a:solidFill>
              </a:rPr>
              <a:t>7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6544360" y="239774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003366"/>
                </a:solidFill>
              </a:rPr>
              <a:t>8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7264440" y="239774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003366"/>
                </a:solidFill>
              </a:rPr>
              <a:t>9</a:t>
            </a:r>
          </a:p>
        </p:txBody>
      </p:sp>
      <p:sp>
        <p:nvSpPr>
          <p:cNvPr id="66" name="Овал 65"/>
          <p:cNvSpPr/>
          <p:nvPr/>
        </p:nvSpPr>
        <p:spPr>
          <a:xfrm>
            <a:off x="3610054" y="2357436"/>
            <a:ext cx="485772" cy="64294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Выгнутая вверх стрелка 73"/>
          <p:cNvSpPr/>
          <p:nvPr/>
        </p:nvSpPr>
        <p:spPr>
          <a:xfrm>
            <a:off x="3857620" y="2071684"/>
            <a:ext cx="716086" cy="374330"/>
          </a:xfrm>
          <a:prstGeom prst="curved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5" name="Выгнутая вверх стрелка 74"/>
          <p:cNvSpPr/>
          <p:nvPr/>
        </p:nvSpPr>
        <p:spPr>
          <a:xfrm>
            <a:off x="4610186" y="2071684"/>
            <a:ext cx="716086" cy="374330"/>
          </a:xfrm>
          <a:prstGeom prst="curved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6" name="Выгнутая вверх стрелка 75"/>
          <p:cNvSpPr/>
          <p:nvPr/>
        </p:nvSpPr>
        <p:spPr>
          <a:xfrm>
            <a:off x="5357818" y="2071684"/>
            <a:ext cx="716086" cy="374330"/>
          </a:xfrm>
          <a:prstGeom prst="curved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7" name="Овал 76"/>
          <p:cNvSpPr/>
          <p:nvPr/>
        </p:nvSpPr>
        <p:spPr>
          <a:xfrm>
            <a:off x="5769820" y="2357436"/>
            <a:ext cx="485772" cy="64294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Овал 77"/>
          <p:cNvSpPr/>
          <p:nvPr/>
        </p:nvSpPr>
        <p:spPr>
          <a:xfrm>
            <a:off x="2882427" y="2357436"/>
            <a:ext cx="485772" cy="64294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Выгнутая вниз стрелка 79"/>
          <p:cNvSpPr/>
          <p:nvPr/>
        </p:nvSpPr>
        <p:spPr>
          <a:xfrm>
            <a:off x="3214678" y="3429006"/>
            <a:ext cx="644648" cy="357190"/>
          </a:xfrm>
          <a:prstGeom prst="curvedUp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1" name="Выгнутая вниз стрелка 80"/>
          <p:cNvSpPr/>
          <p:nvPr/>
        </p:nvSpPr>
        <p:spPr>
          <a:xfrm>
            <a:off x="3929058" y="3429006"/>
            <a:ext cx="644648" cy="357190"/>
          </a:xfrm>
          <a:prstGeom prst="curvedUp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2" name="Выгнутая вниз стрелка 81"/>
          <p:cNvSpPr/>
          <p:nvPr/>
        </p:nvSpPr>
        <p:spPr>
          <a:xfrm>
            <a:off x="4643438" y="3429006"/>
            <a:ext cx="644648" cy="357190"/>
          </a:xfrm>
          <a:prstGeom prst="curvedUp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3" name="Выгнутая вниз стрелка 82"/>
          <p:cNvSpPr/>
          <p:nvPr/>
        </p:nvSpPr>
        <p:spPr>
          <a:xfrm>
            <a:off x="5357818" y="3429006"/>
            <a:ext cx="644648" cy="357190"/>
          </a:xfrm>
          <a:prstGeom prst="curvedUp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428992" y="1211039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rgbClr val="003366"/>
                </a:solidFill>
              </a:rPr>
              <a:t>3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3738455" y="1208569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rgbClr val="003366"/>
                </a:solidFill>
              </a:rPr>
              <a:t>+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4061473" y="1208569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rgbClr val="003366"/>
                </a:solidFill>
              </a:rPr>
              <a:t>4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4357686" y="1214428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rgbClr val="003366"/>
                </a:solidFill>
              </a:rPr>
              <a:t>=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4745057" y="1207891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rgbClr val="003366"/>
                </a:solidFill>
              </a:rPr>
              <a:t>7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585761" y="2000246"/>
            <a:ext cx="8230138" cy="52322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i="1" dirty="0"/>
              <a:t>От перемены мест слагаемых сумма не меняется.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2285984" y="142858"/>
            <a:ext cx="451598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/>
              <a:t>переместительное свойство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143240" y="4000510"/>
            <a:ext cx="2752677" cy="92333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5400" b="1" i="1" dirty="0" err="1">
                <a:latin typeface="Times New Roman" pitchFamily="18" charset="0"/>
                <a:cs typeface="Times New Roman" pitchFamily="18" charset="0"/>
              </a:rPr>
              <a:t>a+b</a:t>
            </a:r>
            <a:r>
              <a:rPr lang="en-US" sz="5400" b="1" i="1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5400" b="1" i="1" dirty="0" err="1">
                <a:latin typeface="Times New Roman" pitchFamily="18" charset="0"/>
                <a:cs typeface="Times New Roman" pitchFamily="18" charset="0"/>
              </a:rPr>
              <a:t>b+a</a:t>
            </a:r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3071802" y="4143386"/>
            <a:ext cx="2857520" cy="785818"/>
          </a:xfrm>
          <a:prstGeom prst="roundRect">
            <a:avLst/>
          </a:prstGeom>
          <a:solidFill>
            <a:srgbClr val="FF0000">
              <a:alpha val="0"/>
            </a:srgbClr>
          </a:solidFill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3737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8" fill="hold">
                      <p:stCondLst>
                        <p:cond delay="indefinite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2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3" grpId="0"/>
      <p:bldP spid="24" grpId="0"/>
      <p:bldP spid="25" grpId="0"/>
      <p:bldP spid="44" grpId="0"/>
      <p:bldP spid="44" grpId="1"/>
      <p:bldP spid="45" grpId="0"/>
      <p:bldP spid="45" grpId="1"/>
      <p:bldP spid="56" grpId="0"/>
      <p:bldP spid="56" grpId="1"/>
      <p:bldP spid="57" grpId="0"/>
      <p:bldP spid="57" grpId="1"/>
      <p:bldP spid="58" grpId="0"/>
      <p:bldP spid="58" grpId="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 animBg="1"/>
      <p:bldP spid="66" grpId="1" animBg="1"/>
      <p:bldP spid="74" grpId="0" animBg="1"/>
      <p:bldP spid="74" grpId="1" animBg="1"/>
      <p:bldP spid="75" grpId="0" animBg="1"/>
      <p:bldP spid="75" grpId="1" animBg="1"/>
      <p:bldP spid="76" grpId="0" animBg="1"/>
      <p:bldP spid="76" grpId="1" animBg="1"/>
      <p:bldP spid="77" grpId="0" animBg="1"/>
      <p:bldP spid="77" grpId="1" animBg="1"/>
      <p:bldP spid="77" grpId="2" animBg="1"/>
      <p:bldP spid="77" grpId="3" animBg="1"/>
      <p:bldP spid="78" grpId="0" animBg="1"/>
      <p:bldP spid="78" grpId="1" animBg="1"/>
      <p:bldP spid="80" grpId="0" animBg="1"/>
      <p:bldP spid="80" grpId="1" animBg="1"/>
      <p:bldP spid="81" grpId="0" animBg="1"/>
      <p:bldP spid="81" grpId="1" animBg="1"/>
      <p:bldP spid="82" grpId="0" animBg="1"/>
      <p:bldP spid="82" grpId="1" animBg="1"/>
      <p:bldP spid="83" grpId="0" animBg="1"/>
      <p:bldP spid="83" grpId="1" animBg="1"/>
      <p:bldP spid="84" grpId="0"/>
      <p:bldP spid="85" grpId="0"/>
      <p:bldP spid="86" grpId="0"/>
      <p:bldP spid="87" grpId="0"/>
      <p:bldP spid="88" grpId="0"/>
      <p:bldP spid="89" grpId="0" animBg="1"/>
      <p:bldP spid="6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/>
          <p:cNvSpPr txBox="1"/>
          <p:nvPr/>
        </p:nvSpPr>
        <p:spPr>
          <a:xfrm>
            <a:off x="4194343" y="1619941"/>
            <a:ext cx="15921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003366"/>
                </a:solidFill>
              </a:rPr>
              <a:t>2 + 8 + 5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198691" y="905561"/>
            <a:ext cx="21403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003366"/>
                </a:solidFill>
              </a:rPr>
              <a:t>2 + (8 + 5) =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252212" y="907116"/>
            <a:ext cx="6912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003366"/>
                </a:solidFill>
              </a:rPr>
              <a:t>2 +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845276" y="912050"/>
            <a:ext cx="8996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003366"/>
                </a:solidFill>
              </a:rPr>
              <a:t>13 =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623152" y="910495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003366"/>
                </a:solidFill>
              </a:rPr>
              <a:t>15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197136" y="1623296"/>
            <a:ext cx="21403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003366"/>
                </a:solidFill>
              </a:rPr>
              <a:t>(2 + 8) + 5 =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250657" y="1624851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003366"/>
                </a:solidFill>
              </a:rPr>
              <a:t>10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777217" y="1629785"/>
            <a:ext cx="9893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003366"/>
                </a:solidFill>
              </a:rPr>
              <a:t>+ 5 =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661252" y="1628230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003366"/>
                </a:solidFill>
              </a:rPr>
              <a:t>15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14348" y="2214560"/>
            <a:ext cx="8020401" cy="138499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i="1" dirty="0"/>
              <a:t>Чтобы прибавить к числу сумму двух чисел, </a:t>
            </a:r>
          </a:p>
          <a:p>
            <a:r>
              <a:rPr lang="ru-RU" sz="2800" i="1" dirty="0"/>
              <a:t>можно сначала прибавить первое слагаемое,</a:t>
            </a:r>
          </a:p>
          <a:p>
            <a:r>
              <a:rPr lang="ru-RU" sz="2800" i="1" dirty="0"/>
              <a:t>а потом к полученной сумме – второе слагаемое.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588593" y="191142"/>
            <a:ext cx="3840795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/>
              <a:t>сочетательное свойство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85786" y="3857634"/>
            <a:ext cx="7725192" cy="92333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5400" b="1" i="1" dirty="0">
                <a:latin typeface="Times New Roman" pitchFamily="18" charset="0"/>
                <a:cs typeface="Times New Roman" pitchFamily="18" charset="0"/>
              </a:rPr>
              <a:t>a+(</a:t>
            </a:r>
            <a:r>
              <a:rPr lang="en-US" sz="5400" b="1" i="1" dirty="0" err="1">
                <a:latin typeface="Times New Roman" pitchFamily="18" charset="0"/>
                <a:cs typeface="Times New Roman" pitchFamily="18" charset="0"/>
              </a:rPr>
              <a:t>b+c</a:t>
            </a:r>
            <a:r>
              <a:rPr lang="en-US" sz="5400" b="1" i="1" dirty="0">
                <a:latin typeface="Times New Roman" pitchFamily="18" charset="0"/>
                <a:cs typeface="Times New Roman" pitchFamily="18" charset="0"/>
              </a:rPr>
              <a:t>)=(</a:t>
            </a:r>
            <a:r>
              <a:rPr lang="en-US" sz="5400" b="1" i="1" dirty="0" err="1">
                <a:latin typeface="Times New Roman" pitchFamily="18" charset="0"/>
                <a:cs typeface="Times New Roman" pitchFamily="18" charset="0"/>
              </a:rPr>
              <a:t>a+b</a:t>
            </a:r>
            <a:r>
              <a:rPr lang="en-US" sz="5400" b="1" i="1" dirty="0">
                <a:latin typeface="Times New Roman" pitchFamily="18" charset="0"/>
                <a:cs typeface="Times New Roman" pitchFamily="18" charset="0"/>
              </a:rPr>
              <a:t>)+c=(</a:t>
            </a:r>
            <a:r>
              <a:rPr lang="en-US" sz="5400" b="1" i="1" dirty="0" err="1">
                <a:latin typeface="Times New Roman" pitchFamily="18" charset="0"/>
                <a:cs typeface="Times New Roman" pitchFamily="18" charset="0"/>
              </a:rPr>
              <a:t>a+c</a:t>
            </a:r>
            <a:r>
              <a:rPr lang="en-US" sz="5400" b="1" i="1" dirty="0">
                <a:latin typeface="Times New Roman" pitchFamily="18" charset="0"/>
                <a:cs typeface="Times New Roman" pitchFamily="18" charset="0"/>
              </a:rPr>
              <a:t>)+b</a:t>
            </a:r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14348" y="3929072"/>
            <a:ext cx="7786742" cy="785818"/>
          </a:xfrm>
          <a:prstGeom prst="roundRect">
            <a:avLst/>
          </a:prstGeom>
          <a:solidFill>
            <a:srgbClr val="FF0000">
              <a:alpha val="0"/>
            </a:srgbClr>
          </a:solidFill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29" grpId="0"/>
      <p:bldP spid="30" grpId="0"/>
      <p:bldP spid="31" grpId="0"/>
      <p:bldP spid="32" grpId="0"/>
      <p:bldP spid="34" grpId="0"/>
      <p:bldP spid="35" grpId="0"/>
      <p:bldP spid="35" grpId="1"/>
      <p:bldP spid="36" grpId="0"/>
      <p:bldP spid="36" grpId="1"/>
      <p:bldP spid="37" grpId="0"/>
      <p:bldP spid="37" grpId="1"/>
      <p:bldP spid="39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614336" y="357172"/>
            <a:ext cx="21259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rgbClr val="003366"/>
                </a:solidFill>
              </a:rPr>
              <a:t>25 + 280 =</a:t>
            </a:r>
            <a:endParaRPr lang="ru-RU" sz="3200" dirty="0">
              <a:solidFill>
                <a:srgbClr val="00336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21731" y="357172"/>
            <a:ext cx="9861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rgbClr val="003366"/>
                </a:solidFill>
              </a:rPr>
              <a:t>20 +</a:t>
            </a:r>
            <a:endParaRPr lang="ru-RU" sz="3200" dirty="0">
              <a:solidFill>
                <a:srgbClr val="003366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482366" y="357172"/>
            <a:ext cx="752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rgbClr val="003366"/>
                </a:solidFill>
              </a:rPr>
              <a:t>5 +</a:t>
            </a:r>
            <a:endParaRPr lang="ru-RU" sz="3200" dirty="0">
              <a:solidFill>
                <a:srgbClr val="003366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121929" y="357172"/>
            <a:ext cx="1220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rgbClr val="003366"/>
                </a:solidFill>
              </a:rPr>
              <a:t>280 =</a:t>
            </a:r>
            <a:endParaRPr lang="ru-RU" sz="3200" dirty="0">
              <a:solidFill>
                <a:srgbClr val="003366"/>
              </a:solidFill>
            </a:endParaRPr>
          </a:p>
        </p:txBody>
      </p:sp>
      <p:sp>
        <p:nvSpPr>
          <p:cNvPr id="23" name="Выгнутая вверх стрелка 22"/>
          <p:cNvSpPr/>
          <p:nvPr/>
        </p:nvSpPr>
        <p:spPr>
          <a:xfrm>
            <a:off x="3643306" y="71420"/>
            <a:ext cx="716086" cy="374330"/>
          </a:xfrm>
          <a:prstGeom prst="curved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Выгнутая вверх стрелка 23"/>
          <p:cNvSpPr/>
          <p:nvPr/>
        </p:nvSpPr>
        <p:spPr>
          <a:xfrm rot="10800000">
            <a:off x="3643306" y="928676"/>
            <a:ext cx="716086" cy="374330"/>
          </a:xfrm>
          <a:prstGeom prst="curved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243049" y="357172"/>
            <a:ext cx="30764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rgbClr val="003366"/>
                </a:solidFill>
              </a:rPr>
              <a:t>(20 + 280) + 5 =</a:t>
            </a:r>
            <a:endParaRPr lang="ru-RU" sz="3200" dirty="0">
              <a:solidFill>
                <a:srgbClr val="003366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14336" y="1211039"/>
            <a:ext cx="22252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rgbClr val="003366"/>
                </a:solidFill>
              </a:rPr>
              <a:t>= 300 + 5 =</a:t>
            </a:r>
            <a:endParaRPr lang="ru-RU" sz="3200" dirty="0">
              <a:solidFill>
                <a:srgbClr val="003366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36033" y="1211039"/>
            <a:ext cx="8867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rgbClr val="003366"/>
                </a:solidFill>
              </a:rPr>
              <a:t>305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11560" y="2360918"/>
            <a:ext cx="30315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rgbClr val="003366"/>
                </a:solidFill>
              </a:rPr>
              <a:t>320 + 14 + 80 =</a:t>
            </a:r>
            <a:endParaRPr lang="ru-RU" sz="3200" dirty="0">
              <a:solidFill>
                <a:srgbClr val="003366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535313" y="2360918"/>
            <a:ext cx="33105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rgbClr val="003366"/>
                </a:solidFill>
              </a:rPr>
              <a:t>(320 + 80) + 14 =</a:t>
            </a:r>
            <a:endParaRPr lang="ru-RU" sz="3200" dirty="0">
              <a:solidFill>
                <a:srgbClr val="003366"/>
              </a:solidFill>
            </a:endParaRPr>
          </a:p>
        </p:txBody>
      </p:sp>
      <p:sp>
        <p:nvSpPr>
          <p:cNvPr id="35" name="Выгнутая вверх стрелка 34"/>
          <p:cNvSpPr/>
          <p:nvPr/>
        </p:nvSpPr>
        <p:spPr>
          <a:xfrm>
            <a:off x="2214546" y="2078555"/>
            <a:ext cx="716086" cy="374330"/>
          </a:xfrm>
          <a:prstGeom prst="curved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6" name="Выгнутая вверх стрелка 35"/>
          <p:cNvSpPr/>
          <p:nvPr/>
        </p:nvSpPr>
        <p:spPr>
          <a:xfrm rot="10800000">
            <a:off x="2214546" y="2935811"/>
            <a:ext cx="716086" cy="374330"/>
          </a:xfrm>
          <a:prstGeom prst="curved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11560" y="3221563"/>
            <a:ext cx="24593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rgbClr val="003366"/>
                </a:solidFill>
              </a:rPr>
              <a:t>= 400 + 14 =</a:t>
            </a:r>
            <a:endParaRPr lang="ru-RU" sz="3200" dirty="0">
              <a:solidFill>
                <a:srgbClr val="003366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87824" y="3221563"/>
            <a:ext cx="8867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rgbClr val="003366"/>
                </a:solidFill>
              </a:rPr>
              <a:t>414</a:t>
            </a:r>
          </a:p>
        </p:txBody>
      </p:sp>
      <p:sp>
        <p:nvSpPr>
          <p:cNvPr id="18" name="Овал 17"/>
          <p:cNvSpPr/>
          <p:nvPr/>
        </p:nvSpPr>
        <p:spPr>
          <a:xfrm>
            <a:off x="2671749" y="385747"/>
            <a:ext cx="557210" cy="57150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4157659" y="409560"/>
            <a:ext cx="785818" cy="57150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43613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 animBg="1"/>
      <p:bldP spid="23" grpId="1" animBg="1"/>
      <p:bldP spid="24" grpId="0" animBg="1"/>
      <p:bldP spid="24" grpId="1" animBg="1"/>
      <p:bldP spid="25" grpId="0"/>
      <p:bldP spid="27" grpId="0"/>
      <p:bldP spid="30" grpId="0"/>
      <p:bldP spid="31" grpId="0"/>
      <p:bldP spid="32" grpId="0"/>
      <p:bldP spid="35" grpId="0" animBg="1"/>
      <p:bldP spid="35" grpId="1" animBg="1"/>
      <p:bldP spid="36" grpId="0" animBg="1"/>
      <p:bldP spid="36" grpId="1" animBg="1"/>
      <p:bldP spid="39" grpId="0"/>
      <p:bldP spid="40" grpId="0"/>
      <p:bldP spid="18" grpId="0" animBg="1"/>
      <p:bldP spid="18" grpId="1" animBg="1"/>
      <p:bldP spid="26" grpId="0" animBg="1"/>
      <p:bldP spid="26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1214414" y="714362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rgbClr val="003366"/>
                </a:solidFill>
              </a:rPr>
              <a:t>0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592953" y="744550"/>
            <a:ext cx="21932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(ни одного)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1646606" y="1201157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3366"/>
                </a:solidFill>
              </a:rPr>
              <a:t>7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2242129" y="1201157"/>
            <a:ext cx="6912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3366"/>
                </a:solidFill>
              </a:rPr>
              <a:t>0 =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956377" y="1201157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003366"/>
                </a:solidFill>
              </a:rPr>
              <a:t>+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2722893" y="1201157"/>
            <a:ext cx="4860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3366"/>
                </a:solidFill>
              </a:rPr>
              <a:t> 7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1633383" y="1915537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3366"/>
                </a:solidFill>
              </a:rPr>
              <a:t>0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2228906" y="1915537"/>
            <a:ext cx="6912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3366"/>
                </a:solidFill>
              </a:rPr>
              <a:t>7 =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943154" y="1915537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003366"/>
                </a:solidFill>
              </a:rPr>
              <a:t>+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2815867" y="1915537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3366"/>
                </a:solidFill>
              </a:rPr>
              <a:t>7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904643" y="2786064"/>
            <a:ext cx="7245894" cy="138499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i="1" dirty="0"/>
              <a:t>От прибавления нуля число не меняется или </a:t>
            </a:r>
          </a:p>
          <a:p>
            <a:r>
              <a:rPr lang="ru-RU" sz="2800" i="1" dirty="0"/>
              <a:t>если к нулю прибавить какое-нибудь число,</a:t>
            </a:r>
          </a:p>
          <a:p>
            <a:r>
              <a:rPr lang="ru-RU" sz="2800" i="1" dirty="0"/>
              <a:t>то мы получим само это число.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5313963" y="986843"/>
            <a:ext cx="12907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3366"/>
                </a:solidFill>
              </a:rPr>
              <a:t>5 + 0 =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5313963" y="1701223"/>
            <a:ext cx="14991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3366"/>
                </a:solidFill>
              </a:rPr>
              <a:t>0 + 33 =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5313963" y="2415603"/>
            <a:ext cx="14991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3366"/>
                </a:solidFill>
              </a:rPr>
              <a:t>26 + 0 =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6479296" y="986843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3366"/>
                </a:solidFill>
              </a:rPr>
              <a:t>5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6706857" y="1701223"/>
            <a:ext cx="6014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3366"/>
                </a:solidFill>
              </a:rPr>
              <a:t>33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6706857" y="2415603"/>
            <a:ext cx="6014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3366"/>
                </a:solidFill>
              </a:rPr>
              <a:t>26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286116" y="4000510"/>
            <a:ext cx="2012089" cy="92333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5400" b="1" i="1" dirty="0">
                <a:latin typeface="Times New Roman" pitchFamily="18" charset="0"/>
                <a:cs typeface="Times New Roman" pitchFamily="18" charset="0"/>
              </a:rPr>
              <a:t>a+0=a</a:t>
            </a:r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071802" y="4143386"/>
            <a:ext cx="2571768" cy="785818"/>
          </a:xfrm>
          <a:prstGeom prst="roundRect">
            <a:avLst/>
          </a:prstGeom>
          <a:solidFill>
            <a:srgbClr val="FF0000">
              <a:alpha val="0"/>
            </a:srgbClr>
          </a:solidFill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2714612" y="142858"/>
            <a:ext cx="4421018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/>
              <a:t>Свойство</a:t>
            </a:r>
            <a:r>
              <a:rPr lang="en-US" sz="2800" dirty="0"/>
              <a:t> </a:t>
            </a:r>
            <a:r>
              <a:rPr lang="ru-RU" sz="2800" dirty="0"/>
              <a:t>сложения с нулем</a:t>
            </a:r>
          </a:p>
        </p:txBody>
      </p:sp>
    </p:spTree>
    <p:extLst>
      <p:ext uri="{BB962C8B-B14F-4D97-AF65-F5344CB8AC3E}">
        <p14:creationId xmlns:p14="http://schemas.microsoft.com/office/powerpoint/2010/main" val="398111807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  <p:bldP spid="41" grpId="0"/>
      <p:bldP spid="32" grpId="0"/>
      <p:bldP spid="33" grpId="0"/>
      <p:bldP spid="34" grpId="0"/>
      <p:bldP spid="35" grpId="0"/>
      <p:bldP spid="42" grpId="0"/>
      <p:bldP spid="57" grpId="0" animBg="1"/>
      <p:bldP spid="59" grpId="0"/>
      <p:bldP spid="60" grpId="0"/>
      <p:bldP spid="61" grpId="0"/>
      <p:bldP spid="62" grpId="0"/>
      <p:bldP spid="63" grpId="0"/>
      <p:bldP spid="64" grpId="0"/>
      <p:bldP spid="2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889</TotalTime>
  <Words>221</Words>
  <Application>Microsoft Office PowerPoint</Application>
  <PresentationFormat>Экран (16:9)</PresentationFormat>
  <Paragraphs>72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cp-04</dc:creator>
  <cp:lastModifiedBy>Татьяна Евдокимова</cp:lastModifiedBy>
  <cp:revision>136</cp:revision>
  <dcterms:created xsi:type="dcterms:W3CDTF">2013-08-20T06:45:45Z</dcterms:created>
  <dcterms:modified xsi:type="dcterms:W3CDTF">2024-02-11T09:45:27Z</dcterms:modified>
</cp:coreProperties>
</file>