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94" r:id="rId4"/>
    <p:sldId id="305" r:id="rId5"/>
    <p:sldId id="283" r:id="rId6"/>
    <p:sldId id="272" r:id="rId7"/>
    <p:sldId id="306" r:id="rId8"/>
    <p:sldId id="304" r:id="rId9"/>
    <p:sldId id="300" r:id="rId10"/>
    <p:sldId id="307" r:id="rId11"/>
    <p:sldId id="314" r:id="rId12"/>
    <p:sldId id="311" r:id="rId13"/>
    <p:sldId id="288" r:id="rId14"/>
    <p:sldId id="302" r:id="rId15"/>
    <p:sldId id="277" r:id="rId16"/>
    <p:sldId id="303" r:id="rId17"/>
    <p:sldId id="295" r:id="rId18"/>
    <p:sldId id="296" r:id="rId19"/>
    <p:sldId id="291" r:id="rId20"/>
    <p:sldId id="281" r:id="rId21"/>
    <p:sldId id="282" r:id="rId22"/>
    <p:sldId id="301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0" autoAdjust="0"/>
    <p:restoredTop sz="90962" autoAdjust="0"/>
  </p:normalViewPr>
  <p:slideViewPr>
    <p:cSldViewPr snapToGrid="0">
      <p:cViewPr varScale="1">
        <p:scale>
          <a:sx n="73" d="100"/>
          <a:sy n="73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3648-72E5-4851-AEBC-766EC5F034AE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40A8C-8CE0-4871-BC5C-64C8D9E29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655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3648-72E5-4851-AEBC-766EC5F034AE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40A8C-8CE0-4871-BC5C-64C8D9E29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713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3648-72E5-4851-AEBC-766EC5F034AE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40A8C-8CE0-4871-BC5C-64C8D9E29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89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3648-72E5-4851-AEBC-766EC5F034AE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40A8C-8CE0-4871-BC5C-64C8D9E29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674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3648-72E5-4851-AEBC-766EC5F034AE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40A8C-8CE0-4871-BC5C-64C8D9E29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296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3648-72E5-4851-AEBC-766EC5F034AE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40A8C-8CE0-4871-BC5C-64C8D9E29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969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3648-72E5-4851-AEBC-766EC5F034AE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40A8C-8CE0-4871-BC5C-64C8D9E29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353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3648-72E5-4851-AEBC-766EC5F034AE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40A8C-8CE0-4871-BC5C-64C8D9E29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356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3648-72E5-4851-AEBC-766EC5F034AE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40A8C-8CE0-4871-BC5C-64C8D9E29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521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3648-72E5-4851-AEBC-766EC5F034AE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40A8C-8CE0-4871-BC5C-64C8D9E29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575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33648-72E5-4851-AEBC-766EC5F034AE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40A8C-8CE0-4871-BC5C-64C8D9E29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928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33648-72E5-4851-AEBC-766EC5F034AE}" type="datetimeFigureOut">
              <a:rPr lang="ru-RU" smtClean="0"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40A8C-8CE0-4871-BC5C-64C8D9E295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51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10" Type="http://schemas.openxmlformats.org/officeDocument/2006/relationships/image" Target="../media/image50.png"/><Relationship Id="rId4" Type="http://schemas.openxmlformats.org/officeDocument/2006/relationships/image" Target="../media/image44.jpg"/><Relationship Id="rId9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63712"/>
            <a:ext cx="10585938" cy="7675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1" y="833065"/>
            <a:ext cx="11970327" cy="4552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педагогическая находка»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</a:pPr>
            <a:r>
              <a:rPr lang="ru-RU" sz="2200" b="1" dirty="0" smtClean="0">
                <a:solidFill>
                  <a:srgbClr val="002060"/>
                </a:solidFill>
                <a:latin typeface="Calibri Light" panose="020F0302020204030204"/>
              </a:rPr>
              <a:t>     Тема</a:t>
            </a:r>
            <a:r>
              <a:rPr lang="ru-RU" sz="2200" b="1" dirty="0">
                <a:solidFill>
                  <a:srgbClr val="002060"/>
                </a:solidFill>
                <a:latin typeface="Calibri Light" panose="020F0302020204030204"/>
              </a:rPr>
              <a:t>:  </a:t>
            </a:r>
            <a:r>
              <a:rPr lang="ru-RU" dirty="0">
                <a:solidFill>
                  <a:srgbClr val="333333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Развитие</a:t>
            </a:r>
            <a:r>
              <a:rPr lang="ru-RU" sz="2400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речи</a:t>
            </a:r>
            <a:r>
              <a:rPr lang="ru-RU" sz="2400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детей</a:t>
            </a:r>
            <a:r>
              <a:rPr lang="ru-RU" sz="2400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дошкольного</a:t>
            </a:r>
            <a:r>
              <a:rPr lang="ru-RU" sz="2400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возраста</a:t>
            </a:r>
            <a:r>
              <a:rPr lang="ru-RU" sz="2400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посредством развития</a:t>
            </a:r>
            <a:r>
              <a:rPr lang="ru-RU" sz="2400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 мелкой</a:t>
            </a:r>
            <a:r>
              <a:rPr lang="ru-RU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моторики</a:t>
            </a:r>
            <a:r>
              <a:rPr lang="ru-RU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рук»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450215" algn="just">
              <a:lnSpc>
                <a:spcPct val="107000"/>
              </a:lnSpc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                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                      </a:t>
            </a:r>
            <a:endParaRPr lang="ru-RU" sz="22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lvl="0" algn="r"/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                                   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Выполнила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</a:rPr>
              <a:t>воспитатель</a:t>
            </a:r>
          </a:p>
          <a:p>
            <a:pPr lvl="0" algn="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                                                                          первой</a:t>
            </a:r>
          </a:p>
          <a:p>
            <a:pPr lvl="0" algn="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</a:rPr>
              <a:t> квалификационной  категории</a:t>
            </a:r>
            <a:endParaRPr lang="ru-RU" sz="1100" dirty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lvl="0" algn="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                                                            Лаптева Вера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Викторовна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803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51761" y="277091"/>
            <a:ext cx="83471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21131" y="861867"/>
            <a:ext cx="847779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основании результатов диагностики 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определила индивидуально-образовательные маршруты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по развитию мелкой моторики рук детей, показавших средний и низкий уровень развития на начало учебного года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группе по возможности 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создала условия по развитию мелкой моторики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Имеющийся материал расположила таким образом, что бы дети могли свободно, по интересам себе выбирать игрушки, пособия для этого вида деятельности, при желании не только воспроизводить, продолжать то, что они делали в непосредственной образовательной деятельности, но и проявить свое творчество, а так же закончить начатую игру, реализовать свои замыслы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Кроме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того, на основе изученной литературы мной был 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разработан перспективный план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по развитию мелкой моторики;</a:t>
            </a:r>
            <a:b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были систематизированы игры, развивающие мелкую моторику рук;</a:t>
            </a:r>
            <a:b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дополнена предметно – развивающая среда дидактическим материалом;</a:t>
            </a:r>
            <a:b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оформлена картотека пальчиковых игр со стихами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21131" y="277091"/>
            <a:ext cx="81468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Виды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организованной деятельности и их направления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60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51761" y="277091"/>
            <a:ext cx="83471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21131" y="277091"/>
            <a:ext cx="81468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90057" y="1015847"/>
            <a:ext cx="95881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проведенной в начале года диагностики, я наметила добиться следующего результата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помочь детям приобрести через игры и упражнения по развитию мелкой моторики хорошей подвижности, гибкости и силы пальчиков рук, что в дальнейшем приведет к активному развитию речи.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7072" y="277091"/>
            <a:ext cx="67926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Предполагаемые  результаты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1241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927"/>
            <a:ext cx="12191999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129245" y="277091"/>
            <a:ext cx="98102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В процессе проведения работы были достигнуты следующие  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результаты: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36469" y="1515216"/>
            <a:ext cx="10515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в процессе самостоятельной деятельности стали чаще употреблять стишки 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заученные во время пальчиковых игр;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 детей расширился за счет систематических проведений игр в сопровождении стихов 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потешек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речи детей появились простые предложения;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Движения рук и пальцев детей стали более четкими. В процессе игр дети более четко и своевременно сопровождают движения рук с текстом;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стали лучше общаться друг с другом.</a:t>
            </a:r>
          </a:p>
        </p:txBody>
      </p:sp>
    </p:spTree>
    <p:extLst>
      <p:ext uri="{BB962C8B-B14F-4D97-AF65-F5344CB8AC3E}">
        <p14:creationId xmlns:p14="http://schemas.microsoft.com/office/powerpoint/2010/main" val="400130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947" y="277091"/>
            <a:ext cx="4749196" cy="11766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999" y="1730812"/>
            <a:ext cx="7085144" cy="49609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518" y="3636817"/>
            <a:ext cx="3855026" cy="32211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518" y="325582"/>
            <a:ext cx="3855026" cy="331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76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79664" y="416320"/>
            <a:ext cx="3851564" cy="35731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513" y="1532659"/>
            <a:ext cx="4059380" cy="37926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9" y="2520522"/>
            <a:ext cx="4422335" cy="3792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87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146" y="277091"/>
            <a:ext cx="3442853" cy="34545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45" y="277090"/>
            <a:ext cx="4094019" cy="33471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855" y="3901318"/>
            <a:ext cx="3782291" cy="28112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910" y="244440"/>
            <a:ext cx="3782290" cy="34872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45" y="3901317"/>
            <a:ext cx="4384965" cy="29566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41144" y="3901317"/>
            <a:ext cx="3350853" cy="281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77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036" y="277090"/>
            <a:ext cx="5799927" cy="52801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277091"/>
            <a:ext cx="5771643" cy="528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41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84764" y="277091"/>
            <a:ext cx="8229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группе создана необходимая  предметно- развивающая среда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73036" y="1354308"/>
            <a:ext cx="854132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 для развития мелкой моторики, большинство из которых были сделаны самостоятельно.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436" y="2260356"/>
            <a:ext cx="2610764" cy="218421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75" y="2186930"/>
            <a:ext cx="2949184" cy="248271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704" y="4559222"/>
            <a:ext cx="2810031" cy="20791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725" y="4577612"/>
            <a:ext cx="2760931" cy="230972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250" y="2156817"/>
            <a:ext cx="2973450" cy="228775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14" y="4465298"/>
            <a:ext cx="2117804" cy="219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33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3858491" cy="37615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217" y="93149"/>
            <a:ext cx="4052456" cy="36683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257" y="3491345"/>
            <a:ext cx="2114550" cy="32281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358" y="161924"/>
            <a:ext cx="3800187" cy="28501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464" y="3289156"/>
            <a:ext cx="2286000" cy="33359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45" y="3876677"/>
            <a:ext cx="3442855" cy="27483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9" y="3258415"/>
            <a:ext cx="3752418" cy="336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06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60036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539" y="277091"/>
            <a:ext cx="5750934" cy="85351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87036" y="1407696"/>
            <a:ext cx="635923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4102" y="2493359"/>
            <a:ext cx="4010297" cy="401194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0343" y="1108364"/>
            <a:ext cx="80336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Несмотря на положительные результаты работы в детском саду, важно закреплять полученные навыки и дома. Очень важна работа с родителями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70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0945" y="277091"/>
            <a:ext cx="11139055" cy="7167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Главная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причина этой проблемы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— общее </a:t>
            </a:r>
            <a:endParaRPr lang="ru-RU" sz="32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  <a:spcAft>
                <a:spcPts val="75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моторное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отставание и снижение уровня развития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кистевой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моторики рук. Еще несколько десятков лет назад родителям вместе с детьми приходилось больше делать руками: стирать и отжимать бельё, перебирать крупу, вязать, вышивать и т.д. Теперь в современной жизни огромное количество бытовой техники и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многие</a:t>
            </a:r>
          </a:p>
          <a:p>
            <a:pPr fontAlgn="base">
              <a:lnSpc>
                <a:spcPct val="107000"/>
              </a:lnSpc>
              <a:spcAft>
                <a:spcPts val="75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выполняют за человека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машины.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Учёные пришли к выводу, что приблизительно треть всей поверхности двигательной проекции головного мозга занимает именно проекция кисти рук, которая располагается рядом с речевой зоной.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7000"/>
              </a:lnSpc>
              <a:spcAft>
                <a:spcPts val="750"/>
              </a:spcAft>
            </a:pPr>
            <a:r>
              <a:rPr lang="ru-RU" sz="28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этого следует следующий вывод: </a:t>
            </a:r>
            <a:r>
              <a:rPr lang="ru-RU" sz="28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речи ребёнка и развитие мелкой моторики — два взаимосвязанных неразрывных процесса.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47483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34145" y="277091"/>
            <a:ext cx="8084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Новизна личного вклада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4600" y="1108364"/>
            <a:ext cx="9393382" cy="2547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 и организации системы работы по трём направлениям, занятия с детьми  их родителями и обогащение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 –пространственной среды.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в работе  нетрадиционных дидактических игр сделанных своими руками из экологических материалов.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763" y="3723248"/>
            <a:ext cx="2631510" cy="27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5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33" y="90054"/>
            <a:ext cx="3879157" cy="31804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383" y="-39833"/>
            <a:ext cx="2563438" cy="34532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814" y="90054"/>
            <a:ext cx="2712287" cy="349481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401" y="3543301"/>
            <a:ext cx="2860601" cy="33917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394" y="3500222"/>
            <a:ext cx="2573486" cy="34047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89873" y="3500222"/>
            <a:ext cx="2939119" cy="328872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34998" y="-39833"/>
            <a:ext cx="2066925" cy="3048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8136" y="3270538"/>
            <a:ext cx="3532616" cy="367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70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726" y="457200"/>
            <a:ext cx="7419109" cy="588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6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35382" y="561109"/>
            <a:ext cx="93518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«Истоки способностей и дарований детей находятся на кончиках их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пальцев. От них идут тончайшие ручейки, которые питают источник образной мысли.»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ru-RU" b="1" dirty="0"/>
              <a:t>           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В. А. Сухомлинский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2" y="166254"/>
            <a:ext cx="2382980" cy="21747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66" y="2442530"/>
            <a:ext cx="4306188" cy="434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65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ea typeface="+mn-ea"/>
                <a:cs typeface="+mn-cs"/>
              </a:rPr>
              <a:t>Актуальность</a:t>
            </a:r>
            <a:endParaRPr lang="ru-RU" sz="36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8199" y="1825625"/>
            <a:ext cx="10787743" cy="4351338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Анализ психолого-педагогической литературы показал, что мелкая моторика способна улучшить </a:t>
            </a:r>
            <a:r>
              <a:rPr lang="ru-RU" sz="36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произношение  </a:t>
            </a:r>
            <a:r>
              <a:rPr lang="ru-RU" sz="36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ребенка, а следовательно, и развить речь. </a:t>
            </a:r>
            <a:endParaRPr lang="ru-RU" sz="3600" dirty="0"/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0945" y="277091"/>
            <a:ext cx="111390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</a:t>
            </a:r>
            <a:endParaRPr lang="ru-RU" sz="4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674" y="3690610"/>
            <a:ext cx="5538651" cy="262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01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1693" y="0"/>
            <a:ext cx="12543693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" y="1"/>
            <a:ext cx="12032672" cy="7153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Цель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 речевой  деятельности детей дошкольного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возраста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посредством развития мелкой моторики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Для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достижения поставленной цели, решались 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Обучающие: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активизировать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словарь детей посредствам мелкой моторики рук;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накапливать и обогащать эмоциональный опыт детей в процессе игр на развитие мелкой моторики.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Развивающие: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мелкую моторику рук;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все компоненты устной речи детей при помощи игр на развитие мелкой моторики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рук;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интерес к художественному слову в процессе игр на развитие мелкой моторики рук.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Воспитательные: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 интерес детей к играм и упражнениям на развитие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моторики.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10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38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63931" y="431074"/>
            <a:ext cx="10010502" cy="557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Совместная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 педагога с детьми: использую дидактические игры, индивидуальную работу с детьми, сюжетно-игровые ситуации. </a:t>
            </a:r>
            <a:endParaRPr lang="ru-RU" sz="2400" dirty="0" smtClean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Самостоятельная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 детей.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Для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самостоятельной деятельности детей постоянно </a:t>
            </a:r>
            <a:endParaRPr lang="ru-RU" sz="2400" dirty="0" smtClean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работаю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 пополнением предметно-развивающей среды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используя все центры активности, в которые </a:t>
            </a:r>
            <a:endParaRPr lang="ru-RU" sz="2400" dirty="0" smtClean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сконцентрировала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разнообразный материал по развитию </a:t>
            </a:r>
            <a:endParaRPr lang="ru-RU" sz="2400" dirty="0" smtClean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мелкой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моторики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рук.</a:t>
            </a:r>
            <a:endParaRPr lang="ru-RU" sz="2400" dirty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семьей:</a:t>
            </a:r>
            <a:b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тематические консультации;</a:t>
            </a:r>
            <a:b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папки – передвижки;</a:t>
            </a:r>
            <a:b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выпуск памяток с упражнениями;</a:t>
            </a:r>
            <a:b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оформление стенда;</a:t>
            </a:r>
            <a:b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привлечение родителей к изготовлению поделок и игрушек.</a:t>
            </a:r>
          </a:p>
          <a:p>
            <a:pPr algn="just" fontAlgn="base">
              <a:lnSpc>
                <a:spcPct val="107000"/>
              </a:lnSpc>
              <a:spcAft>
                <a:spcPts val="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22023" y="0"/>
            <a:ext cx="5421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0920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126890"/>
              </p:ext>
            </p:extLst>
          </p:nvPr>
        </p:nvGraphicFramePr>
        <p:xfrm>
          <a:off x="2364378" y="1108364"/>
          <a:ext cx="9235437" cy="5174871"/>
        </p:xfrm>
        <a:graphic>
          <a:graphicData uri="http://schemas.openxmlformats.org/drawingml/2006/table">
            <a:tbl>
              <a:tblPr/>
              <a:tblGrid>
                <a:gridCol w="3078479">
                  <a:extLst>
                    <a:ext uri="{9D8B030D-6E8A-4147-A177-3AD203B41FA5}">
                      <a16:colId xmlns:a16="http://schemas.microsoft.com/office/drawing/2014/main" val="2672661122"/>
                    </a:ext>
                  </a:extLst>
                </a:gridCol>
                <a:gridCol w="3078479">
                  <a:extLst>
                    <a:ext uri="{9D8B030D-6E8A-4147-A177-3AD203B41FA5}">
                      <a16:colId xmlns:a16="http://schemas.microsoft.com/office/drawing/2014/main" val="3413621545"/>
                    </a:ext>
                  </a:extLst>
                </a:gridCol>
                <a:gridCol w="3078479">
                  <a:extLst>
                    <a:ext uri="{9D8B030D-6E8A-4147-A177-3AD203B41FA5}">
                      <a16:colId xmlns:a16="http://schemas.microsoft.com/office/drawing/2014/main" val="2771160193"/>
                    </a:ext>
                  </a:extLst>
                </a:gridCol>
              </a:tblGrid>
              <a:tr h="36400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Материал для заданий</a:t>
                      </a:r>
                      <a:endParaRPr lang="ru-RU" sz="1600" dirty="0">
                        <a:effectLst/>
                      </a:endParaRP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Инструкция ребенку</a:t>
                      </a:r>
                      <a:endParaRPr lang="ru-RU" sz="1600" dirty="0">
                        <a:effectLst/>
                      </a:endParaRP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Умения ребенка</a:t>
                      </a:r>
                      <a:endParaRPr lang="ru-RU" sz="1600">
                        <a:effectLst/>
                      </a:endParaRP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636379"/>
                  </a:ext>
                </a:extLst>
              </a:tr>
              <a:tr h="63526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Пособие по шнуровке «Сапожок»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«Продень </a:t>
                      </a:r>
                      <a:r>
                        <a:rPr lang="ru-RU" sz="1600" dirty="0" err="1">
                          <a:effectLst/>
                        </a:rPr>
                        <a:t>шнурочек</a:t>
                      </a:r>
                      <a:r>
                        <a:rPr lang="ru-RU" sz="1600" dirty="0">
                          <a:effectLst/>
                        </a:rPr>
                        <a:t>»</a:t>
                      </a:r>
                    </a:p>
                  </a:txBody>
                  <a:tcPr marL="41679" marR="41679" marT="41679" marB="4167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Продевать шнурок сквозь узкое отверстие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801517"/>
                  </a:ext>
                </a:extLst>
              </a:tr>
              <a:tr h="364001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Пирамидка (5колец)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«Собери пирамидку»</a:t>
                      </a:r>
                    </a:p>
                  </a:txBody>
                  <a:tcPr marL="41679" marR="41679" marT="41679" marB="4167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Нанизывать кольца на стержень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118590"/>
                  </a:ext>
                </a:extLst>
              </a:tr>
              <a:tr h="364001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Матрёшка (3-х местная)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«Собери матрёшку»</a:t>
                      </a:r>
                    </a:p>
                  </a:txBody>
                  <a:tcPr marL="41679" marR="41679" marT="41679" marB="4167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Соединять части матрёшки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44301"/>
                  </a:ext>
                </a:extLst>
              </a:tr>
              <a:tr h="635267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Тренажер с крышками (4 штуки)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«Открути крышечки, а теперь закрути их»</a:t>
                      </a:r>
                    </a:p>
                  </a:txBody>
                  <a:tcPr marL="41679" marR="41679" marT="41679" marB="4167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Закручивать (откручивать) крышки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12844"/>
                  </a:ext>
                </a:extLst>
              </a:tr>
              <a:tr h="63526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Рамки </a:t>
                      </a:r>
                      <a:r>
                        <a:rPr lang="ru-RU" sz="1600" dirty="0" err="1">
                          <a:effectLst/>
                        </a:rPr>
                        <a:t>Монтессори</a:t>
                      </a:r>
                      <a:r>
                        <a:rPr lang="ru-RU" sz="1600" dirty="0">
                          <a:effectLst/>
                        </a:rPr>
                        <a:t> (с пуговицами)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«Застегни пуговки и расстегни их»</a:t>
                      </a:r>
                    </a:p>
                  </a:txBody>
                  <a:tcPr marL="41679" marR="41679" marT="41679" marB="4167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Расстёгивать (застёгивать) пуговицы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847744"/>
                  </a:ext>
                </a:extLst>
              </a:tr>
              <a:tr h="635267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Мелкие предметы (бусинки, пуговки), ёмкость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«Переложи из тарелочки бусинки в баночку»</a:t>
                      </a:r>
                    </a:p>
                  </a:txBody>
                  <a:tcPr marL="41679" marR="41679" marT="41679" marB="4167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Перекладывать предметы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433032"/>
                  </a:ext>
                </a:extLst>
              </a:tr>
              <a:tr h="635267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Рамки Монтессори (верёвочка)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«Завяжи узелок, а теперь развяжи»</a:t>
                      </a:r>
                    </a:p>
                  </a:txBody>
                  <a:tcPr marL="41679" marR="41679" marT="41679" marB="4167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Завязывать узелки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185386"/>
                  </a:ext>
                </a:extLst>
              </a:tr>
              <a:tr h="906533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</a:rPr>
                        <a:t>Пластмассовый шарик (диаметром 2см.)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«Покатай шарик межу ладошками, а теперь пальчиками»</a:t>
                      </a:r>
                    </a:p>
                  </a:txBody>
                  <a:tcPr marL="41679" marR="41679" marT="41679" marB="4167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Катать шарик между ладонями, пальчиками</a:t>
                      </a:r>
                    </a:p>
                  </a:txBody>
                  <a:tcPr marL="41679" marR="41679" marT="41679" marB="4167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7885279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769325" y="277091"/>
            <a:ext cx="60611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Диагностический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7870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77091"/>
            <a:ext cx="9906000" cy="554182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51761" y="277091"/>
            <a:ext cx="83471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02" y="831273"/>
            <a:ext cx="5785605" cy="35778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1007" y="3095897"/>
            <a:ext cx="6090432" cy="32881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0903" y="705394"/>
            <a:ext cx="3827097" cy="23599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636" y="4409140"/>
            <a:ext cx="4101736" cy="249555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15836" y="0"/>
            <a:ext cx="92687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Результаты диагностического исследования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70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1222</TotalTime>
  <Words>525</Words>
  <Application>Microsoft Office PowerPoint</Application>
  <PresentationFormat>Широкоэкранный</PresentationFormat>
  <Paragraphs>104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 </vt:lpstr>
      <vt:lpstr> </vt:lpstr>
      <vt:lpstr> </vt:lpstr>
      <vt:lpstr> Актуальность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Пользователь Windows</dc:creator>
  <cp:lastModifiedBy>Пользователь Windows</cp:lastModifiedBy>
  <cp:revision>89</cp:revision>
  <dcterms:created xsi:type="dcterms:W3CDTF">2022-02-12T14:50:08Z</dcterms:created>
  <dcterms:modified xsi:type="dcterms:W3CDTF">2022-02-16T14:35:19Z</dcterms:modified>
</cp:coreProperties>
</file>