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27"/>
  </p:notesMasterIdLst>
  <p:sldIdLst>
    <p:sldId id="261" r:id="rId2"/>
    <p:sldId id="260" r:id="rId3"/>
    <p:sldId id="264" r:id="rId4"/>
    <p:sldId id="268" r:id="rId5"/>
    <p:sldId id="269" r:id="rId6"/>
    <p:sldId id="258" r:id="rId7"/>
    <p:sldId id="272" r:id="rId8"/>
    <p:sldId id="305" r:id="rId9"/>
    <p:sldId id="273" r:id="rId10"/>
    <p:sldId id="281" r:id="rId11"/>
    <p:sldId id="309" r:id="rId12"/>
    <p:sldId id="282" r:id="rId13"/>
    <p:sldId id="283" r:id="rId14"/>
    <p:sldId id="306" r:id="rId15"/>
    <p:sldId id="285" r:id="rId16"/>
    <p:sldId id="307" r:id="rId17"/>
    <p:sldId id="308" r:id="rId18"/>
    <p:sldId id="284" r:id="rId19"/>
    <p:sldId id="292" r:id="rId20"/>
    <p:sldId id="286" r:id="rId21"/>
    <p:sldId id="293" r:id="rId22"/>
    <p:sldId id="287" r:id="rId23"/>
    <p:sldId id="304" r:id="rId24"/>
    <p:sldId id="289" r:id="rId25"/>
    <p:sldId id="28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4717" autoAdjust="0"/>
  </p:normalViewPr>
  <p:slideViewPr>
    <p:cSldViewPr>
      <p:cViewPr varScale="1">
        <p:scale>
          <a:sx n="69" d="100"/>
          <a:sy n="69" d="100"/>
        </p:scale>
        <p:origin x="138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F756EC-7EB7-41E6-8DF9-7FABE100260E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A44D9F-2846-49A3-8260-84FC87459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44D9F-2846-49A3-8260-84FC8745929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44D9F-2846-49A3-8260-84FC8745929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881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23DAA6-9D6F-4458-A575-93AF0443A4BF}" type="datetimeFigureOut">
              <a:rPr lang="ru-RU" smtClean="0"/>
              <a:pPr/>
              <a:t>15.01.2024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92696"/>
            <a:ext cx="7851648" cy="3672408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</a:t>
            </a:r>
            <a:br>
              <a:rPr lang="ru-RU" sz="18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Первотроицкий</a:t>
            </a:r>
            <a:r>
              <a:rPr lang="ru-RU" sz="1800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детский сад </a:t>
            </a:r>
            <a:r>
              <a:rPr lang="ru-RU" sz="16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sz="18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/>
            </a:r>
            <a:br>
              <a:rPr lang="ru-RU" sz="18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sz="18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/>
            </a:r>
            <a:br>
              <a:rPr lang="ru-RU" sz="1800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«Эффективны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технологии речевого развития дошкольника»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005064"/>
            <a:ext cx="7854696" cy="2448272"/>
          </a:xfrm>
        </p:spPr>
        <p:txBody>
          <a:bodyPr>
            <a:normAutofit/>
          </a:bodyPr>
          <a:lstStyle/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Составила: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Лаптева В.В..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Первотроицк,2024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err="1" smtClean="0"/>
              <a:t>Триз</a:t>
            </a:r>
            <a:r>
              <a:rPr lang="ru-RU" sz="4000" b="1" i="1" dirty="0" smtClean="0"/>
              <a:t>.</a:t>
            </a:r>
            <a:endParaRPr lang="ru-RU" sz="4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 smtClean="0"/>
              <a:t>     </a:t>
            </a:r>
            <a:r>
              <a:rPr lang="ru-RU" dirty="0" smtClean="0">
                <a:latin typeface="Times New Roman" pitchFamily="18" charset="0"/>
              </a:rPr>
              <a:t> </a:t>
            </a:r>
            <a:r>
              <a:rPr lang="ru-RU" sz="1800" i="1" dirty="0" smtClean="0"/>
              <a:t>Основная задача использования ТРИЗ - технологии в дошкольном возрасте – это привить ребенку радость творческих открытий.</a:t>
            </a:r>
          </a:p>
          <a:p>
            <a:pPr>
              <a:defRPr/>
            </a:pPr>
            <a:r>
              <a:rPr lang="ru-RU" sz="1800" i="1" dirty="0" smtClean="0"/>
              <a:t>Основной критерий в работе с детьми – доходчивость и простота в подаче материала и в формулировке сложной, казалось бы, ситуации. </a:t>
            </a:r>
          </a:p>
          <a:p>
            <a:r>
              <a:rPr lang="ru-RU" sz="1900" i="1" dirty="0" smtClean="0"/>
              <a:t>Приемы </a:t>
            </a:r>
            <a:r>
              <a:rPr lang="ru-RU" sz="1900" i="1" dirty="0" err="1" smtClean="0"/>
              <a:t>ТРИз</a:t>
            </a:r>
            <a:r>
              <a:rPr lang="ru-RU" sz="1900" i="1" dirty="0" smtClean="0"/>
              <a:t> : фантазирование, оживление неживых объектов, увеличение, уменьшение. </a:t>
            </a:r>
          </a:p>
          <a:p>
            <a:r>
              <a:rPr lang="ru-RU" sz="1900" i="1" dirty="0" smtClean="0"/>
              <a:t>В результате свободной деятельности с использованием элементов ТРИЗ у детей снимается чувство скованности, преодолевается застенчивость, развивается речь и логика, мышление. </a:t>
            </a:r>
          </a:p>
          <a:p>
            <a:r>
              <a:rPr lang="ru-RU" sz="1900" i="1" dirty="0" smtClean="0"/>
              <a:t>Методики ТРИЗ высокоэффективны, имеют чёткий алгоритм к действию, которое всегда переходит в ожидаемый результат </a:t>
            </a:r>
          </a:p>
          <a:p>
            <a:r>
              <a:rPr lang="ru-RU" sz="1900" i="1" dirty="0" smtClean="0"/>
              <a:t>Игры: «Наоборот», «Эхо», «По кругу», «Что – то часть чего то», «</a:t>
            </a:r>
            <a:r>
              <a:rPr lang="ru-RU" sz="1900" i="1" dirty="0" err="1" smtClean="0"/>
              <a:t>Да-нет</a:t>
            </a:r>
            <a:r>
              <a:rPr lang="ru-RU" sz="1900" i="1" dirty="0" smtClean="0"/>
              <a:t>».</a:t>
            </a:r>
            <a:endParaRPr lang="ru-RU" sz="19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19975"/>
            <a:ext cx="3888432" cy="53732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04664"/>
            <a:ext cx="4752528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1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692696"/>
            <a:ext cx="4032448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 err="1" smtClean="0"/>
              <a:t>Синквейн</a:t>
            </a:r>
            <a:r>
              <a:rPr lang="ru-RU" sz="4400" b="1" i="1" dirty="0" smtClean="0"/>
              <a:t>.</a:t>
            </a:r>
            <a:r>
              <a:rPr lang="ru-RU" sz="5400" i="1" dirty="0" smtClean="0"/>
              <a:t/>
            </a:r>
            <a:br>
              <a:rPr lang="ru-RU" sz="5400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3891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600" i="1" dirty="0" err="1" smtClean="0"/>
              <a:t>Синквейн</a:t>
            </a:r>
            <a:r>
              <a:rPr lang="ru-RU" sz="1600" i="1" dirty="0" smtClean="0"/>
              <a:t> – нерифмованное стихотворение из 5 строк</a:t>
            </a:r>
          </a:p>
          <a:p>
            <a:endParaRPr lang="ru-RU" sz="1600" dirty="0" smtClean="0"/>
          </a:p>
          <a:p>
            <a:r>
              <a:rPr lang="ru-RU" sz="1600" dirty="0" smtClean="0"/>
              <a:t>Первая строка — тема </a:t>
            </a:r>
            <a:r>
              <a:rPr lang="ru-RU" sz="1600" dirty="0" err="1" smtClean="0"/>
              <a:t>синквейна</a:t>
            </a:r>
            <a:r>
              <a:rPr lang="ru-RU" sz="1600" dirty="0" smtClean="0"/>
              <a:t>, заключает в себе одно слово (обычно существительное или местоимение), которое обозначает объект или предмет, о котором пойдет речь.                                                                                                      Вторая строка — два слова (чаще всего прилагательные или причастия), они дают описание признаков и свойств выбранного в </a:t>
            </a:r>
            <a:r>
              <a:rPr lang="ru-RU" sz="1600" dirty="0" err="1" smtClean="0"/>
              <a:t>синквейне</a:t>
            </a:r>
            <a:r>
              <a:rPr lang="ru-RU" sz="1600" dirty="0" smtClean="0"/>
              <a:t> предмета или объекта.                                                                                                                                                  Третья строка — образована тремя глаголами или деепричастиями, описывающими характерные действия объекта.                                                                       Четвертая строка — фраза из четырёх слов, выражающая личное отношение автора </a:t>
            </a:r>
            <a:r>
              <a:rPr lang="ru-RU" sz="1600" dirty="0" err="1" smtClean="0"/>
              <a:t>синквейна</a:t>
            </a:r>
            <a:r>
              <a:rPr lang="ru-RU" sz="1600" dirty="0" smtClean="0"/>
              <a:t> к описываемому предмету или объекту.                                                                Пятая строка — одно слово-резюме, характеризующее суть предмета или объекта. </a:t>
            </a:r>
            <a:endParaRPr lang="ru-RU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184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i="1" dirty="0" smtClean="0"/>
              <a:t>     Чёткое соблюдение правил написания </a:t>
            </a:r>
            <a:r>
              <a:rPr lang="ru-RU" sz="1800" i="1" dirty="0" err="1" smtClean="0"/>
              <a:t>синквейна</a:t>
            </a:r>
            <a:r>
              <a:rPr lang="ru-RU" sz="1800" i="1" dirty="0" smtClean="0"/>
              <a:t> не обязательно.                                      Например, для улучшения текста в четвёртой строке можно использовать три или пять слов, а в пятой строке — два слова.                                                                                   Возможны варианты использования и других частей речи. </a:t>
            </a:r>
          </a:p>
          <a:p>
            <a:pPr algn="ctr">
              <a:buNone/>
            </a:pPr>
            <a:r>
              <a:rPr lang="ru-RU" sz="1800" i="1" dirty="0" smtClean="0"/>
              <a:t>    Когда же начинать знакомство с этим приёмом? В старшем дошкольном возрасте! </a:t>
            </a:r>
          </a:p>
          <a:p>
            <a:pPr algn="ctr">
              <a:buNone/>
            </a:pPr>
            <a:endParaRPr lang="ru-RU" sz="1800" i="1" dirty="0" smtClean="0"/>
          </a:p>
          <a:p>
            <a:pPr algn="ctr">
              <a:buNone/>
            </a:pPr>
            <a:r>
              <a:rPr lang="ru-RU" sz="1800" i="1" dirty="0" smtClean="0"/>
              <a:t>Пример </a:t>
            </a:r>
            <a:r>
              <a:rPr lang="ru-RU" sz="1800" i="1" dirty="0" err="1" smtClean="0"/>
              <a:t>синквейна</a:t>
            </a:r>
            <a:r>
              <a:rPr lang="ru-RU" sz="1800" i="1" dirty="0" smtClean="0"/>
              <a:t> </a:t>
            </a:r>
          </a:p>
          <a:p>
            <a:pPr marL="342900" indent="-342900" algn="ctr">
              <a:buNone/>
            </a:pPr>
            <a:r>
              <a:rPr lang="ru-RU" sz="1800" i="1" dirty="0" smtClean="0"/>
              <a:t>1.Ежик </a:t>
            </a:r>
          </a:p>
          <a:p>
            <a:pPr marL="342900" indent="-342900" algn="ctr">
              <a:buNone/>
            </a:pPr>
            <a:r>
              <a:rPr lang="ru-RU" sz="1800" i="1" dirty="0" smtClean="0"/>
              <a:t>2. Серый, колючий </a:t>
            </a:r>
          </a:p>
          <a:p>
            <a:pPr marL="342900" indent="-342900" algn="ctr">
              <a:buNone/>
            </a:pPr>
            <a:r>
              <a:rPr lang="ru-RU" sz="1800" i="1" dirty="0" smtClean="0"/>
              <a:t>3. Фыркает, спит, сворачивается. </a:t>
            </a:r>
          </a:p>
          <a:p>
            <a:pPr marL="342900" indent="-342900" algn="ctr">
              <a:buNone/>
            </a:pPr>
            <a:r>
              <a:rPr lang="ru-RU" sz="1800" i="1" dirty="0" smtClean="0"/>
              <a:t>    4. Мне нравится маленький ежик. </a:t>
            </a:r>
          </a:p>
          <a:p>
            <a:pPr marL="342900" indent="-342900" algn="ctr">
              <a:buNone/>
            </a:pPr>
            <a:r>
              <a:rPr lang="ru-RU" sz="1800" i="1" dirty="0" smtClean="0"/>
              <a:t>5. Лес. </a:t>
            </a:r>
            <a:endParaRPr lang="ru-RU" sz="1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4680520" cy="312034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573015"/>
            <a:ext cx="5112568" cy="3034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24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/>
              <a:t>Игровые</a:t>
            </a:r>
            <a:endParaRPr lang="ru-RU" sz="4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435280" cy="4389120"/>
          </a:xfrm>
        </p:spPr>
        <p:txBody>
          <a:bodyPr>
            <a:normAutofit/>
          </a:bodyPr>
          <a:lstStyle/>
          <a:p>
            <a:r>
              <a:rPr lang="ru-RU" sz="1800" i="1" dirty="0" smtClean="0"/>
              <a:t>Игры на развитие речемыслительной деятельности по активизации словаря, грамматического строя речи на разные лексические темы (времена года, одежда, мебель, профессии человека, части тела человека, семья и др.).                                                                                                                     Пример упражнений, дидактических игр на активизацию словаря, понятий, терминов: Работа проводится на наглядном материале .            Назови явления природы и разложи по временам года;                                       Образование относительного прилагательного – из чего сшита одежда – какая? (из кожи – кожаная, из шерсти – шерстяная, из меха – меховая, и т.п.);                                                                                                                                               «Кому что нужно для работы» (выбираем для каждой профессии необходимые инструменты);                                                                                Обыгрывание ролевых ситуаций.                                                                                            Называние слов-действий по профессиям: Кто что делает?</a:t>
            </a:r>
            <a:endParaRPr lang="ru-RU" sz="1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3888432" cy="43924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63100"/>
            <a:ext cx="4553744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95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905672"/>
            <a:ext cx="4014700" cy="29523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04664"/>
            <a:ext cx="3437415" cy="32403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4664"/>
            <a:ext cx="4104456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97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/>
              <a:t>Конструкторы </a:t>
            </a:r>
            <a:r>
              <a:rPr lang="en-US" sz="4000" b="1" i="1" dirty="0" smtClean="0"/>
              <a:t>LEGO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389120"/>
          </a:xfrm>
        </p:spPr>
        <p:txBody>
          <a:bodyPr>
            <a:normAutofit/>
          </a:bodyPr>
          <a:lstStyle/>
          <a:p>
            <a:r>
              <a:rPr lang="ru-RU" sz="1800" i="1" dirty="0" smtClean="0"/>
              <a:t>Огромную роль в развитии речевых навыков играет инновационный образовательный конструктор LEGO </a:t>
            </a:r>
            <a:r>
              <a:rPr lang="ru-RU" sz="1800" i="1" dirty="0" err="1" smtClean="0"/>
              <a:t>Education</a:t>
            </a:r>
            <a:r>
              <a:rPr lang="ru-RU" sz="1800" i="1" dirty="0" smtClean="0"/>
              <a:t> «Построй свою историю». С помощью данного конструктора дети придумывают свои уникальные истории, пересказывают литературные произведения, составляют рассказы, описывающие реальные ситуации из окружающей действительности и т.д. С использованием LEGO работа над рассказом, пересказом, диалогом становится более эффективной.</a:t>
            </a:r>
            <a:endParaRPr lang="ru-RU" sz="1800" i="1" dirty="0"/>
          </a:p>
        </p:txBody>
      </p:sp>
      <p:pic>
        <p:nvPicPr>
          <p:cNvPr id="4" name="Рисунок 3" descr="http://roznicatovar.ru/61886-1-large_default/Lego-education-45007-%D0%B1%D0%BE%D0%BB%D1%8C%D1%88%D0%B0%D1%8F-%D1%84%D0%B5%D1%80%D0%BC%D0%B0-dupl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645024"/>
            <a:ext cx="4705350" cy="3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40093"/>
            <a:ext cx="3960440" cy="47045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459398"/>
            <a:ext cx="4176464" cy="46852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539552" y="1935480"/>
            <a:ext cx="8147248" cy="3869784"/>
          </a:xfrm>
        </p:spPr>
        <p:txBody>
          <a:bodyPr/>
          <a:lstStyle/>
          <a:p>
            <a:r>
              <a:rPr lang="ru-RU" i="1" dirty="0" smtClean="0"/>
              <a:t>Формирование речи у дошкольников является важной и трудно решаемой задачей. Успешное решение этой задачи необходимо как для подготовки детей к предстоящему школьному обучению, так и для комфортного общения с окружающими. Однако развитие речи у детей в настоящем времени представляет собой актуальную проблему, что обусловлено значимостью связной речи для дошкольников.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/>
              <a:t>Нетрадиционные техники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К ним относятся : Су - </a:t>
            </a:r>
            <a:r>
              <a:rPr lang="ru-RU" sz="1800" dirty="0" err="1" smtClean="0"/>
              <a:t>Джок</a:t>
            </a:r>
            <a:r>
              <a:rPr lang="ru-RU" sz="1800" dirty="0" smtClean="0"/>
              <a:t> терапия, различные </a:t>
            </a:r>
            <a:r>
              <a:rPr lang="ru-RU" sz="1800" dirty="0" err="1" smtClean="0"/>
              <a:t>массажеры</a:t>
            </a:r>
            <a:r>
              <a:rPr lang="ru-RU" sz="1800" dirty="0" smtClean="0"/>
              <a:t> (шарики, карандаши, орехи, каштаны, мячики, аппликаторы и т.п.), </a:t>
            </a:r>
            <a:r>
              <a:rPr lang="ru-RU" sz="1800" dirty="0" err="1" smtClean="0"/>
              <a:t>кинезеологические</a:t>
            </a:r>
            <a:r>
              <a:rPr lang="ru-RU" sz="1800" dirty="0" smtClean="0"/>
              <a:t> упражнения (</a:t>
            </a:r>
            <a:r>
              <a:rPr lang="ru-RU" sz="1800" dirty="0" err="1" smtClean="0"/>
              <a:t>упражнения</a:t>
            </a:r>
            <a:r>
              <a:rPr lang="ru-RU" sz="1800" dirty="0" smtClean="0"/>
              <a:t> «Колечко», «Цепочки, «Ухо-нос», «Кулак-ребро-ладонь», «Лезгинка»); упражнения для развития мелкой моторики и зрительно-пространственного </a:t>
            </a:r>
            <a:r>
              <a:rPr lang="ru-RU" sz="1800" dirty="0" err="1" smtClean="0"/>
              <a:t>гнозиса</a:t>
            </a:r>
            <a:r>
              <a:rPr lang="ru-RU" sz="1800" dirty="0" smtClean="0"/>
              <a:t>, кубики, мозаики, </a:t>
            </a:r>
            <a:r>
              <a:rPr lang="ru-RU" sz="1800" dirty="0" err="1" smtClean="0"/>
              <a:t>пазлы</a:t>
            </a:r>
            <a:r>
              <a:rPr lang="ru-RU" sz="1800" dirty="0" smtClean="0"/>
              <a:t>, танаграм, игрушки-головоломки и т.п.). Игры с песком развивают тактильно-кинестетическую чувствительность, мелкую моторику рук, способствуют расширению словарного запаса, развитию связной речи, помогают в изучении букв. Тренируя пальцы, мы оказываем мощное воздействие на работоспособность коры головного мозга, а, следовательно и на развитие речи.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8" y="0"/>
            <a:ext cx="9393657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234353"/>
            <a:ext cx="2808312" cy="22909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224136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err="1" smtClean="0"/>
              <a:t>Логоритмика</a:t>
            </a:r>
            <a:r>
              <a:rPr lang="ru-RU" sz="4000" b="1" i="1" dirty="0" smtClean="0"/>
              <a:t/>
            </a:r>
            <a:br>
              <a:rPr lang="ru-RU" sz="4000" b="1" i="1" dirty="0" smtClean="0"/>
            </a:b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i="1" dirty="0" err="1" smtClean="0"/>
              <a:t>Логоритмика</a:t>
            </a:r>
            <a:r>
              <a:rPr lang="ru-RU" sz="1800" i="1" dirty="0" smtClean="0"/>
              <a:t> – это система двигательных упражнений, в которой различные движения сочетаются с произнесением специального речевого материала под музыкальное сопровождение, либо без него.</a:t>
            </a:r>
            <a:r>
              <a:rPr lang="ru-RU" sz="1800" dirty="0" smtClean="0"/>
              <a:t> </a:t>
            </a:r>
          </a:p>
          <a:p>
            <a:pPr>
              <a:buNone/>
            </a:pPr>
            <a:r>
              <a:rPr lang="ru-RU" sz="1800" dirty="0" smtClean="0"/>
              <a:t>                                   </a:t>
            </a:r>
            <a:r>
              <a:rPr lang="ru-RU" sz="1800" dirty="0" err="1" smtClean="0"/>
              <a:t>Логоритмика</a:t>
            </a:r>
            <a:r>
              <a:rPr lang="ru-RU" sz="1800" dirty="0" smtClean="0"/>
              <a:t> включает в себя:</a:t>
            </a:r>
          </a:p>
          <a:p>
            <a:r>
              <a:rPr lang="ru-RU" sz="1800" dirty="0" smtClean="0"/>
              <a:t>ходьбу в разных направлениях;</a:t>
            </a:r>
          </a:p>
          <a:p>
            <a:r>
              <a:rPr lang="ru-RU" sz="1800" dirty="0" smtClean="0"/>
              <a:t>упражнения на развитие дыхания, голоса и артикуляции;</a:t>
            </a:r>
          </a:p>
          <a:p>
            <a:r>
              <a:rPr lang="ru-RU" sz="1800" dirty="0" smtClean="0"/>
              <a:t>упражнения, регулирующие мышечный тонус, активизирующие внимание;</a:t>
            </a:r>
          </a:p>
          <a:p>
            <a:r>
              <a:rPr lang="ru-RU" sz="1800" dirty="0" smtClean="0"/>
              <a:t>речевые упражнения без музыкального сопровождения;</a:t>
            </a:r>
          </a:p>
          <a:p>
            <a:r>
              <a:rPr lang="ru-RU" sz="1800" dirty="0" smtClean="0"/>
              <a:t>упражнения, формирующие чувство музыкального темпа;</a:t>
            </a:r>
          </a:p>
          <a:p>
            <a:r>
              <a:rPr lang="ru-RU" sz="1800" dirty="0" smtClean="0"/>
              <a:t>ритмические упражнения;</a:t>
            </a:r>
          </a:p>
          <a:p>
            <a:r>
              <a:rPr lang="ru-RU" sz="1800" dirty="0" smtClean="0"/>
              <a:t>пение;</a:t>
            </a:r>
          </a:p>
          <a:p>
            <a:r>
              <a:rPr lang="ru-RU" sz="1800" dirty="0" smtClean="0"/>
              <a:t>упражнения на развитие мелкой моторики.</a:t>
            </a:r>
          </a:p>
          <a:p>
            <a:endParaRPr lang="ru-RU" sz="1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latin typeface="+mn-lt"/>
              </a:rPr>
              <a:t>В современной педагогике есть еще не мало технологий, которые можно использовать для развития речи.</a:t>
            </a:r>
            <a:endParaRPr lang="ru-RU" sz="2800" b="1" i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1800" i="1" dirty="0" smtClean="0">
                <a:cs typeface="Rod" pitchFamily="49" charset="-79"/>
              </a:rPr>
              <a:t>Но существуют определенные правила их использования:</a:t>
            </a:r>
          </a:p>
          <a:p>
            <a:pPr marL="342900" indent="-342900">
              <a:buNone/>
            </a:pPr>
            <a:r>
              <a:rPr lang="ru-RU" sz="1800" i="1" dirty="0" smtClean="0"/>
              <a:t>      1.Предлагаемый детям наглядный материал должен быть доступен, прост и понятен.</a:t>
            </a:r>
          </a:p>
          <a:p>
            <a:pPr marL="342900" indent="-342900">
              <a:buNone/>
            </a:pPr>
            <a:r>
              <a:rPr lang="ru-RU" sz="1800" i="1" dirty="0" smtClean="0"/>
              <a:t>      2. Следует стремиться к тому, чтобы используемый материал (наглядный или демонстрационный) оказывал воздействие на максимально возможное количество органов чувств.                                                                           3. Обязательное подкрепление демонстрации речью. Речевое пояснение в сочетании с наглядностью углубляет постижение и осмысление предмета объяснения</a:t>
            </a:r>
            <a:r>
              <a:rPr lang="ru-RU" sz="1800" i="1" dirty="0" smtClean="0"/>
              <a:t>.</a:t>
            </a:r>
          </a:p>
          <a:p>
            <a:pPr marL="342900" indent="-342900">
              <a:buNone/>
            </a:pPr>
            <a:endParaRPr lang="ru-RU" sz="1800" i="1" dirty="0" smtClean="0"/>
          </a:p>
          <a:p>
            <a:pPr>
              <a:buNone/>
            </a:pPr>
            <a:endParaRPr lang="ru-RU" sz="1800" i="1" dirty="0">
              <a:cs typeface="Rod" pitchFamily="49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/>
            </a:r>
            <a:br>
              <a:rPr lang="ru-RU" sz="4000" b="1" i="1" dirty="0" smtClean="0"/>
            </a:br>
            <a:r>
              <a:rPr lang="ru-RU" sz="4000" b="1" i="1" dirty="0" smtClean="0"/>
              <a:t>Спасибо за внимание!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080120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/>
              <a:t>Условия успешного речевого развития: </a:t>
            </a:r>
            <a:endParaRPr lang="ru-RU" sz="40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i="1" dirty="0" smtClean="0"/>
              <a:t>1.Создание условий для развития речи детей в общении со взрослыми и сверстниками. </a:t>
            </a:r>
          </a:p>
          <a:p>
            <a:r>
              <a:rPr lang="ru-RU" sz="1600" i="1" dirty="0" smtClean="0"/>
              <a:t>2. Владение педагогом правильной литературной речью. </a:t>
            </a:r>
          </a:p>
          <a:p>
            <a:r>
              <a:rPr lang="ru-RU" sz="1600" i="1" dirty="0" smtClean="0"/>
              <a:t>3. Обеспечение развития звуковой культуры речи со стороны детей в соответствии с их возрастными особенностями. </a:t>
            </a:r>
          </a:p>
          <a:p>
            <a:r>
              <a:rPr lang="ru-RU" sz="1600" i="1" dirty="0" smtClean="0"/>
              <a:t>4. Обеспечение для детей условий для обогащения их словаря с учетом возрастных особенностей. </a:t>
            </a:r>
          </a:p>
          <a:p>
            <a:r>
              <a:rPr lang="ru-RU" sz="1600" i="1" dirty="0" smtClean="0"/>
              <a:t>5. Создание условий для овладения детьми грамматическим строем речи. </a:t>
            </a:r>
          </a:p>
          <a:p>
            <a:r>
              <a:rPr lang="ru-RU" sz="1600" i="1" dirty="0" smtClean="0"/>
              <a:t>6. Развитие у детей связной речи с учетом их возрастных особенностей. </a:t>
            </a:r>
          </a:p>
          <a:p>
            <a:r>
              <a:rPr lang="ru-RU" sz="1600" i="1" dirty="0" smtClean="0"/>
              <a:t>7. Развитие у детей понимания речи, упражняя детей в выполнении словесной инструкции. </a:t>
            </a:r>
          </a:p>
          <a:p>
            <a:r>
              <a:rPr lang="ru-RU" sz="1600" i="1" dirty="0" smtClean="0"/>
              <a:t>8. Создание условий для развития планирующей и регулирующей функции речи детей в соответствии с их возрастными особенностями.</a:t>
            </a:r>
          </a:p>
          <a:p>
            <a:r>
              <a:rPr lang="ru-RU" sz="1600" i="1" dirty="0" smtClean="0"/>
              <a:t> 9. Приобщение детей к культуре чтения художественной литературы. </a:t>
            </a:r>
          </a:p>
          <a:p>
            <a:r>
              <a:rPr lang="ru-RU" sz="1600" i="1" dirty="0" smtClean="0"/>
              <a:t>10. Поощрение детского словотворчества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i="1" dirty="0" smtClean="0"/>
              <a:t>Технология – это совокупность приемов, применяемых в каком-либо деле, мастерстве, искусстве. </a:t>
            </a:r>
          </a:p>
          <a:p>
            <a:endParaRPr lang="ru-RU" sz="2000" i="1" dirty="0" smtClean="0"/>
          </a:p>
          <a:p>
            <a:r>
              <a:rPr lang="ru-RU" sz="2000" i="1" dirty="0" smtClean="0"/>
              <a:t>Инновационные технологии сочетают прогрессивные </a:t>
            </a:r>
            <a:r>
              <a:rPr lang="ru-RU" sz="2000" i="1" dirty="0" err="1" smtClean="0"/>
              <a:t>креативные</a:t>
            </a:r>
            <a:r>
              <a:rPr lang="ru-RU" sz="2000" i="1" dirty="0" smtClean="0"/>
              <a:t> технологии и стереотипные элементы образования, доказавшие свою эффективность в процессе педагогической деятельности. </a:t>
            </a:r>
          </a:p>
          <a:p>
            <a:endParaRPr lang="ru-RU" sz="2000" i="1" dirty="0" smtClean="0"/>
          </a:p>
          <a:p>
            <a:r>
              <a:rPr lang="ru-RU" sz="2000" i="1" dirty="0" smtClean="0"/>
              <a:t>Инновационные технологии — это система методов, способов, приёмов обучения, воспитательных средств, направленных на достижение позитивного результата за счёт динамичных изменений в личностном развитии ребёнка в современных </a:t>
            </a:r>
            <a:r>
              <a:rPr lang="ru-RU" sz="2000" i="1" dirty="0" err="1" smtClean="0"/>
              <a:t>социокультурных</a:t>
            </a:r>
            <a:r>
              <a:rPr lang="ru-RU" sz="2000" i="1" dirty="0" smtClean="0"/>
              <a:t> условиях.</a:t>
            </a: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latin typeface="+mn-lt"/>
              </a:rPr>
              <a:t>Инновационные технологии:</a:t>
            </a:r>
            <a:endParaRPr lang="ru-RU" sz="4400" b="1" i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i="1" dirty="0" smtClean="0"/>
              <a:t>Моделирование.</a:t>
            </a:r>
          </a:p>
          <a:p>
            <a:pPr>
              <a:lnSpc>
                <a:spcPct val="90000"/>
              </a:lnSpc>
            </a:pPr>
            <a:r>
              <a:rPr lang="ru-RU" sz="2400" i="1" dirty="0" smtClean="0"/>
              <a:t>ТРИЗ.</a:t>
            </a:r>
          </a:p>
          <a:p>
            <a:pPr>
              <a:lnSpc>
                <a:spcPct val="90000"/>
              </a:lnSpc>
            </a:pPr>
            <a:r>
              <a:rPr lang="ru-RU" sz="2400" i="1" dirty="0" err="1" smtClean="0"/>
              <a:t>Синквейн</a:t>
            </a:r>
            <a:r>
              <a:rPr lang="ru-RU" sz="2400" i="1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ru-RU" sz="2400" i="1" dirty="0" smtClean="0"/>
              <a:t>Игровые.</a:t>
            </a:r>
          </a:p>
          <a:p>
            <a:r>
              <a:rPr lang="ru-RU" sz="2400" i="1" dirty="0" smtClean="0"/>
              <a:t>Конструкторы </a:t>
            </a:r>
            <a:r>
              <a:rPr lang="en-US" sz="2400" i="1" dirty="0" smtClean="0"/>
              <a:t>LEGO</a:t>
            </a:r>
            <a:r>
              <a:rPr lang="ru-RU" sz="2400" i="1" dirty="0" smtClean="0"/>
              <a:t>.</a:t>
            </a:r>
          </a:p>
          <a:p>
            <a:r>
              <a:rPr lang="ru-RU" sz="2400" i="1" dirty="0" smtClean="0"/>
              <a:t>Нетрадиционные техники</a:t>
            </a:r>
          </a:p>
          <a:p>
            <a:r>
              <a:rPr lang="ru-RU" sz="2400" i="1" dirty="0" err="1" smtClean="0"/>
              <a:t>Логоритмика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370416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</a:rPr>
              <a:t>Моделирование.</a:t>
            </a:r>
            <a:br>
              <a:rPr lang="ru-RU" sz="4400" b="1" i="1" dirty="0" smtClean="0">
                <a:latin typeface="Times New Roman" pitchFamily="18" charset="0"/>
              </a:rPr>
            </a:br>
            <a:endParaRPr lang="ru-RU" sz="4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2400" i="1" dirty="0" smtClean="0"/>
              <a:t>Наглядное моделирование – это:</a:t>
            </a:r>
          </a:p>
          <a:p>
            <a:r>
              <a:rPr lang="ru-RU" sz="2400" i="1" dirty="0" smtClean="0"/>
              <a:t>Опорные картинки (</a:t>
            </a:r>
            <a:r>
              <a:rPr lang="ru-RU" sz="2400" dirty="0" smtClean="0"/>
              <a:t>предметные картинки, сюжетные картинки серии сюжетных картинок, их используют для ознакомления с предметами, составления рассказа, рассказа-описания)</a:t>
            </a:r>
            <a:endParaRPr lang="ru-RU" sz="2400" i="1" dirty="0" smtClean="0"/>
          </a:p>
          <a:p>
            <a:r>
              <a:rPr lang="ru-RU" sz="2400" i="1" dirty="0" smtClean="0"/>
              <a:t>Схемы</a:t>
            </a:r>
          </a:p>
          <a:p>
            <a:r>
              <a:rPr lang="ru-RU" sz="2400" i="1" dirty="0" err="1" smtClean="0"/>
              <a:t>Мнемотаблицы</a:t>
            </a:r>
            <a:endParaRPr lang="ru-RU" sz="2400" i="1" dirty="0" smtClean="0"/>
          </a:p>
          <a:p>
            <a:r>
              <a:rPr lang="ru-RU" sz="2400" i="1" dirty="0" smtClean="0"/>
              <a:t>Карточки-символы</a:t>
            </a:r>
          </a:p>
          <a:p>
            <a:r>
              <a:rPr lang="ru-RU" sz="2400" i="1" dirty="0" smtClean="0"/>
              <a:t>Реальные приметы и т.п</a:t>
            </a:r>
            <a:r>
              <a:rPr lang="ru-RU" sz="2400" dirty="0" smtClean="0"/>
              <a:t>.</a:t>
            </a:r>
          </a:p>
          <a:p>
            <a:r>
              <a:rPr lang="ru-RU" sz="2400" i="1" dirty="0" err="1" smtClean="0"/>
              <a:t>Здоровьесберегающие</a:t>
            </a:r>
            <a:r>
              <a:rPr lang="ru-RU" sz="2400" i="1" dirty="0" smtClean="0"/>
              <a:t> 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 lnSpcReduction="10000"/>
          </a:bodyPr>
          <a:lstStyle/>
          <a:p>
            <a:r>
              <a:rPr lang="ru-RU" sz="2000" i="1" dirty="0" smtClean="0"/>
              <a:t> Мнемотехника — </a:t>
            </a:r>
            <a:r>
              <a:rPr lang="ru-RU" sz="2000" dirty="0" smtClean="0"/>
              <a:t>  </a:t>
            </a:r>
            <a:r>
              <a:rPr lang="ru-RU" sz="2000" i="1" dirty="0" smtClean="0"/>
              <a:t>«искусство запоминания» - это система методов и приемов, обеспечивающих успешное запоминание, сохранение и воспроизведение информации. 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    </a:t>
            </a:r>
            <a:r>
              <a:rPr lang="ru-RU" sz="2000" i="1" dirty="0" smtClean="0"/>
              <a:t>Мнемотехника  система «внутреннего письма», основанная на непосредственной  записи в мозг связей между зрительными образами, обозначающими значимые элементы запоминаемой информации.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Использование мнемотехники в обучении дошкольников позволяет решить такие задачи как: </a:t>
            </a:r>
          </a:p>
          <a:p>
            <a:pPr marL="457200" indent="-457200">
              <a:buNone/>
            </a:pPr>
            <a:r>
              <a:rPr lang="ru-RU" sz="2000" dirty="0" smtClean="0"/>
              <a:t>        1.Развитие связной речи;</a:t>
            </a:r>
          </a:p>
          <a:p>
            <a:pPr marL="457200" indent="-457200">
              <a:buNone/>
            </a:pPr>
            <a:r>
              <a:rPr lang="ru-RU" sz="2000" dirty="0" smtClean="0"/>
              <a:t>        2.  Преобразование абстрактных символов в образы (перекодирование информации); </a:t>
            </a:r>
          </a:p>
          <a:p>
            <a:pPr marL="457200" indent="-457200">
              <a:buNone/>
            </a:pPr>
            <a:r>
              <a:rPr lang="ru-RU" sz="2000" dirty="0" smtClean="0"/>
              <a:t>        3. Развитие мелкой моторики рук; </a:t>
            </a:r>
          </a:p>
          <a:p>
            <a:pPr marL="457200" indent="-457200">
              <a:buNone/>
            </a:pPr>
            <a:r>
              <a:rPr lang="ru-RU" sz="2000" dirty="0" smtClean="0"/>
              <a:t>        4. Развитие основных психических процессов – памяти, внимания, образного мышления; помогает овладение приёмами работы с </a:t>
            </a:r>
            <a:r>
              <a:rPr lang="ru-RU" sz="2000" dirty="0" err="1" smtClean="0"/>
              <a:t>мнемотаблицами</a:t>
            </a:r>
            <a:r>
              <a:rPr lang="ru-RU" sz="2000" dirty="0" smtClean="0"/>
              <a:t> и сокращает время обучения.</a:t>
            </a: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/>
          </a:bodyPr>
          <a:lstStyle/>
          <a:p>
            <a:r>
              <a:rPr lang="ru-RU" sz="2000" i="1" dirty="0" smtClean="0"/>
              <a:t> </a:t>
            </a:r>
            <a:r>
              <a:rPr lang="ru-RU" sz="2000" i="1" dirty="0" err="1" smtClean="0"/>
              <a:t>Мнемоте́хника</a:t>
            </a:r>
            <a:r>
              <a:rPr lang="ru-RU" sz="2000" i="1" dirty="0" smtClean="0"/>
              <a:t> — </a:t>
            </a:r>
            <a:r>
              <a:rPr lang="ru-RU" sz="2000" dirty="0" smtClean="0"/>
              <a:t>  </a:t>
            </a:r>
            <a:r>
              <a:rPr lang="ru-RU" sz="2000" i="1" dirty="0" smtClean="0"/>
              <a:t>«искусство запоминания» - это система методов и приемов, обеспечивающих успешное запоминание, сохранение и воспроизведение информации. </a:t>
            </a:r>
          </a:p>
          <a:p>
            <a:endParaRPr lang="ru-RU" sz="2000" i="1" dirty="0"/>
          </a:p>
          <a:p>
            <a:endParaRPr lang="ru-RU" sz="2000" i="1" dirty="0" smtClean="0"/>
          </a:p>
          <a:p>
            <a:endParaRPr lang="ru-RU" sz="2000" i="1" dirty="0"/>
          </a:p>
          <a:p>
            <a:endParaRPr lang="ru-RU" sz="2000" i="1" dirty="0" smtClean="0"/>
          </a:p>
          <a:p>
            <a:endParaRPr lang="ru-RU" sz="2000" i="1" dirty="0" smtClean="0"/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    </a:t>
            </a:r>
            <a:endParaRPr lang="ru-RU" sz="2000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11" y="4673079"/>
            <a:ext cx="3600400" cy="21499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880" y="2060848"/>
            <a:ext cx="3990290" cy="2484520"/>
          </a:xfrm>
          <a:prstGeom prst="rect">
            <a:avLst/>
          </a:prstGeom>
        </p:spPr>
      </p:pic>
      <p:pic>
        <p:nvPicPr>
          <p:cNvPr id="1026" name="Picture 2" descr="https://avatars.mds.yandex.net/i?id=b801e67aa8fa30ea3cd03fd2ecf53c649e777919-9044089-images-thumbs&amp;ref=rim&amp;n=33&amp;w=267&amp;h=20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72071"/>
            <a:ext cx="3168352" cy="2373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673079"/>
            <a:ext cx="3906170" cy="206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79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996952"/>
            <a:ext cx="4248472" cy="34023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126" y="261860"/>
            <a:ext cx="4050302" cy="34174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1354</TotalTime>
  <Words>819</Words>
  <Application>Microsoft Office PowerPoint</Application>
  <PresentationFormat>Экран (4:3)</PresentationFormat>
  <Paragraphs>99</Paragraphs>
  <Slides>25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1" baseType="lpstr">
      <vt:lpstr>Calibri</vt:lpstr>
      <vt:lpstr>Constantia</vt:lpstr>
      <vt:lpstr>Rod</vt:lpstr>
      <vt:lpstr>Times New Roman</vt:lpstr>
      <vt:lpstr>Wingdings 2</vt:lpstr>
      <vt:lpstr>Поток</vt:lpstr>
      <vt:lpstr>Муниципальное казенное дошкольное образовательное учреждение  Первотроицкий детский сад    «Эффективные технологии речевого развития дошкольника»  </vt:lpstr>
      <vt:lpstr>Презентация PowerPoint</vt:lpstr>
      <vt:lpstr>Условия успешного речевого развития: </vt:lpstr>
      <vt:lpstr>Презентация PowerPoint</vt:lpstr>
      <vt:lpstr>Инновационные технологии:</vt:lpstr>
      <vt:lpstr>Моделирование. </vt:lpstr>
      <vt:lpstr>Презентация PowerPoint</vt:lpstr>
      <vt:lpstr>Презентация PowerPoint</vt:lpstr>
      <vt:lpstr>Презентация PowerPoint</vt:lpstr>
      <vt:lpstr>Триз.</vt:lpstr>
      <vt:lpstr>Презентация PowerPoint</vt:lpstr>
      <vt:lpstr>Синквейн. </vt:lpstr>
      <vt:lpstr>Презентация PowerPoint</vt:lpstr>
      <vt:lpstr>Презентация PowerPoint</vt:lpstr>
      <vt:lpstr>Игровые</vt:lpstr>
      <vt:lpstr>Презентация PowerPoint</vt:lpstr>
      <vt:lpstr>Презентация PowerPoint</vt:lpstr>
      <vt:lpstr>Конструкторы LEGO</vt:lpstr>
      <vt:lpstr>Презентация PowerPoint</vt:lpstr>
      <vt:lpstr>Нетрадиционные техники</vt:lpstr>
      <vt:lpstr>Презентация PowerPoint</vt:lpstr>
      <vt:lpstr>Логоритмика </vt:lpstr>
      <vt:lpstr>Презентация PowerPoint</vt:lpstr>
      <vt:lpstr>В современной педагогике есть еще не мало технологий, которые можно использовать для развития речи.</vt:lpstr>
      <vt:lpstr>    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136</cp:revision>
  <dcterms:created xsi:type="dcterms:W3CDTF">2018-11-07T03:12:20Z</dcterms:created>
  <dcterms:modified xsi:type="dcterms:W3CDTF">2024-01-15T07:14:20Z</dcterms:modified>
</cp:coreProperties>
</file>