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8" r:id="rId4"/>
    <p:sldId id="257" r:id="rId5"/>
    <p:sldId id="259" r:id="rId6"/>
    <p:sldId id="260" r:id="rId7"/>
    <p:sldId id="261" r:id="rId8"/>
    <p:sldId id="264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B64E0-A35C-417E-93B5-1B81FCFD2D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F870E-0373-4947-8F7A-6306B05747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1D1DE-0521-4FC2-8A68-19AC401BD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639835-CA3F-4EBF-9C0E-035B99788E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6DB32-CA59-4CF7-B634-C55100C089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53E16-BA87-4FB2-842C-9D2FB5A5F9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7E374-1202-41D2-85CD-201689405D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3467B-014A-44C1-82DD-1971D8E208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BC3B1-A3AD-4C35-B2C8-357A0E4F6C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0041E-6427-40E5-A4BD-658608DE12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AE98C-F98E-4320-AD1F-1E903C6D6C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6CB185-08E8-4B08-9854-9F4C4D77B1B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Электромагнитная природа света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istmira.com/uploads/posts/2019-03/1551802221_489_isaac-newton_image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49" b="100000" l="6211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662707"/>
            <a:ext cx="4167215" cy="417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251520" y="548680"/>
            <a:ext cx="3384376" cy="1872208"/>
          </a:xfrm>
          <a:prstGeom prst="cloudCallout">
            <a:avLst>
              <a:gd name="adj1" fmla="val 8887"/>
              <a:gd name="adj2" fmla="val 7505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М-да, вообще-то свет – это корпускулы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6" descr="https://avatars.dzeninfra.ru/get-zen_doc/1584893/pub_64d092dbb5c1a92240aa4122_64d0963c8b9e943477ec49a5/scale_120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36" b="100000" l="10000" r="90000">
                        <a14:foregroundMark x1="57500" y1="2071" x2="61167" y2="10207"/>
                        <a14:backgroundMark x1="66500" y1="12278" x2="84500" y2="69379"/>
                        <a14:backgroundMark x1="76083" y1="97189" x2="86333" y2="97189"/>
                        <a14:backgroundMark x1="43083" y1="94527" x2="46750" y2="74556"/>
                        <a14:backgroundMark x1="47000" y1="69675" x2="45500" y2="813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53" r="15825"/>
          <a:stretch/>
        </p:blipFill>
        <p:spPr bwMode="auto">
          <a:xfrm>
            <a:off x="4903114" y="2270252"/>
            <a:ext cx="4774129" cy="458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/>
          <p:cNvSpPr/>
          <p:nvPr/>
        </p:nvSpPr>
        <p:spPr>
          <a:xfrm flipH="1">
            <a:off x="3923928" y="116632"/>
            <a:ext cx="3960440" cy="1828800"/>
          </a:xfrm>
          <a:prstGeom prst="cloudCallout">
            <a:avLst>
              <a:gd name="adj1" fmla="val -24777"/>
              <a:gd name="adj2" fmla="val 675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 – это упругая  волна, 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распростра-няющаяся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эфире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12538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936" y="1088740"/>
            <a:ext cx="4927674" cy="5184576"/>
          </a:xfrm>
          <a:solidFill>
            <a:schemeClr val="accent5"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Генрих Герц, проводя свои математические расчеты, исследуя электромагнитные волны, смог вычислить скорость их распространения: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	</a:t>
            </a:r>
            <a:r>
              <a:rPr lang="en-US" sz="2800" i="1" dirty="0" smtClean="0">
                <a:solidFill>
                  <a:schemeClr val="tx1"/>
                </a:solidFill>
              </a:rPr>
              <a:t>c ≈ 300 000 </a:t>
            </a:r>
            <a:r>
              <a:rPr lang="ru-RU" sz="2800" i="1" dirty="0" smtClean="0">
                <a:solidFill>
                  <a:schemeClr val="tx1"/>
                </a:solidFill>
              </a:rPr>
              <a:t>км/с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Оказалось, что эта скорость равна скорости света. Так выяснилось, что </a:t>
            </a:r>
            <a:r>
              <a:rPr lang="ru-RU" sz="2800" b="1" u="sng" dirty="0" smtClean="0">
                <a:solidFill>
                  <a:schemeClr val="tx1"/>
                </a:solidFill>
              </a:rPr>
              <a:t>свет – это электромагнитная волна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32" name="Picture 8" descr="https://upload.wikimedia.org/wikipedia/commons/thumb/e/e2/Heinrich_rudolf_hertz.jpg/1280px-Heinrich_rudolf_hert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57" b="98991" l="0" r="100000">
                        <a14:foregroundMark x1="4141" y1="97350" x2="61016" y2="10536"/>
                        <a14:foregroundMark x1="43516" y1="14196" x2="96250" y2="95079"/>
                        <a14:foregroundMark x1="11406" y1="95331" x2="86484" y2="94196"/>
                        <a14:foregroundMark x1="65547" y1="26562" x2="72188" y2="23218"/>
                        <a14:foregroundMark x1="33438" y1="19558" x2="37578" y2="16467"/>
                        <a14:backgroundMark x1="938" y1="88013" x2="5859" y2="1767"/>
                        <a14:backgroundMark x1="9375" y1="62397" x2="26797" y2="63"/>
                        <a14:backgroundMark x1="40078" y1="3785" x2="94141" y2="3785"/>
                        <a14:backgroundMark x1="80859" y1="10536" x2="93828" y2="51356"/>
                        <a14:backgroundMark x1="94141" y1="58170" x2="99063" y2="83218"/>
                        <a14:backgroundMark x1="75625" y1="51924" x2="95859" y2="60379"/>
                        <a14:backgroundMark x1="71484" y1="52240" x2="88594" y2="59558"/>
                        <a14:backgroundMark x1="65859" y1="50536" x2="72188" y2="51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0523"/>
            <a:ext cx="3743126" cy="463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/>
          <p:cNvSpPr/>
          <p:nvPr/>
        </p:nvSpPr>
        <p:spPr>
          <a:xfrm flipH="1">
            <a:off x="288933" y="476672"/>
            <a:ext cx="2914914" cy="1751883"/>
          </a:xfrm>
          <a:prstGeom prst="cloudCallout">
            <a:avLst>
              <a:gd name="adj1" fmla="val 11942"/>
              <a:gd name="adj2" fmla="val 792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всё таки свет – это волна, но поперечная, а не продольная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6676" y="1454050"/>
            <a:ext cx="5099820" cy="4783262"/>
          </a:xfrm>
          <a:solidFill>
            <a:schemeClr val="accent5"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Немецкий физик Макс Планк в 1900 году выдвинул теорию о том, что атомы испускают энергию отдельными порциями, которые назвали квантами. Так появилась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</a:t>
            </a:r>
            <a:r>
              <a:rPr lang="ru-RU" sz="2800" i="1" dirty="0" smtClean="0">
                <a:solidFill>
                  <a:schemeClr val="tx1"/>
                </a:solidFill>
              </a:rPr>
              <a:t>квантовая теория света</a:t>
            </a:r>
            <a:endParaRPr lang="ru-RU" sz="2800" i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67544" y="620688"/>
            <a:ext cx="2664296" cy="1495734"/>
          </a:xfrm>
          <a:prstGeom prst="cloudCallout">
            <a:avLst>
              <a:gd name="adj1" fmla="val 15448"/>
              <a:gd name="adj2" fmla="val 8419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Мне за эту разработку такую премию дадут…</a:t>
            </a:r>
            <a:endParaRPr lang="ru-RU" sz="1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 flipH="1">
            <a:off x="3979355" y="4581128"/>
            <a:ext cx="288032" cy="434489"/>
            <a:chOff x="3070289" y="2951103"/>
            <a:chExt cx="637615" cy="843461"/>
          </a:xfrm>
        </p:grpSpPr>
        <p:sp>
          <p:nvSpPr>
            <p:cNvPr id="4" name="4-конечная звезда 3"/>
            <p:cNvSpPr/>
            <p:nvPr/>
          </p:nvSpPr>
          <p:spPr>
            <a:xfrm>
              <a:off x="3275856" y="2996952"/>
              <a:ext cx="432048" cy="720080"/>
            </a:xfrm>
            <a:prstGeom prst="star4">
              <a:avLst/>
            </a:prstGeom>
            <a:solidFill>
              <a:srgbClr val="FFFF00"/>
            </a:solidFill>
            <a:ln w="3175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4-конечная звезда 7"/>
            <p:cNvSpPr/>
            <p:nvPr/>
          </p:nvSpPr>
          <p:spPr>
            <a:xfrm>
              <a:off x="3177817" y="3566944"/>
              <a:ext cx="222747" cy="227620"/>
            </a:xfrm>
            <a:prstGeom prst="star4">
              <a:avLst/>
            </a:prstGeom>
            <a:solidFill>
              <a:srgbClr val="FFFF00"/>
            </a:solidFill>
            <a:ln w="3175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4-конечная звезда 8"/>
            <p:cNvSpPr/>
            <p:nvPr/>
          </p:nvSpPr>
          <p:spPr>
            <a:xfrm>
              <a:off x="3070289" y="2951103"/>
              <a:ext cx="293092" cy="278120"/>
            </a:xfrm>
            <a:prstGeom prst="star4">
              <a:avLst/>
            </a:prstGeom>
            <a:solidFill>
              <a:srgbClr val="FFFF00"/>
            </a:solidFill>
            <a:ln w="3175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715197" y="4524942"/>
            <a:ext cx="277575" cy="432048"/>
            <a:chOff x="3070289" y="2951103"/>
            <a:chExt cx="637615" cy="843461"/>
          </a:xfrm>
          <a:effectLst/>
        </p:grpSpPr>
        <p:sp>
          <p:nvSpPr>
            <p:cNvPr id="12" name="4-конечная звезда 11"/>
            <p:cNvSpPr/>
            <p:nvPr/>
          </p:nvSpPr>
          <p:spPr>
            <a:xfrm>
              <a:off x="3275856" y="2996952"/>
              <a:ext cx="432048" cy="720080"/>
            </a:xfrm>
            <a:prstGeom prst="star4">
              <a:avLst/>
            </a:prstGeom>
            <a:solidFill>
              <a:srgbClr val="FFFF00"/>
            </a:solidFill>
            <a:ln w="3175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4-конечная звезда 12"/>
            <p:cNvSpPr/>
            <p:nvPr/>
          </p:nvSpPr>
          <p:spPr>
            <a:xfrm>
              <a:off x="3177817" y="3566944"/>
              <a:ext cx="222747" cy="227620"/>
            </a:xfrm>
            <a:prstGeom prst="star4">
              <a:avLst/>
            </a:prstGeom>
            <a:solidFill>
              <a:srgbClr val="FFFF00"/>
            </a:solidFill>
            <a:ln w="3175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4-конечная звезда 13"/>
            <p:cNvSpPr/>
            <p:nvPr/>
          </p:nvSpPr>
          <p:spPr>
            <a:xfrm>
              <a:off x="3070289" y="2951103"/>
              <a:ext cx="293092" cy="278120"/>
            </a:xfrm>
            <a:prstGeom prst="star4">
              <a:avLst/>
            </a:prstGeom>
            <a:solidFill>
              <a:srgbClr val="FFFF00"/>
            </a:solidFill>
            <a:ln w="3175"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8" name="Picture 6" descr="https://yt3.googleusercontent.com/ytc/AIf8zZQZetbuWetR7bOIkFXCi99jRB1pm2v8gUwlEalOKA=s900-c-k-c0x00ffffff-no-rj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00" b="100000" l="0" r="98222">
                        <a14:foregroundMark x1="26333" y1="81333" x2="49222" y2="9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40" y="2501952"/>
            <a:ext cx="4330904" cy="433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7505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solidFill>
                <a:schemeClr val="accent5">
                  <a:alpha val="5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marL="0" indent="0">
                  <a:buNone/>
                </a:pPr>
                <a:r>
                  <a:rPr lang="ru-RU" dirty="0">
                    <a:solidFill>
                      <a:schemeClr val="tx1"/>
                    </a:solidFill>
                  </a:rPr>
                  <a:t>Э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нергию этой малой порции (кванта) можно найти по формуле:</a:t>
                </a:r>
              </a:p>
              <a:p>
                <a:pPr marL="0" indent="0">
                  <a:buNone/>
                </a:pPr>
                <a:endParaRPr lang="ru-RU" b="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𝜈</m:t>
                      </m:r>
                    </m:oMath>
                  </m:oMathPara>
                </a14:m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ru-RU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где: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h –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коэффициент </a:t>
                </a:r>
                <a:r>
                  <a:rPr lang="ru-RU" dirty="0" err="1" smtClean="0">
                    <a:solidFill>
                      <a:schemeClr val="tx1"/>
                    </a:solidFill>
                  </a:rPr>
                  <a:t>пропроциональности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(постоянная Планка)</a:t>
                </a: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ru-RU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𝜈</m:t>
                    </m:r>
                  </m:oMath>
                </a14:m>
                <a:r>
                  <a:rPr lang="ru-RU" dirty="0" smtClean="0">
                    <a:solidFill>
                      <a:schemeClr val="tx1"/>
                    </a:solidFill>
                  </a:rPr>
                  <a:t> - частота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852" t="-1752" r="-1852" b="-3908"/>
                </a:stretch>
              </a:blipFill>
              <a:ln>
                <a:noFill/>
              </a:ln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29455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499992" y="1268760"/>
                <a:ext cx="4333070" cy="5141168"/>
              </a:xfrm>
              <a:solidFill>
                <a:schemeClr val="accent5">
                  <a:alpha val="5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marL="0" indent="0">
                  <a:buNone/>
                </a:pPr>
                <a:r>
                  <a:rPr lang="ru-RU" sz="2800" dirty="0" smtClean="0">
                    <a:solidFill>
                      <a:schemeClr val="tx1"/>
                    </a:solidFill>
                  </a:rPr>
                  <a:t>В 1905 году Альберт Эйнштейн предложил рассматривать электромагнитную волну как поток квантов с энергией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𝜈</m:t>
                    </m:r>
                    <m:r>
                      <a:rPr lang="ru-RU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800" dirty="0" smtClean="0">
                    <a:solidFill>
                      <a:schemeClr val="tx1"/>
                    </a:solidFill>
                  </a:rPr>
                  <a:t>, то есть как поток особых частиц, которые получили название </a:t>
                </a:r>
                <a:r>
                  <a:rPr lang="ru-RU" sz="2800" i="1" dirty="0" smtClean="0">
                    <a:solidFill>
                      <a:schemeClr val="tx1"/>
                    </a:solidFill>
                  </a:rPr>
                  <a:t>фотоны – частицы без массы и заряда.</a:t>
                </a:r>
                <a:endParaRPr lang="ru-RU" sz="280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499992" y="1268760"/>
                <a:ext cx="4333070" cy="5141168"/>
              </a:xfrm>
              <a:blipFill>
                <a:blip r:embed="rId3"/>
                <a:stretch>
                  <a:fillRect l="-2813" t="-1186" r="-5063"/>
                </a:stretch>
              </a:blipFill>
              <a:ln>
                <a:noFill/>
              </a:ln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https://img.razrisyika.ru/kart/143/568588-eynshteyn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15" b="100000" l="1167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17" y="2708921"/>
            <a:ext cx="4769057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467544" y="620688"/>
            <a:ext cx="2664296" cy="1495734"/>
          </a:xfrm>
          <a:prstGeom prst="cloudCallout">
            <a:avLst>
              <a:gd name="adj1" fmla="val 15448"/>
              <a:gd name="adj2" fmla="val 8419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Just think about it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40923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Так что такое свет? Волна или поток частиц?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AutoShape 2" descr="https://pbs.twimg.com/media/Ew_6SqqXMAEi1a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56792"/>
            <a:ext cx="7010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45958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Вывод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accent5"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Свет может вести себя как поток частиц (корпускулярные свойства) и как волна (волновые свойства);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Корпускулярные свойства проявляются на малых частотах, волновые – на больших;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Эти свойства не исключают,  а дополняют друг друга.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Наличие двойственности в поведении света является следствием двух форм существования материи – вещества и поля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298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9367211">
            <a:off x="33561" y="1065430"/>
            <a:ext cx="4032448" cy="1512168"/>
          </a:xfrm>
        </p:spPr>
        <p:txBody>
          <a:bodyPr/>
          <a:lstStyle/>
          <a:p>
            <a:pPr marL="0" indent="0">
              <a:buNone/>
            </a:pP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 </a:t>
            </a:r>
            <a:r>
              <a:rPr lang="ru-RU" sz="4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</a:t>
            </a:r>
            <a:endParaRPr lang="ru-RU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5111552" y="5345832"/>
            <a:ext cx="403244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теперь задание для вас: прочитайте § </a:t>
            </a:r>
            <a:r>
              <a:rPr lang="ru-RU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 и </a:t>
            </a:r>
            <a:r>
              <a:rPr lang="ru-RU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ответьте на </a:t>
            </a:r>
            <a:r>
              <a:rPr lang="ru-RU" sz="2400" b="1" i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на стр. </a:t>
            </a:r>
            <a:r>
              <a:rPr lang="ru-RU" sz="2400" b="1" i="1" kern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224.</a:t>
            </a:r>
            <a:endParaRPr lang="ru-RU" sz="2400" b="1" i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s://media.tenor.com/of68oV6UxnAAAAAd/gato-beijo-gato-gostos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0" y="4010412"/>
            <a:ext cx="2826371" cy="282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5446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лектричество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4D83127-C039-4CD0-8DE4-31C158DAF1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 лампочкой</Template>
  <TotalTime>94</TotalTime>
  <Words>241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электричество</vt:lpstr>
      <vt:lpstr>Электромагнитная природа света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Так что такое свет? Волна или поток частиц?</vt:lpstr>
      <vt:lpstr>Вывод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Электромагнитная природа света</dc:title>
  <dc:creator>admin</dc:creator>
  <cp:lastModifiedBy>Физика</cp:lastModifiedBy>
  <cp:revision>14</cp:revision>
  <dcterms:created xsi:type="dcterms:W3CDTF">2024-02-01T14:56:12Z</dcterms:created>
  <dcterms:modified xsi:type="dcterms:W3CDTF">2024-02-02T04:23:26Z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TC300090659990</vt:lpwstr>
  </property>
</Properties>
</file>