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73" r:id="rId11"/>
    <p:sldId id="274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3" autoAdjust="0"/>
    <p:restoredTop sz="94660"/>
  </p:normalViewPr>
  <p:slideViewPr>
    <p:cSldViewPr snapToGrid="0">
      <p:cViewPr varScale="1">
        <p:scale>
          <a:sx n="73" d="100"/>
          <a:sy n="73" d="100"/>
        </p:scale>
        <p:origin x="4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476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015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6424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341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7070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4710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4131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7051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3866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875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9900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4461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5819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9085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0361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090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9055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487978-00BD-43CD-9A64-BF93DE6BB2CC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FF17C8-AF29-4A67-BDC7-9824F2F20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191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Конкурсное задание «Открытое занятие»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err="1" smtClean="0"/>
              <a:t>Синягина</a:t>
            </a:r>
            <a:r>
              <a:rPr lang="ru-RU" dirty="0" smtClean="0"/>
              <a:t> Галина Николаевна, учитель русского языка и литературы МБОУ «Средняя общеобразовательная школа №47» г. Калуги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677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Это знакомое незнакомое   наречие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 algn="just">
              <a:buAutoNum type="arabicPeriod"/>
            </a:pPr>
            <a:r>
              <a:rPr lang="ru-RU" sz="3600" dirty="0" smtClean="0"/>
              <a:t>Изучить наречия, образованные от существительных.</a:t>
            </a:r>
          </a:p>
          <a:p>
            <a:pPr marL="457200" indent="-457200" algn="just">
              <a:buAutoNum type="arabicPeriod"/>
            </a:pPr>
            <a:r>
              <a:rPr lang="ru-RU" sz="3600" dirty="0" smtClean="0"/>
              <a:t>Изучить наречия, образованные от количественных числительных.</a:t>
            </a:r>
            <a:endParaRPr lang="ru-RU" sz="3600" dirty="0"/>
          </a:p>
          <a:p>
            <a:pPr marL="457200" indent="-457200" algn="just">
              <a:buAutoNum type="arabicPeriod"/>
            </a:pPr>
            <a:r>
              <a:rPr lang="ru-RU" sz="3600" dirty="0" smtClean="0"/>
              <a:t>Выяснить, как они пишутся и почему.</a:t>
            </a:r>
          </a:p>
          <a:p>
            <a:pPr marL="457200" indent="-457200" algn="just">
              <a:buAutoNum type="arabicPeriod"/>
            </a:pPr>
            <a:r>
              <a:rPr lang="ru-RU" sz="3600" dirty="0" smtClean="0"/>
              <a:t>Научиться различать омонимичные части речи.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182083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ПИШИ ПРАВИЛЬНО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Станция 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969282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023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79270"/>
            <a:ext cx="9601196" cy="1280159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ПРОВЕРКА</a:t>
            </a:r>
            <a:br>
              <a:rPr lang="ru-RU" sz="2800" dirty="0" smtClean="0"/>
            </a:br>
            <a:r>
              <a:rPr lang="ru-RU" sz="2800" dirty="0" smtClean="0"/>
              <a:t>6 ответов – «5»; 4 – 5 ответов – «4»; 3 ответа – «3»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5400" y="1959430"/>
            <a:ext cx="4718304" cy="39164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Без оглядки</a:t>
            </a:r>
          </a:p>
          <a:p>
            <a:pPr marL="0" indent="0">
              <a:buNone/>
            </a:pPr>
            <a:r>
              <a:rPr lang="ru-RU" dirty="0" smtClean="0"/>
              <a:t>Вперед</a:t>
            </a:r>
          </a:p>
          <a:p>
            <a:pPr marL="0" indent="0">
              <a:buNone/>
            </a:pPr>
            <a:r>
              <a:rPr lang="ru-RU" dirty="0" smtClean="0"/>
              <a:t>Невдомёк</a:t>
            </a:r>
          </a:p>
          <a:p>
            <a:pPr marL="0" indent="0">
              <a:buNone/>
            </a:pPr>
            <a:r>
              <a:rPr lang="ru-RU" dirty="0" smtClean="0"/>
              <a:t>На двое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В – пятых</a:t>
            </a:r>
          </a:p>
          <a:p>
            <a:pPr marL="0" indent="0">
              <a:buNone/>
            </a:pPr>
            <a:r>
              <a:rPr lang="ru-RU" dirty="0" smtClean="0"/>
              <a:t>За троих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0670" y="1959430"/>
            <a:ext cx="4718304" cy="39164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 троих</a:t>
            </a:r>
          </a:p>
          <a:p>
            <a:pPr marL="0" indent="0">
              <a:buNone/>
            </a:pPr>
            <a:r>
              <a:rPr lang="ru-RU" dirty="0" smtClean="0"/>
              <a:t>Втрое</a:t>
            </a:r>
          </a:p>
          <a:p>
            <a:pPr marL="0" indent="0">
              <a:buNone/>
            </a:pPr>
            <a:r>
              <a:rPr lang="ru-RU" dirty="0" smtClean="0"/>
              <a:t>В – четвёртых</a:t>
            </a:r>
          </a:p>
          <a:p>
            <a:pPr marL="0" indent="0">
              <a:buNone/>
            </a:pPr>
            <a:r>
              <a:rPr lang="ru-RU" dirty="0" smtClean="0"/>
              <a:t>Навзрыд</a:t>
            </a:r>
          </a:p>
          <a:p>
            <a:pPr marL="0" indent="0">
              <a:buNone/>
            </a:pPr>
            <a:r>
              <a:rPr lang="ru-RU" dirty="0" smtClean="0"/>
              <a:t>С оглядкой</a:t>
            </a:r>
          </a:p>
          <a:p>
            <a:pPr marL="0" indent="0">
              <a:buNone/>
            </a:pPr>
            <a:r>
              <a:rPr lang="ru-RU" dirty="0" smtClean="0"/>
              <a:t>Поначалу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77454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Подумай и ответь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5067" y="4133434"/>
            <a:ext cx="8158690" cy="95454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Станция 4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41833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561703"/>
            <a:ext cx="9601196" cy="53141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(</a:t>
            </a:r>
            <a:r>
              <a:rPr lang="ru-RU" b="1" i="1" dirty="0"/>
              <a:t>В)дали</a:t>
            </a:r>
            <a:r>
              <a:rPr lang="ru-RU" dirty="0"/>
              <a:t> блестел неясный огонек.</a:t>
            </a:r>
          </a:p>
          <a:p>
            <a:pPr marL="0" indent="0">
              <a:buNone/>
            </a:pPr>
            <a:r>
              <a:rPr lang="ru-RU" b="1" i="1" dirty="0"/>
              <a:t>(В)дали</a:t>
            </a:r>
            <a:r>
              <a:rPr lang="ru-RU" dirty="0"/>
              <a:t> ржаного поля темнел лес.</a:t>
            </a:r>
          </a:p>
          <a:p>
            <a:pPr marL="0" indent="0">
              <a:buNone/>
            </a:pPr>
            <a:r>
              <a:rPr lang="ru-RU" dirty="0"/>
              <a:t>Кот долез </a:t>
            </a:r>
            <a:r>
              <a:rPr lang="ru-RU" b="1" dirty="0"/>
              <a:t>(до)верху </a:t>
            </a:r>
            <a:r>
              <a:rPr lang="ru-RU" dirty="0"/>
              <a:t>занавески и оттуда оглянулся с остервенелым </a:t>
            </a:r>
            <a:r>
              <a:rPr lang="ru-RU" dirty="0" smtClean="0"/>
              <a:t>видом.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Мы </a:t>
            </a:r>
            <a:r>
              <a:rPr lang="ru-RU" dirty="0"/>
              <a:t>шли </a:t>
            </a:r>
            <a:r>
              <a:rPr lang="ru-RU" b="1" dirty="0"/>
              <a:t>(на)верх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i="1" dirty="0" smtClean="0"/>
              <a:t>Вдали</a:t>
            </a:r>
            <a:r>
              <a:rPr lang="ru-RU" dirty="0" smtClean="0"/>
              <a:t> </a:t>
            </a:r>
            <a:r>
              <a:rPr lang="ru-RU" dirty="0"/>
              <a:t>блестел неясный </a:t>
            </a:r>
            <a:r>
              <a:rPr lang="ru-RU" dirty="0" err="1" smtClean="0"/>
              <a:t>огнек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i="1" dirty="0" smtClean="0"/>
              <a:t>В дали</a:t>
            </a:r>
            <a:r>
              <a:rPr lang="ru-RU" dirty="0" smtClean="0"/>
              <a:t> </a:t>
            </a:r>
            <a:r>
              <a:rPr lang="ru-RU" dirty="0"/>
              <a:t>ржаного поля темнел лес.</a:t>
            </a:r>
          </a:p>
          <a:p>
            <a:pPr marL="0" indent="0">
              <a:buNone/>
            </a:pPr>
            <a:r>
              <a:rPr lang="ru-RU" dirty="0"/>
              <a:t>Кот долез </a:t>
            </a:r>
            <a:r>
              <a:rPr lang="ru-RU" b="1" dirty="0"/>
              <a:t> </a:t>
            </a:r>
            <a:r>
              <a:rPr lang="ru-RU" b="1" dirty="0" smtClean="0"/>
              <a:t>до верху </a:t>
            </a:r>
            <a:r>
              <a:rPr lang="ru-RU" dirty="0"/>
              <a:t>занавески и оттуда оглянулся с остервенелым </a:t>
            </a:r>
            <a:r>
              <a:rPr lang="ru-RU" dirty="0" smtClean="0"/>
              <a:t>видом. Мы </a:t>
            </a:r>
            <a:r>
              <a:rPr lang="ru-RU" dirty="0"/>
              <a:t>шли </a:t>
            </a:r>
            <a:r>
              <a:rPr lang="ru-RU" b="1" dirty="0" smtClean="0"/>
              <a:t>наверх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709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6376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Заполните схему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66606" y="1867989"/>
            <a:ext cx="4389120" cy="4833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95402" y="2882685"/>
            <a:ext cx="3369588" cy="6199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757261" y="2882685"/>
            <a:ext cx="3766088" cy="6199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95402" y="4355024"/>
            <a:ext cx="2997629" cy="6044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81247" y="4355024"/>
            <a:ext cx="3642102" cy="6044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815737"/>
            <a:ext cx="9601196" cy="406013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Выделить слово из предложения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Имеет зависимое слово						Является зависимым словом</a:t>
            </a:r>
            <a:endParaRPr lang="ru-RU" dirty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Имя существительное									Наречие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4107051" y="2351314"/>
            <a:ext cx="325464" cy="422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794216" y="3458541"/>
            <a:ext cx="30997" cy="8524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656163" y="2351314"/>
            <a:ext cx="433952" cy="422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8400081" y="3502617"/>
            <a:ext cx="15499" cy="743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8070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Станция 5.</a:t>
            </a:r>
            <a:br>
              <a:rPr lang="ru-RU" dirty="0" smtClean="0"/>
            </a:br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Творческое задание: </a:t>
            </a:r>
          </a:p>
          <a:p>
            <a:pPr marL="0" indent="0">
              <a:buNone/>
            </a:pPr>
            <a:r>
              <a:rPr lang="ru-RU" dirty="0" smtClean="0"/>
              <a:t>1.Сделать закладку в книгу с трудными случаями написания наречий.</a:t>
            </a:r>
          </a:p>
          <a:p>
            <a:pPr marL="0" indent="0">
              <a:buNone/>
            </a:pPr>
            <a:r>
              <a:rPr lang="ru-RU" dirty="0" smtClean="0"/>
              <a:t>2. п. 45, упр. 294 или 296.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06701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Станция 6.</a:t>
            </a:r>
            <a:br>
              <a:rPr lang="ru-RU" dirty="0" smtClean="0"/>
            </a:br>
            <a:r>
              <a:rPr lang="ru-RU" dirty="0" smtClean="0"/>
              <a:t>Прощальная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 Какова была цель нашего </a:t>
            </a:r>
            <a:r>
              <a:rPr lang="ru-RU" dirty="0" smtClean="0"/>
              <a:t>урока?</a:t>
            </a:r>
            <a:endParaRPr lang="ru-RU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Что </a:t>
            </a:r>
            <a:r>
              <a:rPr lang="ru-RU" dirty="0" smtClean="0"/>
              <a:t>узнали?</a:t>
            </a:r>
            <a:endParaRPr lang="ru-RU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Что осталось </a:t>
            </a:r>
            <a:r>
              <a:rPr lang="ru-RU" dirty="0" smtClean="0"/>
              <a:t>непонятным?</a:t>
            </a:r>
            <a:endParaRPr lang="ru-RU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Каково ваше </a:t>
            </a:r>
            <a:r>
              <a:rPr lang="ru-RU" dirty="0" smtClean="0"/>
              <a:t>настроение?</a:t>
            </a:r>
            <a:endParaRPr lang="ru-RU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Что было </a:t>
            </a:r>
            <a:r>
              <a:rPr lang="ru-RU" dirty="0" smtClean="0"/>
              <a:t>интересного?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1414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«Повторение – мать учения»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Станция 1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086079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768291"/>
          </a:xfrm>
        </p:spPr>
        <p:txBody>
          <a:bodyPr/>
          <a:lstStyle/>
          <a:p>
            <a:r>
              <a:rPr lang="ru-RU" dirty="0" smtClean="0"/>
              <a:t>Подчеркните наречия в тексте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351314"/>
            <a:ext cx="9601196" cy="352455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	« Как-то </a:t>
            </a:r>
            <a:r>
              <a:rPr lang="ru-RU" dirty="0"/>
              <a:t>на дороге валялась Совесть, затоптанная ногами пешеходов, которым некогда было призреть ее. Они спешили перегнать друг друга, чтобы волей-неволей поймать на лету кусок, по-свойски обмануть ближнего, кого-нибудь начерно оклеветать, вовремя польстить, напоказ сыграть хорошую роль. Настрадалась Совесть. Кое-как на день-другой найдет себе хозяина: сначала чиновника, потом купца, но они, не выдержав ее суда, по-новому запросто выбрасывали бедняжку куда-нибудь прочь. «Сделай по-моему, Господи, - невольно в сердцах взмолилась она, - отыщи мне маленького дитя, раствори меня в нем, и исчезнут навсегда все неправды и насилия</a:t>
            </a:r>
            <a:r>
              <a:rPr lang="ru-RU" dirty="0" smtClean="0"/>
              <a:t>»</a:t>
            </a:r>
          </a:p>
          <a:p>
            <a:pPr marL="0" indent="0" algn="just">
              <a:buNone/>
            </a:pPr>
            <a:r>
              <a:rPr lang="ru-RU" dirty="0" smtClean="0"/>
              <a:t>														М. Е. Салтыков - Щедрин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678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666206"/>
            <a:ext cx="9601196" cy="5209662"/>
          </a:xfrm>
        </p:spPr>
        <p:txBody>
          <a:bodyPr/>
          <a:lstStyle/>
          <a:p>
            <a:pPr marL="457200" indent="-457200">
              <a:buFont typeface="Arial"/>
              <a:buAutoNum type="arabicPeriod"/>
            </a:pPr>
            <a:r>
              <a:rPr lang="ru-RU" dirty="0" smtClean="0"/>
              <a:t>Дефис в наречиях: как </a:t>
            </a:r>
            <a:r>
              <a:rPr lang="ru-RU" dirty="0"/>
              <a:t>- то, кое - как, куда – </a:t>
            </a:r>
            <a:r>
              <a:rPr lang="ru-RU" dirty="0" err="1"/>
              <a:t>нибудь</a:t>
            </a:r>
            <a:r>
              <a:rPr lang="ru-RU" dirty="0"/>
              <a:t>, по - свойски,  по – новому, по - моему, волей - неволей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 Не с наречиями на –о, -е: невольно</a:t>
            </a:r>
          </a:p>
          <a:p>
            <a:pPr marL="457200" indent="-457200">
              <a:buAutoNum type="arabicPeriod"/>
            </a:pPr>
            <a:r>
              <a:rPr lang="ru-RU" dirty="0" smtClean="0"/>
              <a:t>Не в местоименных наречиях: некогда</a:t>
            </a:r>
          </a:p>
          <a:p>
            <a:pPr marL="457200" indent="-457200">
              <a:buFont typeface="Arial"/>
              <a:buAutoNum type="arabicPeriod"/>
            </a:pPr>
            <a:r>
              <a:rPr lang="ru-RU" dirty="0"/>
              <a:t>Приставки из-, до-, с-, в-, на-, </a:t>
            </a:r>
            <a:r>
              <a:rPr lang="ru-RU" dirty="0" smtClean="0"/>
              <a:t>за- : сначала</a:t>
            </a:r>
            <a:r>
              <a:rPr lang="ru-RU" dirty="0"/>
              <a:t>, запросто, </a:t>
            </a:r>
            <a:r>
              <a:rPr lang="ru-RU" dirty="0" smtClean="0"/>
              <a:t>начерно</a:t>
            </a:r>
          </a:p>
          <a:p>
            <a:pPr marL="457200" indent="-457200">
              <a:buFont typeface="Arial"/>
              <a:buAutoNum type="arabicPeriod"/>
            </a:pPr>
            <a:r>
              <a:rPr lang="ru-RU" dirty="0" smtClean="0"/>
              <a:t>Ь в наречиях: прочь</a:t>
            </a:r>
          </a:p>
          <a:p>
            <a:pPr marL="457200" indent="-457200">
              <a:buFont typeface="Arial"/>
              <a:buAutoNum type="arabicPeriod"/>
            </a:pPr>
            <a:r>
              <a:rPr lang="ru-RU" dirty="0" smtClean="0"/>
              <a:t>Потом, навсегда</a:t>
            </a:r>
          </a:p>
          <a:p>
            <a:pPr marL="457200" indent="-457200">
              <a:buFont typeface="Arial"/>
              <a:buAutoNum type="arabicPeriod"/>
            </a:pPr>
            <a:r>
              <a:rPr lang="ru-RU" b="1" dirty="0"/>
              <a:t>Вовремя, напоказ, в сердцах, на </a:t>
            </a:r>
            <a:r>
              <a:rPr lang="ru-RU" b="1" dirty="0" smtClean="0"/>
              <a:t>лету - ?</a:t>
            </a:r>
            <a:endParaRPr lang="ru-RU" b="1" dirty="0"/>
          </a:p>
          <a:p>
            <a:pPr marL="457200" indent="-457200">
              <a:buFont typeface="Arial"/>
              <a:buAutoNum type="arabicPeriod"/>
            </a:pPr>
            <a:endParaRPr lang="ru-RU" dirty="0" smtClean="0"/>
          </a:p>
          <a:p>
            <a:pPr marL="457200" indent="-457200">
              <a:buFont typeface="Arial"/>
              <a:buAutoNum type="arabicPeriod"/>
            </a:pPr>
            <a:endParaRPr lang="ru-RU" dirty="0"/>
          </a:p>
          <a:p>
            <a:pPr marL="457200" indent="-457200">
              <a:buFont typeface="Arial"/>
              <a:buAutoNum type="arabicPeriod"/>
            </a:pPr>
            <a:endParaRPr lang="ru-RU" dirty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747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Это знакомое незнакомое   наречие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ru-RU" sz="3600" dirty="0" smtClean="0"/>
              <a:t>Изучить наречия, образованные от существительных.</a:t>
            </a:r>
          </a:p>
          <a:p>
            <a:pPr marL="457200" indent="-457200" algn="just">
              <a:buAutoNum type="arabicPeriod"/>
            </a:pPr>
            <a:r>
              <a:rPr lang="ru-RU" sz="3600" dirty="0" smtClean="0"/>
              <a:t>Изучить наречия, образованные от количественных числительных.</a:t>
            </a:r>
            <a:endParaRPr lang="ru-RU" sz="3600" dirty="0"/>
          </a:p>
          <a:p>
            <a:pPr marL="457200" indent="-457200" algn="just">
              <a:buAutoNum type="arabicPeriod"/>
            </a:pPr>
            <a:r>
              <a:rPr lang="ru-RU" sz="3600" dirty="0" smtClean="0"/>
              <a:t>Выяснить, как они пишутся и почему.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75681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НОВОНАРЕЧНАЯ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Станция 2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019676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679269"/>
            <a:ext cx="9601196" cy="519659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« Как-то на дороге валялась Совесть, затоптанная ногами пешеходов, которым некогда было призреть ее. Они спешили перегнать друг друга, чтобы волей-неволей поймать на лету кусок, по-свойски обмануть ближнего, кого-нибудь начерно оклеветать, вовремя польстить, напоказ сыграть хорошую роль. Настрадалась Совесть. Кое-как на день-другой найдет себе хозяина: сначала чиновника, потом купца, но они, не выдержав ее суда, по-новому запросто выбрасывали бедняжку куда-нибудь прочь. «Сделай по-моему, Господи, - невольно в сердцах взмолилась она, - отыщи мне маленького дитя, раствори меня в нем, и исчезнут навсегда все неправды и </a:t>
            </a:r>
            <a:r>
              <a:rPr lang="ru-RU" dirty="0" smtClean="0"/>
              <a:t>насилия.»</a:t>
            </a:r>
          </a:p>
          <a:p>
            <a:pPr marL="0" indent="0">
              <a:buNone/>
            </a:pPr>
            <a:r>
              <a:rPr lang="ru-RU" dirty="0" smtClean="0"/>
              <a:t>	По </a:t>
            </a:r>
            <a:r>
              <a:rPr lang="ru-RU" dirty="0"/>
              <a:t>этому ее слову все так и сделалось. Растёт маленькое дитя, а вместе с ним растёт в нём и совесть. И будет маленькое дитя большим человеком, и будет в нем большая  </a:t>
            </a:r>
            <a:r>
              <a:rPr lang="ru-RU" dirty="0" smtClean="0"/>
              <a:t>совесть»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												М. Е. Салтыков - Щедрин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3274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653144"/>
            <a:ext cx="9601196" cy="1606730"/>
          </a:xfrm>
        </p:spPr>
        <p:txBody>
          <a:bodyPr>
            <a:noAutofit/>
          </a:bodyPr>
          <a:lstStyle/>
          <a:p>
            <a:pPr algn="just"/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«</a:t>
            </a:r>
            <a:r>
              <a:rPr lang="ru-RU" sz="3000" dirty="0"/>
              <a:t>Совесть - чувство нравственной ответственности за своё поведение перед окружающими людьми, обществом.» </a:t>
            </a:r>
            <a:r>
              <a:rPr lang="ru-RU" sz="3000" dirty="0" smtClean="0"/>
              <a:t>(</a:t>
            </a:r>
            <a:r>
              <a:rPr lang="ru-RU" sz="3000" dirty="0"/>
              <a:t>Ожегов С. </a:t>
            </a:r>
            <a:r>
              <a:rPr lang="ru-RU" sz="3000" dirty="0" smtClean="0"/>
              <a:t>И. Толковый словарь русского языка.)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4680494"/>
              </p:ext>
            </p:extLst>
          </p:nvPr>
        </p:nvGraphicFramePr>
        <p:xfrm>
          <a:off x="1149532" y="2468882"/>
          <a:ext cx="9614262" cy="3588846"/>
        </p:xfrm>
        <a:graphic>
          <a:graphicData uri="http://schemas.openxmlformats.org/drawingml/2006/table">
            <a:tbl>
              <a:tblPr firstRow="1" firstCol="1" bandRow="1"/>
              <a:tblGrid>
                <a:gridCol w="4806617">
                  <a:extLst>
                    <a:ext uri="{9D8B030D-6E8A-4147-A177-3AD203B41FA5}">
                      <a16:colId xmlns:a16="http://schemas.microsoft.com/office/drawing/2014/main" val="3691272870"/>
                    </a:ext>
                  </a:extLst>
                </a:gridCol>
                <a:gridCol w="4807645">
                  <a:extLst>
                    <a:ext uri="{9D8B030D-6E8A-4147-A177-3AD203B41FA5}">
                      <a16:colId xmlns:a16="http://schemas.microsoft.com/office/drawing/2014/main" val="3164264833"/>
                    </a:ext>
                  </a:extLst>
                </a:gridCol>
              </a:tblGrid>
              <a:tr h="60326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Поступать вопреки своим убеждениям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Жить по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совести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2962377"/>
                  </a:ext>
                </a:extLst>
              </a:tr>
              <a:tr h="60326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Жить честно, справедливо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Делать на совесть   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673039"/>
                  </a:ext>
                </a:extLst>
              </a:tr>
              <a:tr h="60326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Делать что-либо хорошо, добросовестно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Поступать против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совести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9003192"/>
                  </a:ext>
                </a:extLst>
              </a:tr>
              <a:tr h="3016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Жить спокойно, не испытывая  угрызений совести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Поступок на его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совести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094460"/>
                  </a:ext>
                </a:extLst>
              </a:tr>
              <a:tr h="60326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Поступать без стыда, без стеснения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Поступать без зазрения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совести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4151481"/>
                  </a:ext>
                </a:extLst>
              </a:tr>
              <a:tr h="60326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Когда человек не выполнил того, что был обязан сделать, схитрил, обманул кого-то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Жить со спокойной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совестью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5563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015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Текст 25"/>
          <p:cNvSpPr>
            <a:spLocks noGrp="1"/>
          </p:cNvSpPr>
          <p:nvPr>
            <p:ph type="body" idx="1"/>
          </p:nvPr>
        </p:nvSpPr>
        <p:spPr>
          <a:xfrm>
            <a:off x="1303868" y="4924698"/>
            <a:ext cx="9592732" cy="951168"/>
          </a:xfrm>
        </p:spPr>
        <p:txBody>
          <a:bodyPr>
            <a:noAutofit/>
          </a:bodyPr>
          <a:lstStyle/>
          <a:p>
            <a:r>
              <a:rPr lang="ru-RU" dirty="0" smtClean="0"/>
              <a:t>6 правильных ответов – «5»</a:t>
            </a:r>
          </a:p>
          <a:p>
            <a:r>
              <a:rPr lang="ru-RU" dirty="0" smtClean="0"/>
              <a:t>4-5 правильных ответа – «4»</a:t>
            </a:r>
          </a:p>
          <a:p>
            <a:r>
              <a:rPr lang="ru-RU" dirty="0" smtClean="0"/>
              <a:t>3 правильных ответа – «3»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06722875"/>
              </p:ext>
            </p:extLst>
          </p:nvPr>
        </p:nvGraphicFramePr>
        <p:xfrm>
          <a:off x="1286691" y="844890"/>
          <a:ext cx="9339942" cy="3831613"/>
        </p:xfrm>
        <a:graphic>
          <a:graphicData uri="http://schemas.openxmlformats.org/drawingml/2006/table">
            <a:tbl>
              <a:tblPr firstRow="1" firstCol="1" bandRow="1"/>
              <a:tblGrid>
                <a:gridCol w="4669471">
                  <a:extLst>
                    <a:ext uri="{9D8B030D-6E8A-4147-A177-3AD203B41FA5}">
                      <a16:colId xmlns:a16="http://schemas.microsoft.com/office/drawing/2014/main" val="1932204430"/>
                    </a:ext>
                  </a:extLst>
                </a:gridCol>
                <a:gridCol w="4670471">
                  <a:extLst>
                    <a:ext uri="{9D8B030D-6E8A-4147-A177-3AD203B41FA5}">
                      <a16:colId xmlns:a16="http://schemas.microsoft.com/office/drawing/2014/main" val="1666337314"/>
                    </a:ext>
                  </a:extLst>
                </a:gridCol>
              </a:tblGrid>
              <a:tr h="73151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Поступать вопреки своим убеждениям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Жить по совести  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947677"/>
                  </a:ext>
                </a:extLst>
              </a:tr>
              <a:tr h="6200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Жить честно, справедливо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Делать на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совесть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1716819"/>
                  </a:ext>
                </a:extLst>
              </a:tr>
              <a:tr h="6200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Делать что-либо хорошо, добросовестно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Поступать против совести  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505898"/>
                  </a:ext>
                </a:extLst>
              </a:tr>
              <a:tr h="6200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Жить спокойно, не испытывая  угрызений совести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Поступок на его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совести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2483316"/>
                  </a:ext>
                </a:extLst>
              </a:tr>
              <a:tr h="6200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Поступать без стыда, без стеснения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Поступать без зазрения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совести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90266"/>
                  </a:ext>
                </a:extLst>
              </a:tr>
              <a:tr h="6200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Когда человек не выполнил того, что был обязан сделать, схитрил, обманул кого-то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Жить со спокойной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совестью                              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1771391"/>
                  </a:ext>
                </a:extLst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5355771" y="953589"/>
            <a:ext cx="757646" cy="1371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624251" y="1071154"/>
            <a:ext cx="2024743" cy="6662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5355771" y="1737360"/>
            <a:ext cx="1018903" cy="587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355771" y="3017520"/>
            <a:ext cx="1201783" cy="1410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355771" y="3605349"/>
            <a:ext cx="1423852" cy="130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5486400" y="3108960"/>
            <a:ext cx="744583" cy="1319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98291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209</TotalTime>
  <Words>596</Words>
  <Application>Microsoft Office PowerPoint</Application>
  <PresentationFormat>Широкоэкранный</PresentationFormat>
  <Paragraphs>108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Garamond</vt:lpstr>
      <vt:lpstr>Times New Roman</vt:lpstr>
      <vt:lpstr>Wingdings</vt:lpstr>
      <vt:lpstr>Натуральные материалы</vt:lpstr>
      <vt:lpstr>Конкурсное задание «Открытое занятие»</vt:lpstr>
      <vt:lpstr>«Повторение – мать учения»</vt:lpstr>
      <vt:lpstr>Подчеркните наречия в тексте</vt:lpstr>
      <vt:lpstr>Презентация PowerPoint</vt:lpstr>
      <vt:lpstr> Это знакомое незнакомое   наречие</vt:lpstr>
      <vt:lpstr>НОВОНАРЕЧНАЯ</vt:lpstr>
      <vt:lpstr>Презентация PowerPoint</vt:lpstr>
      <vt:lpstr> «Совесть - чувство нравственной ответственности за своё поведение перед окружающими людьми, обществом.» (Ожегов С. И. Толковый словарь русского языка.) </vt:lpstr>
      <vt:lpstr>Презентация PowerPoint</vt:lpstr>
      <vt:lpstr> Это знакомое незнакомое   наречие</vt:lpstr>
      <vt:lpstr>ПИШИ ПРАВИЛЬНО</vt:lpstr>
      <vt:lpstr>Презентация PowerPoint</vt:lpstr>
      <vt:lpstr>ПРОВЕРКА 6 ответов – «5»; 4 – 5 ответов – «4»; 3 ответа – «3»</vt:lpstr>
      <vt:lpstr>Подумай и ответь</vt:lpstr>
      <vt:lpstr>Презентация PowerPoint</vt:lpstr>
      <vt:lpstr>Заполните схему</vt:lpstr>
      <vt:lpstr>Станция 5. Домашняя работа</vt:lpstr>
      <vt:lpstr>Станция 6. Прощальная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17</cp:revision>
  <dcterms:created xsi:type="dcterms:W3CDTF">2024-02-04T09:22:45Z</dcterms:created>
  <dcterms:modified xsi:type="dcterms:W3CDTF">2024-02-04T13:24:44Z</dcterms:modified>
</cp:coreProperties>
</file>