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DDE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6BE8B-3DAB-4268-892D-25F9D37415C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EFA92-2475-433B-BF54-2E2478056C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blaka0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317" y="-315416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5786" y="12858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T19OvwXgBqXXatzt79_103138.jpg_310x31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600" y="278848"/>
            <a:ext cx="8715436" cy="664371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71472" y="357167"/>
            <a:ext cx="835824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5072074"/>
            <a:ext cx="32781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Подготовила : </a:t>
            </a:r>
          </a:p>
          <a:p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воспитатель 11 группы </a:t>
            </a:r>
          </a:p>
          <a:p>
            <a:r>
              <a:rPr lang="ru-RU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Оксана Петровна Кузнецова </a:t>
            </a:r>
            <a:endParaRPr lang="ru-RU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0290" y="1350869"/>
            <a:ext cx="8175467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"Использование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инновационной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F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игровой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 </a:t>
            </a:r>
          </a:p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технологии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«Парашют» </a:t>
            </a:r>
          </a:p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в работе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с детьми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по развитию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речи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abriola" panose="04040605051002020D02" pitchFamily="82" charset="0"/>
              </a:rPr>
              <a:t>дошкольника»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0290" y="131702"/>
            <a:ext cx="857959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Муниципальное дошкольное образовательное автономное учреждение «Детский сад № 50»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1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7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blaka0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367218"/>
            <a:ext cx="2786058" cy="2490782"/>
          </a:xfrm>
          <a:prstGeom prst="rect">
            <a:avLst/>
          </a:prstGeom>
        </p:spPr>
      </p:pic>
      <p:pic>
        <p:nvPicPr>
          <p:cNvPr id="4" name="Рисунок 3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42" y="0"/>
            <a:ext cx="2786058" cy="2490782"/>
          </a:xfrm>
          <a:prstGeom prst="rect">
            <a:avLst/>
          </a:prstGeom>
        </p:spPr>
      </p:pic>
      <p:pic>
        <p:nvPicPr>
          <p:cNvPr id="5" name="Рисунок 4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42" y="4367218"/>
            <a:ext cx="2786058" cy="24907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70129" y="2136339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Gabriola" panose="04040605051002020D02" pitchFamily="82" charset="0"/>
              </a:rPr>
              <a:t>Работая с </a:t>
            </a:r>
            <a:r>
              <a:rPr lang="ru-RU" sz="3600" b="1" dirty="0">
                <a:solidFill>
                  <a:srgbClr val="7030A0"/>
                </a:solidFill>
                <a:latin typeface="Gabriola" panose="04040605051002020D02" pitchFamily="82" charset="0"/>
              </a:rPr>
              <a:t>данной игровой технологией можно сказать, что «Парашют» оказывает несравненную помощь в «соприкосновении» ребенка с социумом и помогает ему самостоятельному проникнуть в него.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16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blaka0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42" y="0"/>
            <a:ext cx="2786058" cy="2643182"/>
          </a:xfrm>
          <a:prstGeom prst="rect">
            <a:avLst/>
          </a:prstGeom>
        </p:spPr>
      </p:pic>
      <p:pic>
        <p:nvPicPr>
          <p:cNvPr id="5" name="Рисунок 4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14818"/>
            <a:ext cx="2786058" cy="26431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21761"/>
            <a:ext cx="724571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Gabriola" panose="04040605051002020D02" pitchFamily="82" charset="0"/>
              </a:rPr>
              <a:t>Цели: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1. Популяризация инновационных идей, технологий развития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речевой активности среди воспитателей;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2. Ознакомление педагогов с технологией использования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>
                <a:latin typeface="Gabriola" panose="04040605051002020D02" pitchFamily="82" charset="0"/>
              </a:rPr>
              <a:t>и</a:t>
            </a:r>
            <a:r>
              <a:rPr lang="ru-RU" sz="2400" dirty="0" smtClean="0">
                <a:latin typeface="Gabriola" panose="04040605051002020D02" pitchFamily="82" charset="0"/>
              </a:rPr>
              <a:t>грового парашюта</a:t>
            </a:r>
            <a:r>
              <a:rPr lang="ru-RU" sz="2400" dirty="0">
                <a:latin typeface="Gabriola" panose="04040605051002020D02" pitchFamily="82" charset="0"/>
              </a:rPr>
              <a:t>.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3. Освоение и последующее активное применение технологии в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практической деятельности специалистов детского сада</a:t>
            </a:r>
            <a:r>
              <a:rPr lang="ru-RU" sz="2400" dirty="0" smtClean="0">
                <a:latin typeface="Gabriola" panose="04040605051002020D02" pitchFamily="82" charset="0"/>
              </a:rPr>
              <a:t>.</a:t>
            </a:r>
          </a:p>
          <a:p>
            <a:endParaRPr lang="ru-RU" sz="2400" dirty="0">
              <a:latin typeface="Gabriola" panose="04040605051002020D02" pitchFamily="82" charset="0"/>
            </a:endParaRPr>
          </a:p>
          <a:p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 smtClean="0">
                <a:latin typeface="Gabriola" panose="04040605051002020D02" pitchFamily="82" charset="0"/>
              </a:rPr>
              <a:t>                                                                                             </a:t>
            </a:r>
            <a:endParaRPr lang="ru-RU" sz="2400" dirty="0">
              <a:latin typeface="Gabriola" panose="04040605051002020D02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3756" y="2865921"/>
            <a:ext cx="651281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Gabriola" panose="04040605051002020D02" pitchFamily="82" charset="0"/>
              </a:rPr>
              <a:t>Задачи: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• развивать речевую и познавательную активность детей,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инициативу в двигательно-игровых действиях,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>
                <a:latin typeface="Gabriola" panose="04040605051002020D02" pitchFamily="82" charset="0"/>
              </a:rPr>
              <a:t>э</a:t>
            </a:r>
            <a:r>
              <a:rPr lang="ru-RU" sz="2400" dirty="0" smtClean="0">
                <a:latin typeface="Gabriola" panose="04040605051002020D02" pitchFamily="82" charset="0"/>
              </a:rPr>
              <a:t>моциональную отзывчивость</a:t>
            </a:r>
            <a:r>
              <a:rPr lang="ru-RU" sz="2400" dirty="0">
                <a:latin typeface="Gabriola" panose="04040605051002020D02" pitchFamily="82" charset="0"/>
              </a:rPr>
              <a:t>, произвольное поведение и целенаправленное внимание;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• вырабатывать согласованность движений с речью, музыкой;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• укреплять мышцы спины и рук;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• развивать координацию движений.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• обогащать эмоциональный опыт ребенка;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• снять психоэмоциональное напряжение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blaka0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214290"/>
            <a:ext cx="9144000" cy="6858000"/>
          </a:xfrm>
          <a:prstGeom prst="rect">
            <a:avLst/>
          </a:prstGeom>
        </p:spPr>
      </p:pic>
      <p:pic>
        <p:nvPicPr>
          <p:cNvPr id="3" name="Рисунок 2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4367218"/>
            <a:ext cx="2786058" cy="2643182"/>
          </a:xfrm>
          <a:prstGeom prst="rect">
            <a:avLst/>
          </a:prstGeom>
        </p:spPr>
      </p:pic>
      <p:pic>
        <p:nvPicPr>
          <p:cNvPr id="5" name="Рисунок 4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42" y="214290"/>
            <a:ext cx="2786058" cy="26431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383116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Gabriola" panose="04040605051002020D02" pitchFamily="82" charset="0"/>
              </a:rPr>
              <a:t>АКТУАЛЬНОСТЬ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При </a:t>
            </a:r>
            <a:r>
              <a:rPr lang="ru-RU" sz="2000" dirty="0">
                <a:latin typeface="Gabriola" panose="04040605051002020D02" pitchFamily="82" charset="0"/>
              </a:rPr>
              <a:t>взаимодействии </a:t>
            </a:r>
            <a:r>
              <a:rPr lang="ru-RU" sz="2000" dirty="0" smtClean="0">
                <a:latin typeface="Gabriola" panose="04040605051002020D02" pitchFamily="82" charset="0"/>
              </a:rPr>
              <a:t>воспитателя, музыкального </a:t>
            </a:r>
            <a:r>
              <a:rPr lang="ru-RU" sz="2000" dirty="0">
                <a:latin typeface="Gabriola" panose="04040605051002020D02" pitchFamily="82" charset="0"/>
              </a:rPr>
              <a:t>руководителя</a:t>
            </a:r>
            <a:r>
              <a:rPr lang="ru-RU" sz="2000" dirty="0" smtClean="0">
                <a:latin typeface="Gabriola" panose="04040605051002020D02" pitchFamily="82" charset="0"/>
              </a:rPr>
              <a:t>,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 </a:t>
            </a:r>
            <a:r>
              <a:rPr lang="ru-RU" sz="2000" dirty="0">
                <a:latin typeface="Gabriola" panose="04040605051002020D02" pitchFamily="82" charset="0"/>
              </a:rPr>
              <a:t>инструктора по физической </a:t>
            </a:r>
            <a:r>
              <a:rPr lang="ru-RU" sz="2000" dirty="0" smtClean="0">
                <a:latin typeface="Gabriola" panose="04040605051002020D02" pitchFamily="82" charset="0"/>
              </a:rPr>
              <a:t>культуре, педагога-психолога</a:t>
            </a:r>
            <a:r>
              <a:rPr lang="ru-RU" sz="2000" dirty="0">
                <a:latin typeface="Gabriola" panose="04040605051002020D02" pitchFamily="82" charset="0"/>
              </a:rPr>
              <a:t>, </a:t>
            </a:r>
            <a:endParaRPr lang="ru-RU" sz="2000" dirty="0" smtClean="0">
              <a:latin typeface="Gabriola" panose="04040605051002020D02" pitchFamily="82" charset="0"/>
            </a:endParaRPr>
          </a:p>
          <a:p>
            <a:r>
              <a:rPr lang="ru-RU" sz="2000" dirty="0" smtClean="0">
                <a:latin typeface="Gabriola" panose="04040605051002020D02" pitchFamily="82" charset="0"/>
              </a:rPr>
              <a:t>логопеда </a:t>
            </a:r>
            <a:r>
              <a:rPr lang="ru-RU" sz="2000" dirty="0">
                <a:latin typeface="Gabriola" panose="04040605051002020D02" pitchFamily="82" charset="0"/>
              </a:rPr>
              <a:t>создаются возможности </a:t>
            </a:r>
            <a:r>
              <a:rPr lang="ru-RU" sz="2000" dirty="0" smtClean="0">
                <a:latin typeface="Gabriola" panose="04040605051002020D02" pitchFamily="82" charset="0"/>
              </a:rPr>
              <a:t>успешного овладения </a:t>
            </a:r>
            <a:r>
              <a:rPr lang="ru-RU" sz="2000" dirty="0">
                <a:latin typeface="Gabriola" panose="04040605051002020D02" pitchFamily="82" charset="0"/>
              </a:rPr>
              <a:t>речевыми </a:t>
            </a:r>
            <a:endParaRPr lang="ru-RU" sz="2000" dirty="0" smtClean="0">
              <a:latin typeface="Gabriola" panose="04040605051002020D02" pitchFamily="82" charset="0"/>
            </a:endParaRPr>
          </a:p>
          <a:p>
            <a:r>
              <a:rPr lang="ru-RU" sz="2000" dirty="0" smtClean="0">
                <a:latin typeface="Gabriola" panose="04040605051002020D02" pitchFamily="82" charset="0"/>
              </a:rPr>
              <a:t>навыками </a:t>
            </a:r>
            <a:r>
              <a:rPr lang="ru-RU" sz="2000" dirty="0">
                <a:latin typeface="Gabriola" panose="04040605051002020D02" pitchFamily="82" charset="0"/>
              </a:rPr>
              <a:t>у детей через участие в </a:t>
            </a:r>
            <a:r>
              <a:rPr lang="ru-RU" sz="2000" dirty="0" smtClean="0">
                <a:latin typeface="Gabriola" panose="04040605051002020D02" pitchFamily="82" charset="0"/>
              </a:rPr>
              <a:t>разнообразных формах </a:t>
            </a:r>
            <a:r>
              <a:rPr lang="ru-RU" sz="2000" dirty="0">
                <a:latin typeface="Gabriola" panose="04040605051002020D02" pitchFamily="82" charset="0"/>
              </a:rPr>
              <a:t>и видах активности</a:t>
            </a:r>
            <a:r>
              <a:rPr lang="ru-RU" sz="2000" dirty="0" smtClean="0">
                <a:latin typeface="Gabriola" panose="04040605051002020D02" pitchFamily="82" charset="0"/>
              </a:rPr>
              <a:t>.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 </a:t>
            </a:r>
            <a:r>
              <a:rPr lang="ru-RU" sz="2000" dirty="0">
                <a:latin typeface="Gabriola" panose="04040605051002020D02" pitchFamily="82" charset="0"/>
              </a:rPr>
              <a:t>С этой целью педагоги </a:t>
            </a:r>
            <a:r>
              <a:rPr lang="ru-RU" sz="2000" dirty="0" smtClean="0">
                <a:latin typeface="Gabriola" panose="04040605051002020D02" pitchFamily="82" charset="0"/>
              </a:rPr>
              <a:t>используют игровую </a:t>
            </a:r>
            <a:r>
              <a:rPr lang="ru-RU" sz="2000" dirty="0">
                <a:latin typeface="Gabriola" panose="04040605051002020D02" pitchFamily="82" charset="0"/>
              </a:rPr>
              <a:t>технологию "Парашют</a:t>
            </a:r>
            <a:r>
              <a:rPr lang="ru-RU" sz="2000" dirty="0" smtClean="0">
                <a:latin typeface="Gabriola" panose="04040605051002020D02" pitchFamily="82" charset="0"/>
              </a:rPr>
              <a:t>".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 </a:t>
            </a:r>
            <a:r>
              <a:rPr lang="ru-RU" sz="2000" dirty="0">
                <a:latin typeface="Gabriola" panose="04040605051002020D02" pitchFamily="82" charset="0"/>
              </a:rPr>
              <a:t>Для стеснительных детей </a:t>
            </a:r>
            <a:r>
              <a:rPr lang="ru-RU" sz="2000" dirty="0" smtClean="0">
                <a:latin typeface="Gabriola" panose="04040605051002020D02" pitchFamily="82" charset="0"/>
              </a:rPr>
              <a:t>игровая технология </a:t>
            </a:r>
            <a:r>
              <a:rPr lang="ru-RU" sz="2000" dirty="0">
                <a:latin typeface="Gabriola" panose="04040605051002020D02" pitchFamily="82" charset="0"/>
              </a:rPr>
              <a:t>"Парашют" дает возможность </a:t>
            </a:r>
            <a:endParaRPr lang="ru-RU" sz="2000" dirty="0" smtClean="0">
              <a:latin typeface="Gabriola" panose="04040605051002020D02" pitchFamily="82" charset="0"/>
            </a:endParaRPr>
          </a:p>
          <a:p>
            <a:r>
              <a:rPr lang="ru-RU" sz="2000" dirty="0" smtClean="0">
                <a:latin typeface="Gabriola" panose="04040605051002020D02" pitchFamily="82" charset="0"/>
              </a:rPr>
              <a:t>влиться </a:t>
            </a:r>
            <a:r>
              <a:rPr lang="ru-RU" sz="2000" dirty="0">
                <a:latin typeface="Gabriola" panose="04040605051002020D02" pitchFamily="82" charset="0"/>
              </a:rPr>
              <a:t>постепенно </a:t>
            </a:r>
            <a:r>
              <a:rPr lang="ru-RU" sz="2000" dirty="0" smtClean="0">
                <a:latin typeface="Gabriola" panose="04040605051002020D02" pitchFamily="82" charset="0"/>
              </a:rPr>
              <a:t>в группу</a:t>
            </a:r>
            <a:r>
              <a:rPr lang="ru-RU" sz="2000" dirty="0">
                <a:latin typeface="Gabriola" panose="04040605051002020D02" pitchFamily="82" charset="0"/>
              </a:rPr>
              <a:t>. Более активные ребята, с помощью данной </a:t>
            </a:r>
            <a:r>
              <a:rPr lang="ru-RU" sz="2000" dirty="0" smtClean="0">
                <a:latin typeface="Gabriola" panose="04040605051002020D02" pitchFamily="82" charset="0"/>
              </a:rPr>
              <a:t>игровой технологии</a:t>
            </a:r>
            <a:r>
              <a:rPr lang="ru-RU" sz="2000" dirty="0">
                <a:latin typeface="Gabriola" panose="04040605051002020D02" pitchFamily="82" charset="0"/>
              </a:rPr>
              <a:t>, свободнее разговаривают на заданную тему, </a:t>
            </a:r>
            <a:r>
              <a:rPr lang="ru-RU" sz="2000" dirty="0" smtClean="0">
                <a:latin typeface="Gabriola" panose="04040605051002020D02" pitchFamily="82" charset="0"/>
              </a:rPr>
              <a:t>совместно подбирают </a:t>
            </a:r>
            <a:r>
              <a:rPr lang="ru-RU" sz="2000" dirty="0">
                <a:latin typeface="Gabriola" panose="04040605051002020D02" pitchFamily="82" charset="0"/>
              </a:rPr>
              <a:t>нужные слова, учатся соблюдать правила </a:t>
            </a:r>
            <a:r>
              <a:rPr lang="ru-RU" sz="2000" dirty="0" smtClean="0">
                <a:latin typeface="Gabriola" panose="04040605051002020D02" pitchFamily="82" charset="0"/>
              </a:rPr>
              <a:t>игры, действовать </a:t>
            </a:r>
            <a:r>
              <a:rPr lang="ru-RU" sz="2000" dirty="0">
                <a:latin typeface="Gabriola" panose="04040605051002020D02" pitchFamily="82" charset="0"/>
              </a:rPr>
              <a:t>согласном своей очереди, а так же взаимодействовать </a:t>
            </a:r>
            <a:r>
              <a:rPr lang="ru-RU" sz="2000" dirty="0" smtClean="0">
                <a:latin typeface="Gabriola" panose="04040605051002020D02" pitchFamily="82" charset="0"/>
              </a:rPr>
              <a:t>друг с </a:t>
            </a:r>
            <a:r>
              <a:rPr lang="ru-RU" sz="2000" dirty="0">
                <a:latin typeface="Gabriola" panose="04040605051002020D02" pitchFamily="82" charset="0"/>
              </a:rPr>
              <a:t>другом. </a:t>
            </a:r>
            <a:r>
              <a:rPr lang="ru-RU" sz="2000" dirty="0" smtClean="0">
                <a:latin typeface="Gabriola" panose="04040605051002020D02" pitchFamily="82" charset="0"/>
              </a:rPr>
              <a:t>                                             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 </a:t>
            </a:r>
            <a:r>
              <a:rPr lang="ru-RU" sz="2000" dirty="0" smtClean="0">
                <a:latin typeface="Gabriola" panose="04040605051002020D02" pitchFamily="82" charset="0"/>
              </a:rPr>
              <a:t>                                                      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 </a:t>
            </a:r>
            <a:r>
              <a:rPr lang="ru-RU" sz="2000" dirty="0" smtClean="0">
                <a:latin typeface="Gabriola" panose="04040605051002020D02" pitchFamily="82" charset="0"/>
              </a:rPr>
              <a:t>                                                         </a:t>
            </a:r>
            <a:r>
              <a:rPr lang="ru-RU" sz="2000" b="1" dirty="0" smtClean="0">
                <a:latin typeface="Gabriola" panose="04040605051002020D02" pitchFamily="82" charset="0"/>
              </a:rPr>
              <a:t>Основу </a:t>
            </a:r>
            <a:r>
              <a:rPr lang="ru-RU" sz="2000" b="1" dirty="0">
                <a:latin typeface="Gabriola" panose="04040605051002020D02" pitchFamily="82" charset="0"/>
              </a:rPr>
              <a:t>игровой технологии </a:t>
            </a:r>
            <a:r>
              <a:rPr lang="ru-RU" sz="2000" dirty="0">
                <a:latin typeface="Gabriola" panose="04040605051002020D02" pitchFamily="82" charset="0"/>
              </a:rPr>
              <a:t>"Парашют" составляет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                                                         композиция</a:t>
            </a:r>
            <a:r>
              <a:rPr lang="ru-RU" sz="2000" dirty="0">
                <a:latin typeface="Gabriola" panose="04040605051002020D02" pitchFamily="82" charset="0"/>
              </a:rPr>
              <a:t>, то есть это непрерывные по содержанию и слитные по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                                                         технике </a:t>
            </a:r>
            <a:r>
              <a:rPr lang="ru-RU" sz="2000" dirty="0">
                <a:latin typeface="Gabriola" panose="04040605051002020D02" pitchFamily="82" charset="0"/>
              </a:rPr>
              <a:t>выполнения двигательные упражнения, объединенные в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                                                         определенный </a:t>
            </a:r>
            <a:r>
              <a:rPr lang="ru-RU" sz="2000" dirty="0">
                <a:latin typeface="Gabriola" panose="04040605051002020D02" pitchFamily="82" charset="0"/>
              </a:rPr>
              <a:t>комплекс.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                                                         Парашют </a:t>
            </a:r>
            <a:r>
              <a:rPr lang="ru-RU" sz="2000" dirty="0">
                <a:latin typeface="Gabriola" panose="04040605051002020D02" pitchFamily="82" charset="0"/>
              </a:rPr>
              <a:t>можно использовать во время проведения утренней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                                                         гимнастики</a:t>
            </a:r>
            <a:r>
              <a:rPr lang="ru-RU" sz="2000" dirty="0">
                <a:latin typeface="Gabriola" panose="04040605051002020D02" pitchFamily="82" charset="0"/>
              </a:rPr>
              <a:t>, для проведения поэтических, словесных игр, вместо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                                                         динамических </a:t>
            </a:r>
            <a:r>
              <a:rPr lang="ru-RU" sz="2000" dirty="0">
                <a:latin typeface="Gabriola" panose="04040605051002020D02" pitchFamily="82" charset="0"/>
              </a:rPr>
              <a:t>пауз, </a:t>
            </a:r>
            <a:r>
              <a:rPr lang="ru-RU" sz="2000" dirty="0" err="1">
                <a:latin typeface="Gabriola" panose="04040605051002020D02" pitchFamily="82" charset="0"/>
              </a:rPr>
              <a:t>физминуток</a:t>
            </a:r>
            <a:r>
              <a:rPr lang="ru-RU" sz="2000" dirty="0">
                <a:latin typeface="Gabriola" panose="04040605051002020D02" pitchFamily="82" charset="0"/>
              </a:rPr>
              <a:t>, на прогулках , на </a:t>
            </a:r>
            <a:r>
              <a:rPr lang="ru-RU" sz="2000" dirty="0" smtClean="0">
                <a:latin typeface="Gabriola" panose="04040605051002020D02" pitchFamily="82" charset="0"/>
              </a:rPr>
              <a:t>занятиях.</a:t>
            </a:r>
            <a:endParaRPr lang="ru-RU" sz="2000" dirty="0">
              <a:latin typeface="Gabriola" panose="04040605051002020D02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4367218"/>
            <a:ext cx="2786058" cy="24907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268760"/>
            <a:ext cx="864096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Gabriola" panose="04040605051002020D02" pitchFamily="82" charset="0"/>
              </a:rPr>
              <a:t>Использование в игре "</a:t>
            </a:r>
            <a:r>
              <a:rPr lang="ru-RU" sz="2800" b="1" dirty="0" smtClean="0">
                <a:solidFill>
                  <a:srgbClr val="FF0000"/>
                </a:solidFill>
                <a:latin typeface="Gabriola" panose="04040605051002020D02" pitchFamily="82" charset="0"/>
              </a:rPr>
              <a:t>Парашюта» </a:t>
            </a:r>
            <a:r>
              <a:rPr lang="ru-RU" sz="2400" dirty="0" smtClean="0">
                <a:latin typeface="Gabriola" panose="04040605051002020D02" pitchFamily="82" charset="0"/>
              </a:rPr>
              <a:t>учит </a:t>
            </a:r>
            <a:r>
              <a:rPr lang="ru-RU" sz="2400" dirty="0">
                <a:latin typeface="Gabriola" panose="04040605051002020D02" pitchFamily="82" charset="0"/>
              </a:rPr>
              <a:t>ребят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>
                <a:latin typeface="Gabriola" panose="04040605051002020D02" pitchFamily="82" charset="0"/>
              </a:rPr>
              <a:t>с</a:t>
            </a:r>
            <a:r>
              <a:rPr lang="ru-RU" sz="2400" dirty="0" smtClean="0">
                <a:latin typeface="Gabriola" panose="04040605051002020D02" pitchFamily="82" charset="0"/>
              </a:rPr>
              <a:t>огласовывать совместные </a:t>
            </a:r>
            <a:r>
              <a:rPr lang="ru-RU" sz="2400" dirty="0">
                <a:latin typeface="Gabriola" panose="04040605051002020D02" pitchFamily="82" charset="0"/>
              </a:rPr>
              <a:t>движения, прислушиваться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 smtClean="0">
                <a:latin typeface="Gabriola" panose="04040605051002020D02" pitchFamily="82" charset="0"/>
              </a:rPr>
              <a:t>к </a:t>
            </a:r>
            <a:r>
              <a:rPr lang="ru-RU" sz="2400" dirty="0">
                <a:latin typeface="Gabriola" panose="04040605051002020D02" pitchFamily="82" charset="0"/>
              </a:rPr>
              <a:t>остальным </a:t>
            </a:r>
            <a:r>
              <a:rPr lang="ru-RU" sz="2400" dirty="0" smtClean="0">
                <a:latin typeface="Gabriola" panose="04040605051002020D02" pitchFamily="82" charset="0"/>
              </a:rPr>
              <a:t>игрокам, внимательно </a:t>
            </a:r>
            <a:r>
              <a:rPr lang="ru-RU" sz="2400" dirty="0">
                <a:latin typeface="Gabriola" panose="04040605051002020D02" pitchFamily="82" charset="0"/>
              </a:rPr>
              <a:t>слушать инструкции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 smtClean="0">
                <a:latin typeface="Gabriola" panose="04040605051002020D02" pitchFamily="82" charset="0"/>
              </a:rPr>
              <a:t>педагога</a:t>
            </a:r>
            <a:r>
              <a:rPr lang="ru-RU" sz="2400" dirty="0">
                <a:latin typeface="Gabriola" panose="04040605051002020D02" pitchFamily="82" charset="0"/>
              </a:rPr>
              <a:t>, помогают </a:t>
            </a:r>
            <a:r>
              <a:rPr lang="ru-RU" sz="2400" dirty="0" smtClean="0">
                <a:latin typeface="Gabriola" panose="04040605051002020D02" pitchFamily="82" charset="0"/>
              </a:rPr>
              <a:t>развивать координацию </a:t>
            </a:r>
            <a:r>
              <a:rPr lang="ru-RU" sz="2400" dirty="0">
                <a:latin typeface="Gabriola" panose="04040605051002020D02" pitchFamily="82" charset="0"/>
              </a:rPr>
              <a:t>и внимание. Игровая технология "Парашют" </a:t>
            </a:r>
            <a:r>
              <a:rPr lang="ru-RU" sz="2400" dirty="0" smtClean="0">
                <a:latin typeface="Gabriola" panose="04040605051002020D02" pitchFamily="82" charset="0"/>
              </a:rPr>
              <a:t>укрепляет плечевые </a:t>
            </a:r>
            <a:r>
              <a:rPr lang="ru-RU" sz="2400" dirty="0">
                <a:latin typeface="Gabriola" panose="04040605051002020D02" pitchFamily="82" charset="0"/>
              </a:rPr>
              <a:t>мышцы, а также мышцы предплечий и кистей рук, </a:t>
            </a:r>
            <a:r>
              <a:rPr lang="ru-RU" sz="2400" dirty="0" smtClean="0">
                <a:latin typeface="Gabriola" panose="04040605051002020D02" pitchFamily="82" charset="0"/>
              </a:rPr>
              <a:t>оказывая положительное </a:t>
            </a:r>
            <a:r>
              <a:rPr lang="ru-RU" sz="2400" dirty="0">
                <a:latin typeface="Gabriola" panose="04040605051002020D02" pitchFamily="82" charset="0"/>
              </a:rPr>
              <a:t>воздействие на развитие организма детей. С </a:t>
            </a:r>
            <a:r>
              <a:rPr lang="ru-RU" sz="2400" dirty="0" smtClean="0">
                <a:latin typeface="Gabriola" panose="04040605051002020D02" pitchFamily="82" charset="0"/>
              </a:rPr>
              <a:t>помощью "Парашюта</a:t>
            </a:r>
            <a:r>
              <a:rPr lang="ru-RU" sz="2400" dirty="0">
                <a:latin typeface="Gabriola" panose="04040605051002020D02" pitchFamily="82" charset="0"/>
              </a:rPr>
              <a:t>" можно создавать гигантские волны, ребята при </a:t>
            </a:r>
            <a:r>
              <a:rPr lang="ru-RU" sz="2400" dirty="0" smtClean="0">
                <a:latin typeface="Gabriola" panose="04040605051002020D02" pitchFamily="82" charset="0"/>
              </a:rPr>
              <a:t>этом совершенствуют </a:t>
            </a:r>
            <a:r>
              <a:rPr lang="ru-RU" sz="2400" dirty="0">
                <a:latin typeface="Gabriola" panose="04040605051002020D02" pitchFamily="82" charset="0"/>
              </a:rPr>
              <a:t>навыки моторного восприятия и развивают </a:t>
            </a:r>
            <a:r>
              <a:rPr lang="ru-RU" sz="2400" dirty="0" smtClean="0">
                <a:latin typeface="Gabriola" panose="04040605051002020D02" pitchFamily="82" charset="0"/>
              </a:rPr>
              <a:t>чувство ритма</a:t>
            </a:r>
            <a:r>
              <a:rPr lang="ru-RU" sz="2400" dirty="0">
                <a:latin typeface="Gabriola" panose="04040605051002020D02" pitchFamily="82" charset="0"/>
              </a:rPr>
              <a:t>.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 smtClean="0">
                <a:latin typeface="Gabriola" panose="04040605051002020D02" pitchFamily="82" charset="0"/>
              </a:rPr>
              <a:t>Данная </a:t>
            </a:r>
            <a:r>
              <a:rPr lang="ru-RU" sz="2400" dirty="0">
                <a:latin typeface="Gabriola" panose="04040605051002020D02" pitchFamily="82" charset="0"/>
              </a:rPr>
              <a:t>технология снимает нервно-психическое </a:t>
            </a:r>
            <a:r>
              <a:rPr lang="ru-RU" sz="2400" dirty="0" smtClean="0">
                <a:latin typeface="Gabriola" panose="04040605051002020D02" pitchFamily="82" charset="0"/>
              </a:rPr>
              <a:t>напряжение, раскрепощает              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 </a:t>
            </a:r>
            <a:r>
              <a:rPr lang="ru-RU" sz="2400" dirty="0" smtClean="0">
                <a:latin typeface="Gabriola" panose="04040605051002020D02" pitchFamily="82" charset="0"/>
              </a:rPr>
              <a:t>                                               ребенка</a:t>
            </a:r>
            <a:r>
              <a:rPr lang="ru-RU" sz="2400" dirty="0">
                <a:latin typeface="Gabriola" panose="04040605051002020D02" pitchFamily="82" charset="0"/>
              </a:rPr>
              <a:t>, создает предпосылки для </a:t>
            </a:r>
            <a:r>
              <a:rPr lang="ru-RU" sz="2400" dirty="0" smtClean="0">
                <a:latin typeface="Gabriola" panose="04040605051002020D02" pitchFamily="82" charset="0"/>
              </a:rPr>
              <a:t>    установления   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 </a:t>
            </a:r>
            <a:r>
              <a:rPr lang="ru-RU" sz="2400" dirty="0" smtClean="0">
                <a:latin typeface="Gabriola" panose="04040605051002020D02" pitchFamily="82" charset="0"/>
              </a:rPr>
              <a:t>                                              контакта </a:t>
            </a:r>
            <a:r>
              <a:rPr lang="ru-RU" sz="2400" dirty="0">
                <a:latin typeface="Gabriola" panose="04040605051002020D02" pitchFamily="82" charset="0"/>
              </a:rPr>
              <a:t>с другими детьми, способствует развитию </a:t>
            </a:r>
            <a:r>
              <a:rPr lang="ru-RU" sz="2400" dirty="0" smtClean="0">
                <a:latin typeface="Gabriola" panose="04040605051002020D02" pitchFamily="82" charset="0"/>
              </a:rPr>
              <a:t> 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 </a:t>
            </a:r>
            <a:r>
              <a:rPr lang="ru-RU" sz="2400" dirty="0" smtClean="0">
                <a:latin typeface="Gabriola" panose="04040605051002020D02" pitchFamily="82" charset="0"/>
              </a:rPr>
              <a:t>                                              воображения</a:t>
            </a:r>
            <a:r>
              <a:rPr lang="ru-RU" sz="2400" dirty="0">
                <a:latin typeface="Gabriola" panose="04040605051002020D02" pitchFamily="82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4367218"/>
            <a:ext cx="2786058" cy="24907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9154" y="2459504"/>
            <a:ext cx="903484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abriola" panose="04040605051002020D02" pitchFamily="82" charset="0"/>
              </a:rPr>
              <a:t>Вашему вниманию сейчас будут представлены игры, </a:t>
            </a:r>
            <a:endParaRPr lang="ru-RU" sz="40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Gabriola" panose="04040605051002020D02" pitchFamily="82" charset="0"/>
            </a:endParaRPr>
          </a:p>
          <a:p>
            <a:pPr algn="ctr"/>
            <a: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abriola" panose="04040605051002020D02" pitchFamily="82" charset="0"/>
              </a:rPr>
              <a:t>р</a:t>
            </a:r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abriola" panose="04040605051002020D02" pitchFamily="82" charset="0"/>
              </a:rPr>
              <a:t>азработанные для </a:t>
            </a:r>
            <a: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abriola" panose="04040605051002020D02" pitchFamily="82" charset="0"/>
              </a:rPr>
              <a:t>развития </a:t>
            </a:r>
            <a:endParaRPr lang="ru-RU" sz="40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Gabriola" panose="04040605051002020D02" pitchFamily="82" charset="0"/>
            </a:endParaRPr>
          </a:p>
          <a:p>
            <a:pPr algn="ctr"/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abriola" panose="04040605051002020D02" pitchFamily="82" charset="0"/>
              </a:rPr>
              <a:t>речевой </a:t>
            </a:r>
            <a: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Gabriola" panose="04040605051002020D02" pitchFamily="82" charset="0"/>
              </a:rPr>
              <a:t>активности детей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 tmFilter="0, 0; .2, .5; .8, .5; 1, 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" autoRev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blaka0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4367218"/>
            <a:ext cx="2786058" cy="2490782"/>
          </a:xfrm>
          <a:prstGeom prst="rect">
            <a:avLst/>
          </a:prstGeom>
        </p:spPr>
      </p:pic>
      <p:pic>
        <p:nvPicPr>
          <p:cNvPr id="4" name="Рисунок 3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42" y="0"/>
            <a:ext cx="2786058" cy="2490782"/>
          </a:xfrm>
          <a:prstGeom prst="rect">
            <a:avLst/>
          </a:prstGeom>
        </p:spPr>
      </p:pic>
      <p:pic>
        <p:nvPicPr>
          <p:cNvPr id="6" name="Рисунок 5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42" y="4367218"/>
            <a:ext cx="2786058" cy="24907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9" y="228624"/>
            <a:ext cx="788167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latin typeface="Gabriola" panose="04040605051002020D02" pitchFamily="82" charset="0"/>
              </a:rPr>
              <a:t> </a:t>
            </a:r>
            <a:r>
              <a:rPr lang="ru-RU" sz="3200" b="1" i="1" u="sng" dirty="0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«</a:t>
            </a:r>
            <a:r>
              <a:rPr lang="ru-RU" sz="3200" b="1" i="1" u="sng" dirty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Путешествие в сказку</a:t>
            </a:r>
            <a:r>
              <a:rPr lang="ru-RU" sz="3200" b="1" i="1" u="sng" dirty="0" smtClean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»</a:t>
            </a:r>
          </a:p>
          <a:p>
            <a:pPr algn="ctr"/>
            <a:endParaRPr lang="ru-RU" sz="3200" b="1" i="1" u="sng" dirty="0">
              <a:latin typeface="Gabriola" panose="04040605051002020D02" pitchFamily="82" charset="0"/>
            </a:endParaRPr>
          </a:p>
          <a:p>
            <a:r>
              <a:rPr lang="ru-RU" dirty="0">
                <a:latin typeface="Gabriola" panose="04040605051002020D02" pitchFamily="82" charset="0"/>
              </a:rPr>
              <a:t>3 медведя шли домой дети </a:t>
            </a:r>
            <a:r>
              <a:rPr lang="ru-RU" dirty="0" smtClean="0">
                <a:latin typeface="Gabriola" panose="04040605051002020D02" pitchFamily="82" charset="0"/>
              </a:rPr>
              <a:t> </a:t>
            </a:r>
            <a:r>
              <a:rPr lang="ru-RU" i="1" dirty="0" smtClean="0">
                <a:latin typeface="Gabriola" panose="04040605051002020D02" pitchFamily="82" charset="0"/>
              </a:rPr>
              <a:t>(идут </a:t>
            </a:r>
            <a:r>
              <a:rPr lang="ru-RU" i="1" dirty="0">
                <a:latin typeface="Gabriola" panose="04040605051002020D02" pitchFamily="82" charset="0"/>
              </a:rPr>
              <a:t>с парашютом по </a:t>
            </a:r>
            <a:r>
              <a:rPr lang="ru-RU" i="1" dirty="0" smtClean="0">
                <a:latin typeface="Gabriola" panose="04040605051002020D02" pitchFamily="82" charset="0"/>
              </a:rPr>
              <a:t>кругу)</a:t>
            </a:r>
            <a:endParaRPr lang="ru-RU" i="1" dirty="0">
              <a:latin typeface="Gabriola" panose="04040605051002020D02" pitchFamily="82" charset="0"/>
            </a:endParaRPr>
          </a:p>
          <a:p>
            <a:r>
              <a:rPr lang="ru-RU" dirty="0">
                <a:latin typeface="Gabriola" panose="04040605051002020D02" pitchFamily="82" charset="0"/>
              </a:rPr>
              <a:t>Папа был большой, большой </a:t>
            </a:r>
            <a:r>
              <a:rPr lang="ru-RU" i="1" dirty="0" smtClean="0">
                <a:latin typeface="Gabriola" panose="04040605051002020D02" pitchFamily="82" charset="0"/>
              </a:rPr>
              <a:t>(парашют </a:t>
            </a:r>
            <a:r>
              <a:rPr lang="ru-RU" i="1" dirty="0">
                <a:latin typeface="Gabriola" panose="04040605051002020D02" pitchFamily="82" charset="0"/>
              </a:rPr>
              <a:t>поднят </a:t>
            </a:r>
            <a:r>
              <a:rPr lang="ru-RU" i="1" dirty="0" smtClean="0">
                <a:latin typeface="Gabriola" panose="04040605051002020D02" pitchFamily="82" charset="0"/>
              </a:rPr>
              <a:t>вверх)</a:t>
            </a:r>
            <a:endParaRPr lang="ru-RU" i="1" dirty="0">
              <a:latin typeface="Gabriola" panose="04040605051002020D02" pitchFamily="82" charset="0"/>
            </a:endParaRPr>
          </a:p>
          <a:p>
            <a:r>
              <a:rPr lang="ru-RU" dirty="0">
                <a:latin typeface="Gabriola" panose="04040605051002020D02" pitchFamily="82" charset="0"/>
              </a:rPr>
              <a:t>Мама с ним – поменьше ростом </a:t>
            </a:r>
            <a:r>
              <a:rPr lang="ru-RU" i="1" dirty="0" smtClean="0">
                <a:latin typeface="Gabriola" panose="04040605051002020D02" pitchFamily="82" charset="0"/>
              </a:rPr>
              <a:t>(руки </a:t>
            </a:r>
            <a:r>
              <a:rPr lang="ru-RU" i="1" dirty="0">
                <a:latin typeface="Gabriola" panose="04040605051002020D02" pitchFamily="82" charset="0"/>
              </a:rPr>
              <a:t>с парашютом на уровне </a:t>
            </a:r>
            <a:r>
              <a:rPr lang="ru-RU" i="1" dirty="0" smtClean="0">
                <a:latin typeface="Gabriola" panose="04040605051002020D02" pitchFamily="82" charset="0"/>
              </a:rPr>
              <a:t>груди)</a:t>
            </a:r>
            <a:endParaRPr lang="ru-RU" i="1" dirty="0">
              <a:latin typeface="Gabriola" panose="04040605051002020D02" pitchFamily="82" charset="0"/>
            </a:endParaRPr>
          </a:p>
          <a:p>
            <a:r>
              <a:rPr lang="ru-RU" dirty="0">
                <a:latin typeface="Gabriola" panose="04040605051002020D02" pitchFamily="82" charset="0"/>
              </a:rPr>
              <a:t>А сынок – малютка просто </a:t>
            </a:r>
            <a:r>
              <a:rPr lang="ru-RU" i="1" dirty="0" smtClean="0">
                <a:latin typeface="Gabriola" panose="04040605051002020D02" pitchFamily="82" charset="0"/>
              </a:rPr>
              <a:t>(приседают</a:t>
            </a:r>
            <a:r>
              <a:rPr lang="ru-RU" i="1" dirty="0">
                <a:latin typeface="Gabriola" panose="04040605051002020D02" pitchFamily="82" charset="0"/>
              </a:rPr>
              <a:t>, опуская </a:t>
            </a:r>
            <a:r>
              <a:rPr lang="ru-RU" i="1" dirty="0" smtClean="0">
                <a:latin typeface="Gabriola" panose="04040605051002020D02" pitchFamily="82" charset="0"/>
              </a:rPr>
              <a:t>парашют)</a:t>
            </a:r>
            <a:endParaRPr lang="ru-RU" i="1" dirty="0">
              <a:latin typeface="Gabriola" panose="04040605051002020D02" pitchFamily="82" charset="0"/>
            </a:endParaRPr>
          </a:p>
          <a:p>
            <a:r>
              <a:rPr lang="ru-RU" dirty="0">
                <a:latin typeface="Gabriola" panose="04040605051002020D02" pitchFamily="82" charset="0"/>
              </a:rPr>
              <a:t>Очень маленький он был,</a:t>
            </a:r>
          </a:p>
          <a:p>
            <a:r>
              <a:rPr lang="ru-RU" dirty="0">
                <a:latin typeface="Gabriola" panose="04040605051002020D02" pitchFamily="82" charset="0"/>
              </a:rPr>
              <a:t>С погремушками ходил </a:t>
            </a:r>
            <a:r>
              <a:rPr lang="ru-RU" dirty="0" smtClean="0">
                <a:latin typeface="Gabriola" panose="04040605051002020D02" pitchFamily="82" charset="0"/>
              </a:rPr>
              <a:t>(</a:t>
            </a:r>
            <a:r>
              <a:rPr lang="ru-RU" i="1" dirty="0" smtClean="0">
                <a:latin typeface="Gabriola" panose="04040605051002020D02" pitchFamily="82" charset="0"/>
              </a:rPr>
              <a:t>парашют </a:t>
            </a:r>
            <a:r>
              <a:rPr lang="ru-RU" i="1" dirty="0">
                <a:latin typeface="Gabriola" panose="04040605051002020D02" pitchFamily="82" charset="0"/>
              </a:rPr>
              <a:t>ритмично поднимают и </a:t>
            </a:r>
            <a:r>
              <a:rPr lang="ru-RU" i="1" dirty="0" smtClean="0">
                <a:latin typeface="Gabriola" panose="04040605051002020D02" pitchFamily="82" charset="0"/>
              </a:rPr>
              <a:t>опускают)</a:t>
            </a:r>
            <a:endParaRPr lang="ru-RU" i="1" dirty="0">
              <a:latin typeface="Gabriola" panose="04040605051002020D02" pitchFamily="82" charset="0"/>
            </a:endParaRPr>
          </a:p>
          <a:p>
            <a:r>
              <a:rPr lang="ru-RU" dirty="0">
                <a:latin typeface="Gabriola" panose="04040605051002020D02" pitchFamily="82" charset="0"/>
              </a:rPr>
              <a:t>Дзинь – дзинь!</a:t>
            </a:r>
          </a:p>
          <a:p>
            <a:r>
              <a:rPr lang="ru-RU" dirty="0">
                <a:latin typeface="Gabriola" panose="04040605051002020D02" pitchFamily="82" charset="0"/>
              </a:rPr>
              <a:t>Захотел Мишутка </a:t>
            </a:r>
            <a:r>
              <a:rPr lang="ru-RU" dirty="0" smtClean="0">
                <a:latin typeface="Gabriola" panose="04040605051002020D02" pitchFamily="82" charset="0"/>
              </a:rPr>
              <a:t>спать </a:t>
            </a:r>
            <a:r>
              <a:rPr lang="ru-RU" i="1" dirty="0" smtClean="0">
                <a:latin typeface="Gabriola" panose="04040605051002020D02" pitchFamily="82" charset="0"/>
              </a:rPr>
              <a:t>( </a:t>
            </a:r>
            <a:r>
              <a:rPr lang="ru-RU" i="1" dirty="0">
                <a:latin typeface="Gabriola" panose="04040605051002020D02" pitchFamily="82" charset="0"/>
              </a:rPr>
              <a:t>опускаем парашют на </a:t>
            </a:r>
            <a:r>
              <a:rPr lang="ru-RU" i="1" dirty="0" smtClean="0">
                <a:latin typeface="Gabriola" panose="04040605051002020D02" pitchFamily="82" charset="0"/>
              </a:rPr>
              <a:t>пол)</a:t>
            </a:r>
            <a:endParaRPr lang="ru-RU" i="1" dirty="0">
              <a:latin typeface="Gabriola" panose="04040605051002020D02" pitchFamily="82" charset="0"/>
            </a:endParaRPr>
          </a:p>
          <a:p>
            <a:r>
              <a:rPr lang="ru-RU" dirty="0">
                <a:latin typeface="Gabriola" panose="04040605051002020D02" pitchFamily="82" charset="0"/>
              </a:rPr>
              <a:t>И улегся на кровать </a:t>
            </a:r>
            <a:r>
              <a:rPr lang="ru-RU" dirty="0" smtClean="0">
                <a:latin typeface="Gabriola" panose="04040605051002020D02" pitchFamily="82" charset="0"/>
              </a:rPr>
              <a:t>  </a:t>
            </a:r>
            <a:r>
              <a:rPr lang="ru-RU" i="1" dirty="0" smtClean="0">
                <a:latin typeface="Gabriola" panose="04040605051002020D02" pitchFamily="82" charset="0"/>
              </a:rPr>
              <a:t>(руки </a:t>
            </a:r>
            <a:r>
              <a:rPr lang="ru-RU" i="1" dirty="0">
                <a:latin typeface="Gabriola" panose="04040605051002020D02" pitchFamily="82" charset="0"/>
              </a:rPr>
              <a:t>складываем под щечку, сидя на </a:t>
            </a:r>
            <a:r>
              <a:rPr lang="ru-RU" i="1" dirty="0" smtClean="0">
                <a:latin typeface="Gabriola" panose="04040605051002020D02" pitchFamily="82" charset="0"/>
              </a:rPr>
              <a:t>пятках)</a:t>
            </a:r>
            <a:endParaRPr lang="ru-RU" i="1" dirty="0">
              <a:latin typeface="Gabriola" panose="04040605051002020D02" pitchFamily="82" charset="0"/>
            </a:endParaRPr>
          </a:p>
          <a:p>
            <a:r>
              <a:rPr lang="ru-RU" dirty="0">
                <a:latin typeface="Gabriola" panose="04040605051002020D02" pitchFamily="82" charset="0"/>
              </a:rPr>
              <a:t>А когда проснулся он, был он очень удивлен</a:t>
            </a:r>
          </a:p>
          <a:p>
            <a:r>
              <a:rPr lang="ru-RU" dirty="0">
                <a:latin typeface="Gabriola" panose="04040605051002020D02" pitchFamily="82" charset="0"/>
              </a:rPr>
              <a:t>Убедитесь в том, что наш парашют действительно волшебный.</a:t>
            </a:r>
          </a:p>
          <a:p>
            <a:r>
              <a:rPr lang="ru-RU" dirty="0">
                <a:latin typeface="Gabriola" panose="04040605051002020D02" pitchFamily="82" charset="0"/>
              </a:rPr>
              <a:t>Что-то появилось под парашютом, давайте посмотрим, что там? Герои</a:t>
            </a:r>
          </a:p>
          <a:p>
            <a:r>
              <a:rPr lang="ru-RU" dirty="0">
                <a:latin typeface="Gabriola" panose="04040605051002020D02" pitchFamily="82" charset="0"/>
              </a:rPr>
              <a:t>каких сказок пришли к нам в гости? </a:t>
            </a:r>
            <a:r>
              <a:rPr lang="ru-RU" i="1" dirty="0">
                <a:latin typeface="Gabriola" panose="04040605051002020D02" pitchFamily="82" charset="0"/>
              </a:rPr>
              <a:t>(участники выбирают </a:t>
            </a:r>
            <a:r>
              <a:rPr lang="ru-RU" i="1" dirty="0" smtClean="0">
                <a:latin typeface="Gabriola" panose="04040605051002020D02" pitchFamily="82" charset="0"/>
              </a:rPr>
              <a:t>себе перчаточную </a:t>
            </a:r>
            <a:r>
              <a:rPr lang="ru-RU" i="1" dirty="0">
                <a:latin typeface="Gabriola" panose="04040605051002020D02" pitchFamily="82" charset="0"/>
              </a:rPr>
              <a:t>куклу)</a:t>
            </a:r>
          </a:p>
          <a:p>
            <a:r>
              <a:rPr lang="ru-RU" dirty="0" smtClean="0">
                <a:latin typeface="Gabriola" panose="04040605051002020D02" pitchFamily="82" charset="0"/>
              </a:rPr>
              <a:t>                                                          Выбирайте </a:t>
            </a:r>
            <a:r>
              <a:rPr lang="ru-RU" dirty="0">
                <a:latin typeface="Gabriola" panose="04040605051002020D02" pitchFamily="82" charset="0"/>
              </a:rPr>
              <a:t>себе куклу, от ее имени расскажите сказку.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blaka0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4367218"/>
            <a:ext cx="2786058" cy="2490782"/>
          </a:xfrm>
          <a:prstGeom prst="rect">
            <a:avLst/>
          </a:prstGeom>
        </p:spPr>
      </p:pic>
      <p:pic>
        <p:nvPicPr>
          <p:cNvPr id="5" name="Рисунок 4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42" y="0"/>
            <a:ext cx="2786058" cy="24907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400" y="136291"/>
            <a:ext cx="636381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>
                <a:solidFill>
                  <a:srgbClr val="00B0F0"/>
                </a:solidFill>
                <a:latin typeface="Gabriola" panose="04040605051002020D02" pitchFamily="82" charset="0"/>
              </a:rPr>
              <a:t>Игра «Грибок»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Все держатся за ручки парашюта, и плавно поднимают его три раза, и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на третий раз все, не отпуская ручки, заходят внутрь парашюта, и он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плавно опускается сверху на всех.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Дует-дует ветерок,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Заходите под грибок!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Активизировать словарь детей вопросом: «Какие грибы вы знаете?»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Дети, стоя под парашютом, называют названия грибов</a:t>
            </a:r>
            <a:r>
              <a:rPr lang="ru-RU" sz="2000" dirty="0" smtClean="0">
                <a:latin typeface="Gabriola" panose="04040605051002020D02" pitchFamily="82" charset="0"/>
              </a:rPr>
              <a:t>. Если </a:t>
            </a:r>
            <a:r>
              <a:rPr lang="ru-RU" sz="2000" dirty="0">
                <a:latin typeface="Gabriola" panose="04040605051002020D02" pitchFamily="82" charset="0"/>
              </a:rPr>
              <a:t>назван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съедобный гриб, продолжаем стоять, если - несъедобный, все должны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быстро присесть.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90858" y="3510430"/>
            <a:ext cx="5596411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>
                <a:solidFill>
                  <a:srgbClr val="FF0000"/>
                </a:solidFill>
                <a:latin typeface="Gabriola" panose="04040605051002020D02" pitchFamily="82" charset="0"/>
              </a:rPr>
              <a:t>Игра «Летает – не летает»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Все игроки держатся за край парашюта и идут по кругу. </a:t>
            </a:r>
            <a:r>
              <a:rPr lang="ru-RU" sz="2000" dirty="0" smtClean="0">
                <a:latin typeface="Gabriola" panose="04040605051002020D02" pitchFamily="82" charset="0"/>
              </a:rPr>
              <a:t>Ведущий называет </a:t>
            </a:r>
            <a:r>
              <a:rPr lang="ru-RU" sz="2000" dirty="0">
                <a:latin typeface="Gabriola" panose="04040605051002020D02" pitchFamily="82" charset="0"/>
              </a:rPr>
              <a:t>летающие предметы, такие как, самолет, птица, бабочка, </a:t>
            </a:r>
            <a:r>
              <a:rPr lang="ru-RU" sz="2000" dirty="0" smtClean="0">
                <a:latin typeface="Gabriola" panose="04040605051002020D02" pitchFamily="82" charset="0"/>
              </a:rPr>
              <a:t>жук и </a:t>
            </a:r>
            <a:r>
              <a:rPr lang="ru-RU" sz="2000" dirty="0">
                <a:latin typeface="Gabriola" panose="04040605051002020D02" pitchFamily="82" charset="0"/>
              </a:rPr>
              <a:t>т. д., играющие поднимают руки вверх, раздувая парашют </a:t>
            </a:r>
            <a:r>
              <a:rPr lang="ru-RU" sz="2000" dirty="0" smtClean="0">
                <a:latin typeface="Gabriola" panose="04040605051002020D02" pitchFamily="82" charset="0"/>
              </a:rPr>
              <a:t>над головой</a:t>
            </a:r>
            <a:r>
              <a:rPr lang="ru-RU" sz="2000" dirty="0">
                <a:latin typeface="Gabriola" panose="04040605051002020D02" pitchFamily="82" charset="0"/>
              </a:rPr>
              <a:t>. </a:t>
            </a:r>
            <a:endParaRPr lang="ru-RU" sz="2000" dirty="0" smtClean="0">
              <a:latin typeface="Gabriola" panose="04040605051002020D02" pitchFamily="82" charset="0"/>
            </a:endParaRPr>
          </a:p>
          <a:p>
            <a:r>
              <a:rPr lang="ru-RU" sz="2000" dirty="0" smtClean="0">
                <a:latin typeface="Gabriola" panose="04040605051002020D02" pitchFamily="82" charset="0"/>
              </a:rPr>
              <a:t>В </a:t>
            </a:r>
            <a:r>
              <a:rPr lang="ru-RU" sz="2000" dirty="0">
                <a:latin typeface="Gabriola" panose="04040605051002020D02" pitchFamily="82" charset="0"/>
              </a:rPr>
              <a:t>других случаях поднимать руки не следует. Ведущие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меняются через три слова, также меняется направление движения.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remov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remov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remov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remov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remov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remov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remov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remov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remov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50" autoRev="1" fill="remov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250" autoRev="1" fill="remov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250" autoRev="1" fill="remov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50" autoRev="1" fill="remove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remove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remove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remove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50" autoRev="1" fill="remov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250" autoRev="1" fill="remov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50" autoRev="1" fill="remove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50" autoRev="1" fill="remove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250" autoRev="1" fill="remove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250" autoRev="1" fill="remove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50" autoRev="1" fill="remove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mph" presetSubtype="0" fill="remove" nodeType="click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7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8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7" presetClass="emph" presetSubtype="0" fill="remove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2" dur="25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3" dur="25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autoRev="1" fill="remove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7" presetClass="emph" presetSubtype="0" fill="remove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50" autoRev="1" fill="remov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8" dur="250" autoRev="1" fill="remov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9" dur="250" autoRev="1" fill="remov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autoRev="1" fill="remov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7" presetClass="emph" presetSubtype="0" fill="remove" nodeType="withEffect">
                                  <p:stCondLst>
                                    <p:cond delay="2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50" autoRev="1" fill="remove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3" dur="250" autoRev="1" fill="remove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250" autoRev="1" fill="remove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50" autoRev="1" fill="remove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4367218"/>
            <a:ext cx="2786058" cy="24907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496" y="197346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Gabriola" panose="04040605051002020D02" pitchFamily="82" charset="0"/>
              </a:rPr>
              <a:t>                       </a:t>
            </a:r>
            <a:r>
              <a:rPr lang="ru-RU" sz="3600" b="1" i="1" u="sng" dirty="0" smtClean="0">
                <a:solidFill>
                  <a:srgbClr val="FFFF00"/>
                </a:solidFill>
                <a:latin typeface="Gabriola" panose="04040605051002020D02" pitchFamily="82" charset="0"/>
              </a:rPr>
              <a:t>Игра </a:t>
            </a:r>
            <a:r>
              <a:rPr lang="ru-RU" sz="3600" b="1" i="1" u="sng" dirty="0">
                <a:solidFill>
                  <a:srgbClr val="FFC000"/>
                </a:solidFill>
                <a:latin typeface="Gabriola" panose="04040605051002020D02" pitchFamily="82" charset="0"/>
              </a:rPr>
              <a:t>«</a:t>
            </a:r>
            <a:r>
              <a:rPr lang="ru-RU" sz="3600" b="1" i="1" u="sng" dirty="0">
                <a:solidFill>
                  <a:srgbClr val="FFFF00"/>
                </a:solidFill>
                <a:latin typeface="Gabriola" panose="04040605051002020D02" pitchFamily="82" charset="0"/>
              </a:rPr>
              <a:t>Р</a:t>
            </a:r>
            <a:r>
              <a:rPr lang="ru-RU" sz="3600" b="1" i="1" u="sng" dirty="0">
                <a:solidFill>
                  <a:srgbClr val="FF0000"/>
                </a:solidFill>
                <a:latin typeface="Gabriola" panose="04040605051002020D02" pitchFamily="82" charset="0"/>
              </a:rPr>
              <a:t>а</a:t>
            </a:r>
            <a:r>
              <a:rPr lang="ru-RU" sz="3600" b="1" i="1" u="sng" dirty="0">
                <a:solidFill>
                  <a:srgbClr val="FFFF00"/>
                </a:solidFill>
                <a:latin typeface="Gabriola" panose="04040605051002020D02" pitchFamily="82" charset="0"/>
              </a:rPr>
              <a:t>д</a:t>
            </a:r>
            <a:r>
              <a:rPr lang="ru-RU" sz="3600" b="1" i="1" u="sng" dirty="0">
                <a:solidFill>
                  <a:srgbClr val="92D050"/>
                </a:solidFill>
                <a:latin typeface="Gabriola" panose="04040605051002020D02" pitchFamily="82" charset="0"/>
              </a:rPr>
              <a:t>у</a:t>
            </a:r>
            <a:r>
              <a:rPr lang="ru-RU" sz="3600" b="1" i="1" u="sng" dirty="0">
                <a:solidFill>
                  <a:srgbClr val="FFFF00"/>
                </a:solidFill>
                <a:latin typeface="Gabriola" panose="04040605051002020D02" pitchFamily="82" charset="0"/>
              </a:rPr>
              <a:t>г</a:t>
            </a:r>
            <a:r>
              <a:rPr lang="ru-RU" sz="3600" b="1" i="1" u="sng" dirty="0">
                <a:solidFill>
                  <a:srgbClr val="7030A0"/>
                </a:solidFill>
                <a:latin typeface="Gabriola" panose="04040605051002020D02" pitchFamily="82" charset="0"/>
              </a:rPr>
              <a:t>а</a:t>
            </a:r>
            <a:r>
              <a:rPr lang="ru-RU" sz="3600" b="1" i="1" u="sng" dirty="0">
                <a:solidFill>
                  <a:schemeClr val="accent6">
                    <a:lumMod val="75000"/>
                  </a:schemeClr>
                </a:solidFill>
                <a:latin typeface="Gabriola" panose="04040605051002020D02" pitchFamily="82" charset="0"/>
              </a:rPr>
              <a:t>»</a:t>
            </a:r>
          </a:p>
          <a:p>
            <a:r>
              <a:rPr lang="ru-RU" sz="2000" b="1" i="1" dirty="0">
                <a:latin typeface="Gabriola" panose="04040605051002020D02" pitchFamily="82" charset="0"/>
              </a:rPr>
              <a:t>Цель: </a:t>
            </a:r>
            <a:r>
              <a:rPr lang="ru-RU" sz="2000" dirty="0">
                <a:latin typeface="Gabriola" panose="04040605051002020D02" pitchFamily="82" charset="0"/>
              </a:rPr>
              <a:t>закрепить знания цвета, развивать внимание, </a:t>
            </a:r>
            <a:endParaRPr lang="ru-RU" sz="2000" dirty="0" smtClean="0">
              <a:latin typeface="Gabriola" panose="04040605051002020D02" pitchFamily="82" charset="0"/>
            </a:endParaRPr>
          </a:p>
          <a:p>
            <a:r>
              <a:rPr lang="ru-RU" sz="2000" dirty="0" smtClean="0">
                <a:latin typeface="Gabriola" panose="04040605051002020D02" pitchFamily="82" charset="0"/>
              </a:rPr>
              <a:t>воображение, скорость</a:t>
            </a:r>
            <a:r>
              <a:rPr lang="ru-RU" sz="2000" dirty="0">
                <a:latin typeface="Gabriola" panose="04040605051002020D02" pitchFamily="82" charset="0"/>
              </a:rPr>
              <a:t>.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Дети держат парашют двумя руками за петли, встав </a:t>
            </a:r>
            <a:r>
              <a:rPr lang="ru-RU" sz="2000" dirty="0" smtClean="0">
                <a:latin typeface="Gabriola" panose="04040605051002020D02" pitchFamily="82" charset="0"/>
              </a:rPr>
              <a:t>вокруг </a:t>
            </a:r>
          </a:p>
          <a:p>
            <a:r>
              <a:rPr lang="ru-RU" sz="2000" dirty="0" smtClean="0">
                <a:latin typeface="Gabriola" panose="04040605051002020D02" pitchFamily="82" charset="0"/>
              </a:rPr>
              <a:t>парашюта таким </a:t>
            </a:r>
            <a:r>
              <a:rPr lang="ru-RU" sz="2000" dirty="0">
                <a:latin typeface="Gabriola" panose="04040605051002020D02" pitchFamily="82" charset="0"/>
              </a:rPr>
              <a:t>образом, что каждому достаётся сектор </a:t>
            </a:r>
            <a:endParaRPr lang="ru-RU" sz="2000" dirty="0" smtClean="0">
              <a:latin typeface="Gabriola" panose="04040605051002020D02" pitchFamily="82" charset="0"/>
            </a:endParaRPr>
          </a:p>
          <a:p>
            <a:r>
              <a:rPr lang="ru-RU" sz="2000" dirty="0" smtClean="0">
                <a:latin typeface="Gabriola" panose="04040605051002020D02" pitchFamily="82" charset="0"/>
              </a:rPr>
              <a:t>определённого цвета. Поднимая </a:t>
            </a:r>
            <a:r>
              <a:rPr lang="ru-RU" sz="2000" dirty="0">
                <a:latin typeface="Gabriola" panose="04040605051002020D02" pitchFamily="82" charset="0"/>
              </a:rPr>
              <a:t>и опуская парашют, произносят слова: </a:t>
            </a:r>
            <a:endParaRPr lang="ru-RU" sz="2000" dirty="0" smtClean="0">
              <a:latin typeface="Gabriola" panose="04040605051002020D02" pitchFamily="82" charset="0"/>
            </a:endParaRPr>
          </a:p>
          <a:p>
            <a:r>
              <a:rPr lang="ru-RU" sz="2000" dirty="0" smtClean="0">
                <a:latin typeface="Gabriola" panose="04040605051002020D02" pitchFamily="82" charset="0"/>
              </a:rPr>
              <a:t>Раз</a:t>
            </a:r>
            <a:r>
              <a:rPr lang="ru-RU" sz="2000" dirty="0">
                <a:latin typeface="Gabriola" panose="04040605051002020D02" pitchFamily="82" charset="0"/>
              </a:rPr>
              <a:t>, два, три, </a:t>
            </a:r>
            <a:r>
              <a:rPr lang="ru-RU" sz="2000" dirty="0" smtClean="0">
                <a:latin typeface="Gabriola" panose="04040605051002020D02" pitchFamily="82" charset="0"/>
              </a:rPr>
              <a:t>Радуга взлети</a:t>
            </a:r>
            <a:r>
              <a:rPr lang="ru-RU" sz="2000" dirty="0">
                <a:latin typeface="Gabriola" panose="04040605051002020D02" pitchFamily="82" charset="0"/>
              </a:rPr>
              <a:t>!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Участникам игры предлагается назвать цвет своего сектора и </a:t>
            </a:r>
            <a:r>
              <a:rPr lang="ru-RU" sz="2000" dirty="0" smtClean="0">
                <a:latin typeface="Gabriola" panose="04040605051002020D02" pitchFamily="82" charset="0"/>
              </a:rPr>
              <a:t>описать свои </a:t>
            </a:r>
            <a:r>
              <a:rPr lang="ru-RU" sz="2000" dirty="0">
                <a:latin typeface="Gabriola" panose="04040605051002020D02" pitchFamily="82" charset="0"/>
              </a:rPr>
              <a:t>ощущения. </a:t>
            </a:r>
            <a:endParaRPr lang="ru-RU" sz="2000" dirty="0" smtClean="0">
              <a:latin typeface="Gabriola" panose="04040605051002020D02" pitchFamily="82" charset="0"/>
            </a:endParaRPr>
          </a:p>
          <a:p>
            <a:r>
              <a:rPr lang="ru-RU" sz="2000" dirty="0" smtClean="0">
                <a:latin typeface="Gabriola" panose="04040605051002020D02" pitchFamily="82" charset="0"/>
              </a:rPr>
              <a:t>Например</a:t>
            </a:r>
            <a:r>
              <a:rPr lang="ru-RU" sz="2000" dirty="0">
                <a:latin typeface="Gabriola" panose="04040605051002020D02" pitchFamily="82" charset="0"/>
              </a:rPr>
              <a:t>: красный: «Ой, как нам жарко, мы </a:t>
            </a:r>
            <a:r>
              <a:rPr lang="ru-RU" sz="2000" dirty="0" smtClean="0">
                <a:latin typeface="Gabriola" panose="04040605051002020D02" pitchFamily="82" charset="0"/>
              </a:rPr>
              <a:t>попали на </a:t>
            </a:r>
            <a:r>
              <a:rPr lang="ru-RU" sz="2000" dirty="0">
                <a:latin typeface="Gabriola" panose="04040605051002020D02" pitchFamily="82" charset="0"/>
              </a:rPr>
              <a:t>летний пляж, ярко светит солнце» и т.д. </a:t>
            </a:r>
            <a:endParaRPr lang="ru-RU" sz="2000" dirty="0" smtClean="0">
              <a:latin typeface="Gabriola" panose="04040605051002020D02" pitchFamily="82" charset="0"/>
            </a:endParaRPr>
          </a:p>
          <a:p>
            <a:r>
              <a:rPr lang="ru-RU" sz="2000" dirty="0" smtClean="0">
                <a:latin typeface="Gabriola" panose="04040605051002020D02" pitchFamily="82" charset="0"/>
              </a:rPr>
              <a:t>Как </a:t>
            </a:r>
            <a:r>
              <a:rPr lang="ru-RU" sz="2000" dirty="0">
                <a:latin typeface="Gabriola" panose="04040605051002020D02" pitchFamily="82" charset="0"/>
              </a:rPr>
              <a:t>вариант, </a:t>
            </a:r>
            <a:r>
              <a:rPr lang="ru-RU" sz="2000" dirty="0" smtClean="0">
                <a:latin typeface="Gabriola" panose="04040605051002020D02" pitchFamily="82" charset="0"/>
              </a:rPr>
              <a:t>можно рассказать </a:t>
            </a:r>
            <a:r>
              <a:rPr lang="ru-RU" sz="2000" dirty="0">
                <a:latin typeface="Gabriola" panose="04040605051002020D02" pitchFamily="82" charset="0"/>
              </a:rPr>
              <a:t>о своём настроении, соответствующем цвету, или о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событии в жизни, о котором напомнили цветовые ассоциации. </a:t>
            </a:r>
            <a:r>
              <a:rPr lang="ru-RU" sz="2000" dirty="0" smtClean="0">
                <a:latin typeface="Gabriola" panose="04040605051002020D02" pitchFamily="82" charset="0"/>
              </a:rPr>
              <a:t>После игры </a:t>
            </a:r>
            <a:r>
              <a:rPr lang="ru-RU" sz="2000" dirty="0">
                <a:latin typeface="Gabriola" panose="04040605051002020D02" pitchFamily="82" charset="0"/>
              </a:rPr>
              <a:t>обсуждают, какой цвет вызывает какие эмоции и ощущения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24200" y="4229219"/>
            <a:ext cx="6372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FF0000"/>
                </a:solidFill>
                <a:latin typeface="Gabriola" panose="04040605051002020D02" pitchFamily="82" charset="0"/>
              </a:rPr>
              <a:t>Игра «Сказочная страна».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Расстилаем парашют на пол и предлагаем детям на своем секторе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поселить «жильцов» (мелкие игрушки, картинки с изображением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сказочных героев, фигурки животных. Участникам предлагается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рассказать, где поселилась его игрушка, придумать про них историю.</a:t>
            </a:r>
          </a:p>
          <a:p>
            <a:r>
              <a:rPr lang="ru-RU" sz="2000" dirty="0">
                <a:latin typeface="Gabriola" panose="04040605051002020D02" pitchFamily="82" charset="0"/>
              </a:rPr>
              <a:t>Обязательно уточняются психологические характеристики героя.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5053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4367218"/>
            <a:ext cx="2786058" cy="24907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36512" y="197346"/>
            <a:ext cx="918051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FF00"/>
                </a:solidFill>
                <a:latin typeface="Gabriola" panose="04040605051002020D02" pitchFamily="82" charset="0"/>
              </a:rPr>
              <a:t>«Карусель» игра по развитию речи с использованием ТРИЗ технологии.</a:t>
            </a:r>
          </a:p>
          <a:p>
            <a:pPr algn="ctr"/>
            <a:endParaRPr lang="ru-RU" dirty="0" smtClean="0">
              <a:latin typeface="Gabriola" panose="04040605051002020D02" pitchFamily="82" charset="0"/>
            </a:endParaRPr>
          </a:p>
          <a:p>
            <a:r>
              <a:rPr lang="ru-RU" sz="2400" dirty="0" smtClean="0">
                <a:latin typeface="Gabriola" panose="04040605051002020D02" pitchFamily="82" charset="0"/>
              </a:rPr>
              <a:t>Проводится </a:t>
            </a:r>
            <a:r>
              <a:rPr lang="ru-RU" sz="2400" dirty="0">
                <a:latin typeface="Gabriola" panose="04040605051002020D02" pitchFamily="82" charset="0"/>
              </a:rPr>
              <a:t>с подгруппой детей</a:t>
            </a:r>
            <a:r>
              <a:rPr lang="ru-RU" sz="2400" dirty="0" smtClean="0">
                <a:latin typeface="Gabriola" panose="04040605051002020D02" pitchFamily="82" charset="0"/>
              </a:rPr>
              <a:t>.</a:t>
            </a:r>
          </a:p>
          <a:p>
            <a:r>
              <a:rPr lang="ru-RU" sz="2400" dirty="0" smtClean="0">
                <a:latin typeface="Gabriola" panose="04040605051002020D02" pitchFamily="82" charset="0"/>
              </a:rPr>
              <a:t> </a:t>
            </a:r>
            <a:r>
              <a:rPr lang="ru-RU" sz="2400" dirty="0">
                <a:latin typeface="Gabriola" panose="04040605051002020D02" pitchFamily="82" charset="0"/>
              </a:rPr>
              <a:t>Воспитатель предлагает 3-4 детям встать по </a:t>
            </a:r>
            <a:r>
              <a:rPr lang="ru-RU" sz="2400" dirty="0" smtClean="0">
                <a:latin typeface="Gabriola" panose="04040605051002020D02" pitchFamily="82" charset="0"/>
              </a:rPr>
              <a:t>кругу </a:t>
            </a:r>
          </a:p>
          <a:p>
            <a:r>
              <a:rPr lang="ru-RU" sz="2400" dirty="0" smtClean="0">
                <a:latin typeface="Gabriola" panose="04040605051002020D02" pitchFamily="82" charset="0"/>
              </a:rPr>
              <a:t>парашюта,  </a:t>
            </a:r>
            <a:r>
              <a:rPr lang="ru-RU" sz="2400" dirty="0">
                <a:latin typeface="Gabriola" panose="04040605051002020D02" pitchFamily="82" charset="0"/>
              </a:rPr>
              <a:t>выбрать объект и начинает считать: 1,2,3-беги.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 smtClean="0">
                <a:latin typeface="Gabriola" panose="04040605051002020D02" pitchFamily="82" charset="0"/>
              </a:rPr>
              <a:t>( </a:t>
            </a:r>
            <a:r>
              <a:rPr lang="ru-RU" sz="2400" dirty="0">
                <a:latin typeface="Gabriola" panose="04040605051002020D02" pitchFamily="82" charset="0"/>
              </a:rPr>
              <a:t>дети бегут по кругу, вокруг </a:t>
            </a:r>
            <a:r>
              <a:rPr lang="ru-RU" sz="2400" dirty="0" smtClean="0">
                <a:latin typeface="Gabriola" panose="04040605051002020D02" pitchFamily="82" charset="0"/>
              </a:rPr>
              <a:t>парашюта.) </a:t>
            </a:r>
            <a:r>
              <a:rPr lang="ru-RU" sz="2400" dirty="0">
                <a:latin typeface="Gabriola" panose="04040605051002020D02" pitchFamily="82" charset="0"/>
              </a:rPr>
              <a:t>Воспитатель::1,2,3- замри.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 smtClean="0">
                <a:latin typeface="Gabriola" panose="04040605051002020D02" pitchFamily="82" charset="0"/>
              </a:rPr>
              <a:t>(</a:t>
            </a:r>
            <a:r>
              <a:rPr lang="ru-RU" sz="2400" dirty="0">
                <a:latin typeface="Gabriola" panose="04040605051002020D02" pitchFamily="82" charset="0"/>
              </a:rPr>
              <a:t>Дети останавливаются). Перед каждым ребенком находится карточка-значок </a:t>
            </a:r>
            <a:r>
              <a:rPr lang="ru-RU" sz="2400" dirty="0" smtClean="0">
                <a:latin typeface="Gabriola" panose="04040605051002020D02" pitchFamily="82" charset="0"/>
              </a:rPr>
              <a:t>признака. (</a:t>
            </a:r>
            <a:r>
              <a:rPr lang="ru-RU" sz="2400" dirty="0">
                <a:latin typeface="Gabriola" panose="04040605051002020D02" pitchFamily="82" charset="0"/>
              </a:rPr>
              <a:t>выкладываются столько значков, сколько знают). По очереди дети называют значок признака и характеризует по нему выбранный объект. Например: Воспитатель: Оля, Петя, Маша выходят. Оля выбери объект. ( Оля Выбирает виноград и кладет его в центр.) 1,2,3- беги. 1,2,3-замри. ( Оля говорит : у меня признак температура. Какой виноград по признаку температура?-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>
                <a:latin typeface="Gabriola" panose="04040605051002020D02" pitchFamily="82" charset="0"/>
              </a:rPr>
              <a:t> </a:t>
            </a:r>
            <a:r>
              <a:rPr lang="ru-RU" sz="2400" dirty="0" smtClean="0">
                <a:latin typeface="Gabriola" panose="04040605051002020D02" pitchFamily="82" charset="0"/>
              </a:rPr>
              <a:t>                                                  теплый</a:t>
            </a:r>
            <a:r>
              <a:rPr lang="ru-RU" sz="2400" dirty="0">
                <a:latin typeface="Gabriola" panose="04040605051002020D02" pitchFamily="82" charset="0"/>
              </a:rPr>
              <a:t>. Петя говорит: у меня признак влажность </a:t>
            </a:r>
            <a:r>
              <a:rPr lang="ru-RU" sz="2400" dirty="0" smtClean="0">
                <a:latin typeface="Gabriola" panose="04040605051002020D02" pitchFamily="82" charset="0"/>
              </a:rPr>
              <a:t>. 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 </a:t>
            </a:r>
            <a:r>
              <a:rPr lang="ru-RU" sz="2400" dirty="0" smtClean="0">
                <a:latin typeface="Gabriola" panose="04040605051002020D02" pitchFamily="82" charset="0"/>
              </a:rPr>
              <a:t>                                                   Какой </a:t>
            </a:r>
            <a:r>
              <a:rPr lang="ru-RU" sz="2400" dirty="0">
                <a:latin typeface="Gabriola" panose="04040605051002020D02" pitchFamily="82" charset="0"/>
              </a:rPr>
              <a:t>виноград по признаку влажность? - сухой </a:t>
            </a:r>
            <a:r>
              <a:rPr lang="ru-RU" sz="2400" dirty="0" smtClean="0">
                <a:latin typeface="Gabriola" panose="04040605051002020D02" pitchFamily="82" charset="0"/>
              </a:rPr>
              <a:t>снаружи,  </a:t>
            </a:r>
          </a:p>
          <a:p>
            <a:r>
              <a:rPr lang="ru-RU" sz="2400" dirty="0">
                <a:latin typeface="Gabriola" panose="04040605051002020D02" pitchFamily="82" charset="0"/>
              </a:rPr>
              <a:t> </a:t>
            </a:r>
            <a:r>
              <a:rPr lang="ru-RU" sz="2400" dirty="0" smtClean="0">
                <a:latin typeface="Gabriola" panose="04040605051002020D02" pitchFamily="82" charset="0"/>
              </a:rPr>
              <a:t>                                                  внутри </a:t>
            </a:r>
            <a:r>
              <a:rPr lang="ru-RU" sz="2400" dirty="0">
                <a:latin typeface="Gabriola" panose="04040605051002020D02" pitchFamily="82" charset="0"/>
              </a:rPr>
              <a:t>сочный. Маша говорит: У меня признак количество. </a:t>
            </a:r>
            <a:endParaRPr lang="ru-RU" sz="2400" dirty="0" smtClean="0">
              <a:latin typeface="Gabriola" panose="04040605051002020D02" pitchFamily="82" charset="0"/>
            </a:endParaRPr>
          </a:p>
          <a:p>
            <a:r>
              <a:rPr lang="ru-RU" sz="2400" dirty="0">
                <a:latin typeface="Gabriola" panose="04040605051002020D02" pitchFamily="82" charset="0"/>
              </a:rPr>
              <a:t> </a:t>
            </a:r>
            <a:r>
              <a:rPr lang="ru-RU" sz="2400" dirty="0" smtClean="0">
                <a:latin typeface="Gabriola" panose="04040605051002020D02" pitchFamily="82" charset="0"/>
              </a:rPr>
              <a:t>                                                  Сколько </a:t>
            </a:r>
            <a:r>
              <a:rPr lang="ru-RU" sz="2400" dirty="0">
                <a:latin typeface="Gabriola" panose="04040605051002020D02" pitchFamily="82" charset="0"/>
              </a:rPr>
              <a:t>винограда?- кисть одна, а ягод много. ) </a:t>
            </a:r>
            <a:r>
              <a:rPr lang="ru-RU" sz="2400" dirty="0" err="1">
                <a:latin typeface="Gabriola" panose="04040605051002020D02" pitchFamily="82" charset="0"/>
              </a:rPr>
              <a:t>Ит.д</a:t>
            </a:r>
            <a:r>
              <a:rPr lang="ru-RU" sz="2400" dirty="0">
                <a:latin typeface="Gabriola" panose="04040605051002020D02" pitchFamily="82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1097</Words>
  <Application>Microsoft Office PowerPoint</Application>
  <PresentationFormat>Экран (4:3)</PresentationFormat>
  <Paragraphs>112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Gabriola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31</cp:revision>
  <dcterms:created xsi:type="dcterms:W3CDTF">2014-03-29T13:40:25Z</dcterms:created>
  <dcterms:modified xsi:type="dcterms:W3CDTF">2024-02-11T10:38:07Z</dcterms:modified>
</cp:coreProperties>
</file>