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6" r:id="rId9"/>
    <p:sldId id="265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6" r:id="rId18"/>
    <p:sldId id="288" r:id="rId19"/>
    <p:sldId id="287" r:id="rId20"/>
    <p:sldId id="285" r:id="rId21"/>
    <p:sldId id="28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69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870" autoAdjust="0"/>
    <p:restoredTop sz="94660"/>
  </p:normalViewPr>
  <p:slideViewPr>
    <p:cSldViewPr>
      <p:cViewPr varScale="1">
        <p:scale>
          <a:sx n="81" d="100"/>
          <a:sy n="81" d="100"/>
        </p:scale>
        <p:origin x="1118" y="72"/>
      </p:cViewPr>
      <p:guideLst>
        <p:guide orient="horz" pos="206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2" d="100"/>
          <a:sy n="42" d="100"/>
        </p:scale>
        <p:origin x="-2124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717A5E-A7CC-43B8-8ED7-75F9D8802DDA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FA8BF-F050-46D2-8670-676281E9D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9668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FB0CF-88E8-431A-A008-6F2DC95932A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DCFA90-4366-4444-B65B-09330FAB2A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062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CFA90-4366-4444-B65B-09330FAB2A1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0727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CFA90-4366-4444-B65B-09330FAB2A1C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2644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CFA90-4366-4444-B65B-09330FAB2A1C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4276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CFA90-4366-4444-B65B-09330FAB2A1C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9859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CFA90-4366-4444-B65B-09330FAB2A1C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3773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CFA90-4366-4444-B65B-09330FAB2A1C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6377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CFA90-4366-4444-B65B-09330FAB2A1C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166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CFA90-4366-4444-B65B-09330FAB2A1C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3172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CFA90-4366-4444-B65B-09330FAB2A1C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9508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CFA90-4366-4444-B65B-09330FAB2A1C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6161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CFA90-4366-4444-B65B-09330FAB2A1C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056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CFA90-4366-4444-B65B-09330FAB2A1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570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CFA90-4366-4444-B65B-09330FAB2A1C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8384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CFA90-4366-4444-B65B-09330FAB2A1C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75867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CFA90-4366-4444-B65B-09330FAB2A1C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45206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CFA90-4366-4444-B65B-09330FAB2A1C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07102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CFA90-4366-4444-B65B-09330FAB2A1C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51498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CFA90-4366-4444-B65B-09330FAB2A1C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28931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CFA90-4366-4444-B65B-09330FAB2A1C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91918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CFA90-4366-4444-B65B-09330FAB2A1C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492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CFA90-4366-4444-B65B-09330FAB2A1C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34776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CFA90-4366-4444-B65B-09330FAB2A1C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8450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CFA90-4366-4444-B65B-09330FAB2A1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5345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CFA90-4366-4444-B65B-09330FAB2A1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7082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CFA90-4366-4444-B65B-09330FAB2A1C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9636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CFA90-4366-4444-B65B-09330FAB2A1C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2181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CFA90-4366-4444-B65B-09330FAB2A1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9599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CFA90-4366-4444-B65B-09330FAB2A1C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3169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CFA90-4366-4444-B65B-09330FAB2A1C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583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F740B-AB7B-4157-B034-00F0C7152164}" type="datetimeFigureOut">
              <a:rPr lang="ru-RU" smtClean="0"/>
              <a:t>11.02.2024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77C97-2838-4706-89A3-B4EAF9A1024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F740B-AB7B-4157-B034-00F0C7152164}" type="datetimeFigureOut">
              <a:rPr lang="ru-RU" smtClean="0"/>
              <a:t>11.02.2024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77C97-2838-4706-89A3-B4EAF9A1024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F740B-AB7B-4157-B034-00F0C7152164}" type="datetimeFigureOut">
              <a:rPr lang="ru-RU" smtClean="0"/>
              <a:t>11.02.2024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77C97-2838-4706-89A3-B4EAF9A1024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F740B-AB7B-4157-B034-00F0C7152164}" type="datetimeFigureOut">
              <a:rPr lang="ru-RU" smtClean="0"/>
              <a:t>11.02.2024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77C97-2838-4706-89A3-B4EAF9A1024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F740B-AB7B-4157-B034-00F0C7152164}" type="datetimeFigureOut">
              <a:rPr lang="ru-RU" smtClean="0"/>
              <a:t>11.02.2024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77C97-2838-4706-89A3-B4EAF9A1024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F740B-AB7B-4157-B034-00F0C7152164}" type="datetimeFigureOut">
              <a:rPr lang="ru-RU" smtClean="0"/>
              <a:t>11.02.2024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77C97-2838-4706-89A3-B4EAF9A1024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F740B-AB7B-4157-B034-00F0C7152164}" type="datetimeFigureOut">
              <a:rPr lang="ru-RU" smtClean="0"/>
              <a:t>11.02.2024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77C97-2838-4706-89A3-B4EAF9A1024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F740B-AB7B-4157-B034-00F0C7152164}" type="datetimeFigureOut">
              <a:rPr lang="ru-RU" smtClean="0"/>
              <a:t>11.02.2024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77C97-2838-4706-89A3-B4EAF9A1024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F740B-AB7B-4157-B034-00F0C7152164}" type="datetimeFigureOut">
              <a:rPr lang="ru-RU" smtClean="0"/>
              <a:t>11.02.2024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77C97-2838-4706-89A3-B4EAF9A1024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F740B-AB7B-4157-B034-00F0C7152164}" type="datetimeFigureOut">
              <a:rPr lang="ru-RU" smtClean="0"/>
              <a:t>11.02.2024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77C97-2838-4706-89A3-B4EAF9A1024D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F740B-AB7B-4157-B034-00F0C7152164}" type="datetimeFigureOut">
              <a:rPr lang="ru-RU" smtClean="0"/>
              <a:t>11.02.2024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77C97-2838-4706-89A3-B4EAF9A1024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A9F740B-AB7B-4157-B034-00F0C7152164}" type="datetimeFigureOut">
              <a:rPr lang="ru-RU" smtClean="0"/>
              <a:t>11.02.2024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B177C97-2838-4706-89A3-B4EAF9A1024D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59632" y="1341705"/>
            <a:ext cx="7582206" cy="3908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РАЗВИТИЕ МЕЛКОЙ МОТОРИКИ РУК КАК СРЕДСТВО РАЗВИТИЯ РЕЧИ ДЕТЕЙ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/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Учитель – логопед: </a:t>
            </a:r>
          </a:p>
          <a:p>
            <a:pPr algn="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Журавлева Н.А.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08767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5555" y="204055"/>
            <a:ext cx="7578725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229720" y="845655"/>
            <a:ext cx="77768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Графические упражнения</a:t>
            </a:r>
            <a:endParaRPr lang="ru-RU" sz="200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50522" y="1425550"/>
            <a:ext cx="73537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штриховка, дорисовка картинки, графический диктант, 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обведение </a:t>
            </a: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точкам, продолжение ряда и т.д.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5961" y="2467490"/>
            <a:ext cx="4538319" cy="2160240"/>
          </a:xfrm>
          <a:prstGeom prst="rect">
            <a:avLst/>
          </a:prstGeom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4794820"/>
            <a:ext cx="2411760" cy="1808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5555" y="2467490"/>
            <a:ext cx="2842389" cy="4138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1030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1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5555" y="204055"/>
            <a:ext cx="7578725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29720" y="845655"/>
            <a:ext cx="77768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Предметная деятельность:</a:t>
            </a:r>
            <a:endParaRPr lang="ru-RU" sz="200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33083" y="3618302"/>
            <a:ext cx="1019831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ИГРЫ </a:t>
            </a:r>
            <a:endParaRPr lang="ru-RU" sz="20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17820" y="2296522"/>
            <a:ext cx="889924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Песок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587552" y="2268615"/>
            <a:ext cx="101951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Бумага</a:t>
            </a:r>
            <a:endParaRPr lang="ru-RU" sz="2000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97991" y="2268615"/>
            <a:ext cx="1201676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Мозаика</a:t>
            </a:r>
            <a:endParaRPr lang="ru-RU" sz="2000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96125" y="4803870"/>
            <a:ext cx="4237584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Карандаши, счетные палочки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186285" y="3310525"/>
            <a:ext cx="1421993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Веревки, шнурки, нитки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517820" y="3310525"/>
            <a:ext cx="138166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Крупа, бусы, пуговицы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839360" y="2268615"/>
            <a:ext cx="2346925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Пластилин, глина 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 flipH="1" flipV="1">
            <a:off x="2407744" y="2696632"/>
            <a:ext cx="2225339" cy="9216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5603220" y="2668725"/>
            <a:ext cx="1984332" cy="9495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5118152" y="4018412"/>
            <a:ext cx="0" cy="7854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H="1" flipV="1">
            <a:off x="4098829" y="2696632"/>
            <a:ext cx="740531" cy="9216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5343023" y="2668725"/>
            <a:ext cx="648735" cy="9495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4" idx="1"/>
            <a:endCxn id="10" idx="3"/>
          </p:cNvCxnSpPr>
          <p:nvPr/>
        </p:nvCxnSpPr>
        <p:spPr>
          <a:xfrm flipH="1">
            <a:off x="2899480" y="3818357"/>
            <a:ext cx="173360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4" idx="3"/>
            <a:endCxn id="9" idx="1"/>
          </p:cNvCxnSpPr>
          <p:nvPr/>
        </p:nvCxnSpPr>
        <p:spPr>
          <a:xfrm>
            <a:off x="5652914" y="3818357"/>
            <a:ext cx="153337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8444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500"/>
                            </p:stCondLst>
                            <p:childTnLst>
                              <p:par>
                                <p:cTn id="3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000"/>
                            </p:stCondLst>
                            <p:childTnLst>
                              <p:par>
                                <p:cTn id="4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500"/>
                            </p:stCondLst>
                            <p:childTnLst>
                              <p:par>
                                <p:cTn id="4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1000"/>
                            </p:stCondLst>
                            <p:childTnLst>
                              <p:par>
                                <p:cTn id="4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2500"/>
                            </p:stCondLst>
                            <p:childTnLst>
                              <p:par>
                                <p:cTn id="5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4000"/>
                            </p:stCondLst>
                            <p:childTnLst>
                              <p:par>
                                <p:cTn id="5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9530" y="399232"/>
            <a:ext cx="3062470" cy="2202206"/>
          </a:xfrm>
          <a:prstGeom prst="rect">
            <a:avLst/>
          </a:prstGeom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8994" y="399232"/>
            <a:ext cx="3222194" cy="2202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096139" y="2938011"/>
            <a:ext cx="370790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u="sng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Бумага</a:t>
            </a:r>
          </a:p>
          <a:p>
            <a:pPr algn="ctr"/>
            <a:endParaRPr lang="ru-RU" sz="2000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Ребёнку предлагается разорвать </a:t>
            </a:r>
            <a:r>
              <a:rPr lang="ru-RU" sz="2000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небольшую бумажку </a:t>
            </a:r>
            <a:r>
              <a:rPr lang="ru-RU" sz="2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мелкие кусочки двумя пальчиками. </a:t>
            </a:r>
            <a:endParaRPr lang="ru-RU" sz="2000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Можно предложить ребёнку сложить фигуры из бумаги (оригами)</a:t>
            </a:r>
            <a:endParaRPr lang="ru-RU" sz="20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9490" y="3212976"/>
            <a:ext cx="370790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Кинетический песок</a:t>
            </a:r>
          </a:p>
          <a:p>
            <a:pPr algn="ctr"/>
            <a:endParaRPr lang="ru-RU" sz="2000" u="sng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Можно лепить различные </a:t>
            </a:r>
            <a:r>
              <a:rPr lang="ru-RU" sz="2000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формы и изучать их </a:t>
            </a:r>
            <a:r>
              <a:rPr lang="ru-RU" sz="2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с ребенком. </a:t>
            </a:r>
          </a:p>
          <a:p>
            <a:pPr algn="just"/>
            <a:r>
              <a:rPr lang="ru-RU" sz="2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Можно тренироваться </a:t>
            </a:r>
            <a:r>
              <a:rPr lang="ru-RU" sz="2000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писать на песке буквы, цифры, слова, решать простые примеры или учиться читать слоги и слова. Выводить буквы и цифры палочкой на песке гораздо веселее, чем ручкой на </a:t>
            </a:r>
            <a:r>
              <a:rPr lang="ru-RU" sz="2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бумаге.</a:t>
            </a:r>
            <a:endParaRPr lang="ru-RU" sz="20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327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4323" y="172615"/>
            <a:ext cx="2450692" cy="2248273"/>
          </a:xfrm>
          <a:prstGeom prst="rect">
            <a:avLst/>
          </a:prstGeom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989157" y="738726"/>
            <a:ext cx="1921868" cy="1693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096139" y="2523940"/>
            <a:ext cx="370790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Пластилин, глина</a:t>
            </a:r>
          </a:p>
          <a:p>
            <a:pPr algn="ctr"/>
            <a:endParaRPr lang="ru-RU" sz="2000" u="sng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Педагог предлагает ребёнку отщипнуть кусочек пластилина от куска, размять его пальцами, надавить и размазать его на изображении буквы, не выходя за её контур. Произнести вслух название изображённой буквы.</a:t>
            </a:r>
            <a:endParaRPr lang="ru-RU" sz="20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9491" y="2564582"/>
            <a:ext cx="356652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Мозаика</a:t>
            </a:r>
          </a:p>
          <a:p>
            <a:pPr algn="ctr"/>
            <a:endParaRPr lang="ru-RU" sz="2000" u="sng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Собирать картинку </a:t>
            </a:r>
            <a:r>
              <a:rPr lang="ru-RU" sz="2000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образцу.</a:t>
            </a:r>
            <a:endParaRPr lang="ru-RU" sz="20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Из красной мозаики предложить составить любую гласную </a:t>
            </a:r>
            <a:r>
              <a:rPr lang="ru-RU" sz="2000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букву, а  из синей — согласную. По </a:t>
            </a:r>
            <a:r>
              <a:rPr lang="ru-RU" sz="2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окончанию предложить </a:t>
            </a:r>
            <a:r>
              <a:rPr lang="ru-RU" sz="2000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придумать </a:t>
            </a:r>
            <a:r>
              <a:rPr lang="ru-RU" sz="2000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слова, которые будут начинаться с </a:t>
            </a:r>
            <a:r>
              <a:rPr lang="ru-RU" sz="2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тех звуков</a:t>
            </a:r>
            <a:r>
              <a:rPr lang="ru-RU" sz="2000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, которые </a:t>
            </a:r>
            <a:r>
              <a:rPr lang="ru-RU" sz="2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обозначаются </a:t>
            </a:r>
            <a:r>
              <a:rPr lang="ru-RU" sz="2000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буквами, выложенными ребенком из мозаики</a:t>
            </a:r>
            <a:r>
              <a:rPr lang="ru-RU" sz="2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72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25556" y="516829"/>
            <a:ext cx="2352298" cy="1899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240" y="516829"/>
            <a:ext cx="2280312" cy="189938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604661" y="2996952"/>
            <a:ext cx="703284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Веревки, шнурки, </a:t>
            </a:r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нитки</a:t>
            </a:r>
          </a:p>
          <a:p>
            <a:endParaRPr lang="ru-RU" sz="2000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Можно завязывать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развязывать бантики и узелки, нанизывать бусины на нить; выкладывать фигуры и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буквы.</a:t>
            </a:r>
          </a:p>
          <a:p>
            <a:pPr algn="just"/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Упражнение </a:t>
            </a:r>
            <a:r>
              <a:rPr lang="ru-RU" sz="2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«Узелки»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Незнайка завязал узелки на толстой и тонкой веревках. Надо их двумя пальчиками развязать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(взрослый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развязывает на толстой веревке первый узелок). Ребенок развязывает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остальные на обеих веревках.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4994" y="516829"/>
            <a:ext cx="2749455" cy="1899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951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4539" y="830027"/>
            <a:ext cx="2931437" cy="1873298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50865" y="3859884"/>
            <a:ext cx="2278783" cy="2229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88024" y="596907"/>
            <a:ext cx="371703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0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бусинами и пуговицами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можно делать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аппликации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использовать их в лепке, заполнять ими раскраски (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накладывать, наклеивать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рисунок), выкладывать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верную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дорогу в лабиринтах для детей, клеить из пуговиц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мини-игрушки, делать украшения.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«Сухой» бассейн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множества пуговиц (бусин) разного качества - массаж рук.</a:t>
            </a: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Упражнение «</a:t>
            </a:r>
            <a:r>
              <a:rPr lang="ru-RU" sz="20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Выложи цифру</a:t>
            </a:r>
            <a:r>
              <a:rPr lang="ru-RU" sz="20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».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Напротив каждой цифры просим ребенка выложить соответствующее количество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пуговиц (бусин).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115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1700" y="1109326"/>
            <a:ext cx="2592288" cy="19442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3662" y="620687"/>
            <a:ext cx="3414802" cy="244056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3662" y="3709957"/>
            <a:ext cx="3414802" cy="238333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87624" y="3717564"/>
            <a:ext cx="39604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Карандаши, счетные</a:t>
            </a:r>
            <a:r>
              <a:rPr lang="ru-RU" sz="2000" u="sng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0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палочки</a:t>
            </a: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Раскладывать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строить из них различные фигурки, катать между ладошками и пальцами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–самомассаж.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001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269365"/>
            <a:ext cx="79563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Нетрадиционные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средства развития мелкой моторики</a:t>
            </a:r>
          </a:p>
        </p:txBody>
      </p:sp>
      <p:sp>
        <p:nvSpPr>
          <p:cNvPr id="3" name="Прямоугольник 2"/>
          <p:cNvSpPr/>
          <p:nvPr/>
        </p:nvSpPr>
        <p:spPr>
          <a:xfrm rot="10800000" flipV="1">
            <a:off x="1779074" y="731030"/>
            <a:ext cx="68059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</a:t>
            </a:r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пальчиками с использованием природных материалов и бытовых </a:t>
            </a:r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предметов</a:t>
            </a:r>
            <a:endParaRPr lang="ru-RU" sz="20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42425" y="1742033"/>
            <a:ext cx="72467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шишки</a:t>
            </a:r>
            <a:r>
              <a:rPr lang="ru-RU" sz="2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орехи, крупы, семена растений, </a:t>
            </a: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камни…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2609917"/>
            <a:ext cx="696533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игры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упражнения с использованием «сухого»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бассейна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Насыпать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глубокую миску горох (или смесь из разных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круп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), спрятать в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нём мелкие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игрушки и предложить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ребенку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их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найти.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2264879"/>
            <a:ext cx="69556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самомассаж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99829" y="4001509"/>
            <a:ext cx="77768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Перед ребенком ставятся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три миски: одна заполнена горохом и фасолью, две другие (красная и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синяя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миски пустые.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Задание «для Золушки»: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двумя пальчиками взять фасоль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положить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красную миску, а горох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синюю миску.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Движения выполнять сразу и правой и левой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рукой (показываем,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это сделать правильно и синхронно).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Нужно брать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одной горошинке двумя пальчиками. Игра заканчивается, когда большая миска становится пустой.</a:t>
            </a:r>
          </a:p>
        </p:txBody>
      </p:sp>
    </p:spTree>
    <p:extLst>
      <p:ext uri="{BB962C8B-B14F-4D97-AF65-F5344CB8AC3E}">
        <p14:creationId xmlns:p14="http://schemas.microsoft.com/office/powerpoint/2010/main" val="2470960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269365"/>
            <a:ext cx="79563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Нетрадиционные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средства развития мелкой моторики</a:t>
            </a:r>
          </a:p>
        </p:txBody>
      </p:sp>
      <p:sp>
        <p:nvSpPr>
          <p:cNvPr id="3" name="Прямоугольник 2"/>
          <p:cNvSpPr/>
          <p:nvPr/>
        </p:nvSpPr>
        <p:spPr>
          <a:xfrm rot="10800000" flipV="1">
            <a:off x="1779074" y="884918"/>
            <a:ext cx="68059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Упражнения с использованием карандашей</a:t>
            </a:r>
            <a:endParaRPr lang="ru-RU" sz="20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1397822"/>
            <a:ext cx="7181358" cy="3041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kern="1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помощи карандаша, можно выполнять эффективные упражнения, стимулирующие пальчиковый массаж.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- как вариант самомассажа для пальчиков, который оказывает положительное влияние на мелкую моторику рук, тем самым способствуя развитию речи. С помощью такого массажа происходит действие на нервные окончания ладоней и кончиков пальцев и воздействие на центры в головном мозге, решая проблему изнутри. Естественно, что только от одного такого массажа волшебства не будет, но в комплексе с другими занятиями может ускорить достижения результата. Помните, что во время игры ребёнок учится.</a:t>
            </a:r>
            <a:endParaRPr lang="ru-RU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4293097"/>
            <a:ext cx="4608512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572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764144" y="620688"/>
            <a:ext cx="2147111" cy="2643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427965" y="3789040"/>
            <a:ext cx="2816444" cy="2194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835696" y="620688"/>
            <a:ext cx="3484553" cy="2643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878185" y="3789040"/>
            <a:ext cx="3240900" cy="2194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2943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1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1" dur="1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5" dur="1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620688"/>
            <a:ext cx="74168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Мелкая моторика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это способность выполнять мелкие и точные движения кистями и пальцами рук и ног в результате скоординированных действий важнейших систем: нервной, мышечной и костной.</a:t>
            </a:r>
          </a:p>
          <a:p>
            <a:pPr algn="just"/>
            <a:r>
              <a:rPr lang="ru-RU" sz="2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	Область мелкой моторики включает большое количество разнообразных движений: от простых (захват игрушки), до очень сложных (письмо и рисование).</a:t>
            </a:r>
          </a:p>
          <a:p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2780928"/>
            <a:ext cx="4752528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599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371036" y="2708920"/>
            <a:ext cx="3591793" cy="3591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15615" y="0"/>
            <a:ext cx="3384376" cy="316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01416" y="3512033"/>
            <a:ext cx="3143597" cy="3143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680235" y="0"/>
            <a:ext cx="3484244" cy="3484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659756" y="3336198"/>
            <a:ext cx="3525203" cy="3525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355366" y="404664"/>
            <a:ext cx="16231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i="1" dirty="0" smtClean="0">
                <a:solidFill>
                  <a:srgbClr val="475A8D"/>
                </a:solidFill>
                <a:latin typeface="Times New Roman" pitchFamily="18" charset="0"/>
                <a:cs typeface="Times New Roman" pitchFamily="18" charset="0"/>
              </a:rPr>
              <a:t>- прищепки</a:t>
            </a:r>
            <a:r>
              <a:rPr lang="ru-RU" sz="2000" i="1" dirty="0">
                <a:solidFill>
                  <a:srgbClr val="475A8D"/>
                </a:solidFill>
                <a:latin typeface="Times New Roman" pitchFamily="18" charset="0"/>
                <a:cs typeface="Times New Roman" pitchFamily="18" charset="0"/>
              </a:rPr>
              <a:t>, ватные палочки, губки, бигуди, кубики…</a:t>
            </a:r>
          </a:p>
        </p:txBody>
      </p:sp>
    </p:spTree>
    <p:extLst>
      <p:ext uri="{BB962C8B-B14F-4D97-AF65-F5344CB8AC3E}">
        <p14:creationId xmlns:p14="http://schemas.microsoft.com/office/powerpoint/2010/main" val="655441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1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1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1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3" dur="1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15616" y="188640"/>
            <a:ext cx="3312367" cy="3095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076056" y="188640"/>
            <a:ext cx="3312368" cy="3095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267744" y="3573016"/>
            <a:ext cx="5256584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706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99997"/>
            <a:ext cx="79563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Нетрадиционные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средства развития мелкой моторики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26708" y="780673"/>
            <a:ext cx="35025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Массаж </a:t>
            </a:r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помощью Су-джок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1696905"/>
            <a:ext cx="77768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20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77380" y="1496850"/>
            <a:ext cx="77768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Су-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жок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терапия была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разработана южнокорейским учёным и профессором Пак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Чжэ Ву в 1986 году. Это был огромный шаг в развитии рефлексотерапии.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переводе с корейского обозначает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 -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кисть,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Джок -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стопа.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одно из направлений акупунктуры, методика которого основана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непосредственном воздействии на определенные биологически активные точки</a:t>
            </a:r>
            <a:r>
              <a:rPr lang="ru-RU" sz="2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2384" y="3943673"/>
            <a:ext cx="4281903" cy="2856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167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36710" y="476672"/>
            <a:ext cx="768710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стимуляции речевого развития воздействовать надо на точки соответствия головному мозгу.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теории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Су-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жок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верхние фаланги пальцев. И при массаже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Су-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жок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массажёрами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особое внимание нужно уделять именно этим участкам кисти руки.   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Использование Су-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жок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массажёров (массажных шариков в комплекте с массажными металлическими кольцами) в сочетании с упражнениями по коррекции звукопроизношения и развитию лексико-грамматических категорий, способствуют повышению физической и умственной работоспособности детей, создаёт функциональную базу для сравнительно быстрого перехода на более высокий уровень сенсорного развития и возможность для оптимальной целенаправленной речевой работы с ребёнком.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691680" y="4766035"/>
            <a:ext cx="2808312" cy="190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868144" y="4747546"/>
            <a:ext cx="2550219" cy="192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435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77380" y="1496850"/>
            <a:ext cx="77768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20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32502" y="525160"/>
            <a:ext cx="775799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Приемы </a:t>
            </a:r>
            <a:r>
              <a:rPr lang="ru-RU" sz="20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Су-</a:t>
            </a:r>
            <a:r>
              <a:rPr lang="ru-RU" sz="2000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жок</a:t>
            </a:r>
            <a:r>
              <a:rPr lang="ru-RU" sz="20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терапии:</a:t>
            </a:r>
          </a:p>
          <a:p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массаж шариками (прокатывание шарика между ладонями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массаж эластичным кольцом (надевание на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пальцы, массирование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91" y="2156376"/>
            <a:ext cx="766824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Достоинства </a:t>
            </a:r>
            <a:r>
              <a:rPr lang="ru-RU" sz="20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Су-</a:t>
            </a:r>
            <a:r>
              <a:rPr lang="ru-RU" sz="2000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жок</a:t>
            </a:r>
            <a:r>
              <a:rPr lang="ru-RU" sz="20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Высокая эффективность – при правильном применении наступает выраженный эффект.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Абсолютная безопасность – неправильное применение никогда не наносит вред – оно просто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неэффективно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Универсальность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Су-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жок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терапию могут использовать и педагоги в своей работе, и родители в домашних условиях. 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 система настолько проста и доступна, что освоить ее может даже ребенок. Метод достаточно один раз понять, затем им можно пользоваться всю жизнь.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Су-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жок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виду – симпатичный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шарик с острыми шипами, но, удивительно, сколько пользы он может принести. </a:t>
            </a:r>
          </a:p>
        </p:txBody>
      </p:sp>
    </p:spTree>
    <p:extLst>
      <p:ext uri="{BB962C8B-B14F-4D97-AF65-F5344CB8AC3E}">
        <p14:creationId xmlns:p14="http://schemas.microsoft.com/office/powerpoint/2010/main" val="554704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96498" y="1319408"/>
            <a:ext cx="77768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Формы 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работы с детьми для стимуляции речевых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зон:	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77380" y="1984547"/>
            <a:ext cx="76151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  Коррекция произношения (автоматизация и дифференциация звуков) - используется стихотворный материал, и одновременно с массажным эффектом происходит автоматизация поставленного звука в речи.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122865" y="357301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Лы-лы-лы забивали мы голы</a:t>
            </a:r>
          </a:p>
          <a:p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Лу-лу-лу возле окон на полу</a:t>
            </a:r>
          </a:p>
          <a:p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Ла-ла-ла не заметили стекла</a:t>
            </a:r>
          </a:p>
          <a:p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Лу-лу-лу мы не били по стеклу</a:t>
            </a:r>
          </a:p>
          <a:p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Ла-ла-ла только нет в окне стекла.</a:t>
            </a:r>
          </a:p>
        </p:txBody>
      </p:sp>
    </p:spTree>
    <p:extLst>
      <p:ext uri="{BB962C8B-B14F-4D97-AF65-F5344CB8AC3E}">
        <p14:creationId xmlns:p14="http://schemas.microsoft.com/office/powerpoint/2010/main" val="1840279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46853" y="404664"/>
            <a:ext cx="74888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  Развитие фонематического слуха и восприятия.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Характеристика звука (с помощью массажного шарика):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«Ты про звук нам расскажи, нужный шарик подбери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Шарик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подбирается в соответствии с характеристикой звука красный – для гласных; синий с колечком – для звонких твердых согласных; синий без колечка – для глухих твердых согласных;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зеленый с колечком – для звонких мягких согласных; зеленый без колечка – для глухих мягких согласных.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3501008"/>
            <a:ext cx="691276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Задания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покажи соответствующий заданному звуку шарик, услышав слог или слово с ним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спрячь шарик в ладошке, если звука там нет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возьми столько шариков, сколько раз услышишь данный звук среди других, слогов, слов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этим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звуком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«Если звук услышат ушки – подними шар над макушкой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»;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«Телеграфисты» (простукивание шариком заданного ритмического рисунка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«Шарик мы ладошкой стук, если слышим нужный звук».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625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4580" y="174991"/>
            <a:ext cx="76328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>
                <a:solidFill>
                  <a:srgbClr val="475A8D"/>
                </a:solidFill>
                <a:latin typeface="Times New Roman" pitchFamily="18" charset="0"/>
                <a:cs typeface="Times New Roman" pitchFamily="18" charset="0"/>
              </a:rPr>
              <a:t>3.    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Звуковой и слоговой анализ слов</a:t>
            </a:r>
            <a:r>
              <a:rPr lang="ru-RU" dirty="0">
                <a:solidFill>
                  <a:srgbClr val="002060"/>
                </a:solidFill>
              </a:rPr>
              <a:t>:</a:t>
            </a: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выкладывание звуковой схемы слова при помощи разноцветных шариков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Су-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жок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«Раз, раз, раз, слово выложим сейчас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»;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слоговая структура слова «По слогам словечко называй и  на каждый слог шарик доставай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»;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связь звука с буквой - прокатывание шарика по написанной букве («Буквы знаю и пишу, шарик верно прокачу»), написание буквы и ее элементов прокатыванием шарика по ладошке, поверхности стола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84580" y="3314258"/>
            <a:ext cx="763284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>
                <a:solidFill>
                  <a:srgbClr val="475A8D"/>
                </a:solidFill>
                <a:latin typeface="Times New Roman" pitchFamily="18" charset="0"/>
                <a:cs typeface="Times New Roman" pitchFamily="18" charset="0"/>
              </a:rPr>
              <a:t>4.    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Совершенствование лексико-грамматических категорий</a:t>
            </a:r>
            <a:r>
              <a:rPr lang="ru-RU" dirty="0">
                <a:solidFill>
                  <a:srgbClr val="002060"/>
                </a:solidFill>
              </a:rPr>
              <a:t>:</a:t>
            </a: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Шарик кати – слово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говори»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игры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перекатыванием  шарика  друг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другу: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Один – много», «Назови ласково», «Чей?, Чья?, Чьи?», «Скажи наоборот», «Кто в каком домике живет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?».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«Ловко с шариком играем и предлоги называем»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столе коробка, по инструкции логопеда ребенок кладет шарики соответственно: красный шарик - в коробку; синий – под коробку; зеленый – около коробки; затем наоборот, ребенок должен описать действие взрослого.</a:t>
            </a:r>
          </a:p>
        </p:txBody>
      </p:sp>
    </p:spTree>
    <p:extLst>
      <p:ext uri="{BB962C8B-B14F-4D97-AF65-F5344CB8AC3E}">
        <p14:creationId xmlns:p14="http://schemas.microsoft.com/office/powerpoint/2010/main" val="328445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332656"/>
            <a:ext cx="76328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 startAt="5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Совершенствование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навыков пространственной ориентации, ориентировка в собственном теле, развитие памяти, внимания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«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Лево – право различаю, каждый свой я пальчик знаю»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выполняют инструкцию: надень колечко на мизинец правой руки, возьми шарик в правую руку и спрячь за спину и т.д.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Ребенок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закрывает глаза, взрослый надевает колечко на любой его палец, а тот должен назвать, на какой палец какой руки надето кольцо. «Глазки закрывай, на каком колечко,  палец – угадай».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5301208"/>
            <a:ext cx="74888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Таким образом,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Су-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жок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терапия – это высокоэффективный, универсальный, доступный и абсолютно безвредный метод воздействия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речь и стимулирования развития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речи.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07592" y="3760360"/>
            <a:ext cx="74848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Су-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говорят глубокие традиции восточной медицины и, к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примеру, Министерство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здравоохранения РФ официально признало метод одним из направлений рефлексотерапии.</a:t>
            </a:r>
          </a:p>
        </p:txBody>
      </p:sp>
    </p:spTree>
    <p:extLst>
      <p:ext uri="{BB962C8B-B14F-4D97-AF65-F5344CB8AC3E}">
        <p14:creationId xmlns:p14="http://schemas.microsoft.com/office/powerpoint/2010/main" val="325349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0" y="2492896"/>
            <a:ext cx="753249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135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26570" y="908720"/>
            <a:ext cx="75608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«Ум ребёнка находится на кончиках его пальцев»                        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В.А. Сухомлинский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26570" y="4581128"/>
            <a:ext cx="75608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«Рука – это своего рода внешний мозг» </a:t>
            </a:r>
          </a:p>
          <a:p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И. Кант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26570" y="1972480"/>
            <a:ext cx="7560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«Движения руки всегда тесно связаны с речью и способствуют её развитию»               </a:t>
            </a:r>
          </a:p>
          <a:p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В.М. Бехтерев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63892" y="3463561"/>
            <a:ext cx="75608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«Пальцы помогают говорить» </a:t>
            </a:r>
          </a:p>
          <a:p>
            <a:r>
              <a:rPr lang="ru-RU" sz="2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М. Монтессори </a:t>
            </a:r>
            <a:endParaRPr lang="ru-RU" sz="2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769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332656"/>
            <a:ext cx="5616624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39652" y="4509120"/>
            <a:ext cx="74168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Совершенствование мелкой моторики </a:t>
            </a:r>
            <a:r>
              <a:rPr lang="en-US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совершенствование речи.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головном мозге речевой и моторный центры расположены близко друг к другу. При стимуляции моторных (двигательных) навыков пальцев рук речевой центр начинает активизироваться. Вот почему при выполнении разнообразных действий пальцами рук и происходит развитие речи, а значит, и мышления.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2491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764704"/>
            <a:ext cx="72008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Мелкая моторика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основа развития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своего рода «локомотив»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всех психических процессов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восприятие;	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внимание;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мышление;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память;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речь;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воображение;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координация;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наблюдательность.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529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332656"/>
            <a:ext cx="8064895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Важные правила в процессе развития мелкой моторики детей.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Занятия должны напоминать игру, а не уроки в школе. В ходе игры побольше разговаривайте с детьми, ведите диалог.</a:t>
            </a: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Игры и занятия должны быть систематическими. </a:t>
            </a: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Выбирайте игры и занятия, подходящие по возрасту и уровню развития вашего ребёнка.</a:t>
            </a: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Важно, чтобы детям нравился сам процесс – позаботьтесь об этом.    А также искренне покажите, что вам это тоже приносит удовольствие.</a:t>
            </a: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Контролируйте время – оно для каждого ребенка индивидуально. </a:t>
            </a: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Старайтесь перепробовать как можно больше различных способов развития мелкой моторики. Но не занимайтесь всем сразу.</a:t>
            </a: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 Критика в этом деле неуместна - не забывайте хвалить ребенка даже за самый маленький успех!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9333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15616" y="1124744"/>
            <a:ext cx="3945632" cy="5400600"/>
          </a:xfrm>
        </p:spPr>
        <p:txBody>
          <a:bodyPr>
            <a:normAutofit/>
          </a:bodyPr>
          <a:lstStyle/>
          <a:p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Традиционные</a:t>
            </a:r>
            <a:endParaRPr lang="ru-RU" u="sng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самомассаж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кистей и пальцев рук </a:t>
            </a:r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пальчиковая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гимнастика с речевым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сопровождением</a:t>
            </a: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пальчиковая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гимнастика без речевого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сопровождения</a:t>
            </a:r>
          </a:p>
          <a:p>
            <a:pPr marL="82296" indent="0">
              <a:spcBef>
                <a:spcPts val="1200"/>
              </a:spcBef>
              <a:buNone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spcBef>
                <a:spcPts val="1200"/>
              </a:spcBef>
              <a:buNone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статическая     динамическая</a:t>
            </a: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графические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упражнения</a:t>
            </a: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предметная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деятельность</a:t>
            </a:r>
          </a:p>
          <a:p>
            <a:pPr>
              <a:spcBef>
                <a:spcPts val="1200"/>
              </a:spcBef>
              <a:buFont typeface="Wingdings" pitchFamily="2" charset="2"/>
              <a:buChar char="Ø"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гры на развитие тактильного восприятия</a:t>
            </a:r>
          </a:p>
          <a:p>
            <a:pPr>
              <a:spcBef>
                <a:spcPts val="1200"/>
              </a:spcBef>
              <a:buFont typeface="Wingdings" pitchFamily="2" charset="2"/>
              <a:buChar char="ü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04048" y="1124744"/>
            <a:ext cx="3939606" cy="5400600"/>
          </a:xfrm>
        </p:spPr>
        <p:txBody>
          <a:bodyPr>
            <a:normAutofit/>
          </a:bodyPr>
          <a:lstStyle/>
          <a:p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Нетрадиционные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массаж с помощью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Су-джок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ассаж при помощи </a:t>
            </a:r>
            <a:r>
              <a:rPr lang="ru-RU" sz="2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иппликатора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Кузнецова или игольчатых ковриков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Ляпко (иглотерапия)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кинезиология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с пальчиками с использованием природных материалов и бытовых предметов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endParaRPr lang="ru-RU" sz="20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53925" y="278700"/>
            <a:ext cx="801998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Средства развития мелкой моторики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1" name="Двойная стрелка влево/вверх 20"/>
          <p:cNvSpPr/>
          <p:nvPr/>
        </p:nvSpPr>
        <p:spPr>
          <a:xfrm rot="13389920">
            <a:off x="2674963" y="3945019"/>
            <a:ext cx="670180" cy="653221"/>
          </a:xfrm>
          <a:prstGeom prst="leftUpArrow">
            <a:avLst>
              <a:gd name="adj1" fmla="val 16928"/>
              <a:gd name="adj2" fmla="val 25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01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3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4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build="p"/>
      <p:bldP spid="2" grpId="0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99997"/>
            <a:ext cx="74888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Традиционные средства развития мелкой моторики</a:t>
            </a:r>
          </a:p>
        </p:txBody>
      </p:sp>
      <p:sp>
        <p:nvSpPr>
          <p:cNvPr id="3" name="Прямоугольник 2"/>
          <p:cNvSpPr/>
          <p:nvPr/>
        </p:nvSpPr>
        <p:spPr>
          <a:xfrm rot="10800000" flipV="1">
            <a:off x="1259632" y="1268760"/>
            <a:ext cx="215828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Пальчиковая </a:t>
            </a:r>
            <a:r>
              <a:rPr lang="ru-RU" sz="20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гимнастика с речевым сопровождением</a:t>
            </a:r>
          </a:p>
        </p:txBody>
      </p:sp>
      <p:sp>
        <p:nvSpPr>
          <p:cNvPr id="5" name="Прямоугольник 4"/>
          <p:cNvSpPr/>
          <p:nvPr/>
        </p:nvSpPr>
        <p:spPr>
          <a:xfrm rot="10800000" flipV="1">
            <a:off x="1619672" y="4941168"/>
            <a:ext cx="25615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61931" y="1196752"/>
            <a:ext cx="533055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Мы капусту рубим, рубим!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(прямыми напряженными ладонями имитируем движение топора – вверх и вниз)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Мы капусту режем, режем!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(энергичные движения прямыми ладонями вперед-назад)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Мы капусту солим, солим!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(пальцы собрали «щепотью» и «солим»)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Мы капусту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жмём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жмём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(энергично сжимаем пальцы в кулаки – одновременно на двух руках или поочередно)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Мы морковку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трём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трём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(рука в кулаке – «морковка» ритмично движется вверх и вниз по ладони другой руки. Потом меняем руки)</a:t>
            </a:r>
          </a:p>
        </p:txBody>
      </p:sp>
    </p:spTree>
    <p:extLst>
      <p:ext uri="{BB962C8B-B14F-4D97-AF65-F5344CB8AC3E}">
        <p14:creationId xmlns:p14="http://schemas.microsoft.com/office/powerpoint/2010/main" val="3943300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5555" y="204055"/>
            <a:ext cx="7578725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002342" y="1582521"/>
            <a:ext cx="202514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Динамическая</a:t>
            </a: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29720" y="845655"/>
            <a:ext cx="77768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Пальчиковая </a:t>
            </a:r>
            <a:r>
              <a:rPr lang="ru-RU" sz="20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гимнастика без речевого сопровождения</a:t>
            </a:r>
            <a:endParaRPr lang="ru-RU" sz="2000" u="sng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50521" y="2348880"/>
            <a:ext cx="712879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«посыпаем дорожку» 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(предложить ребенку посыпать песком, пшеном, манкой дорожку на столе).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«собираем сокровища» 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(разложить на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столе разные пуговицы, бусины 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предложить 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собрать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«сокровища» в шкатулку). 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Собирать тремя пальчиками.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«разложи 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порядку» 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(высыпать в миску бусинки, пуговицы двух цветов). Предложить собрать в одно блюдце бусинки одного цвета, в другое – другого. Собираем тремя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пальчиками.</a:t>
            </a:r>
            <a:endParaRPr lang="ru-RU" sz="20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6529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955</TotalTime>
  <Words>1790</Words>
  <Application>Microsoft Office PowerPoint</Application>
  <PresentationFormat>Экран (4:3)</PresentationFormat>
  <Paragraphs>210</Paragraphs>
  <Slides>29</Slides>
  <Notes>29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7" baseType="lpstr">
      <vt:lpstr>Calibri</vt:lpstr>
      <vt:lpstr>Corbel</vt:lpstr>
      <vt:lpstr>Gill Sans MT</vt:lpstr>
      <vt:lpstr>Times New Roman</vt:lpstr>
      <vt:lpstr>Verdana</vt:lpstr>
      <vt:lpstr>Wingdings</vt:lpstr>
      <vt:lpstr>Wingdings 2</vt:lpstr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</dc:creator>
  <cp:lastModifiedBy>Пользователь</cp:lastModifiedBy>
  <cp:revision>75</cp:revision>
  <dcterms:created xsi:type="dcterms:W3CDTF">2018-12-03T19:31:05Z</dcterms:created>
  <dcterms:modified xsi:type="dcterms:W3CDTF">2024-02-11T10:57:57Z</dcterms:modified>
</cp:coreProperties>
</file>