
<file path=[Content_Types].xml><?xml version="1.0" encoding="utf-8"?>
<Types xmlns="http://schemas.openxmlformats.org/package/2006/content-types">
  <Default Extension="bin" ContentType="audio/unknown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5" r:id="rId2"/>
    <p:sldMasterId id="2147483720" r:id="rId3"/>
  </p:sldMasterIdLst>
  <p:notesMasterIdLst>
    <p:notesMasterId r:id="rId56"/>
  </p:notesMasterIdLst>
  <p:sldIdLst>
    <p:sldId id="325" r:id="rId4"/>
    <p:sldId id="326" r:id="rId5"/>
    <p:sldId id="266" r:id="rId6"/>
    <p:sldId id="267" r:id="rId7"/>
    <p:sldId id="268" r:id="rId8"/>
    <p:sldId id="269" r:id="rId9"/>
    <p:sldId id="270" r:id="rId10"/>
    <p:sldId id="271" r:id="rId11"/>
    <p:sldId id="327" r:id="rId12"/>
    <p:sldId id="328" r:id="rId13"/>
    <p:sldId id="274" r:id="rId14"/>
    <p:sldId id="275" r:id="rId15"/>
    <p:sldId id="277" r:id="rId16"/>
    <p:sldId id="278" r:id="rId17"/>
    <p:sldId id="279" r:id="rId18"/>
    <p:sldId id="280" r:id="rId19"/>
    <p:sldId id="329" r:id="rId20"/>
    <p:sldId id="330" r:id="rId21"/>
    <p:sldId id="284" r:id="rId22"/>
    <p:sldId id="288" r:id="rId23"/>
    <p:sldId id="285" r:id="rId24"/>
    <p:sldId id="286" r:id="rId25"/>
    <p:sldId id="289" r:id="rId26"/>
    <p:sldId id="290" r:id="rId27"/>
    <p:sldId id="291" r:id="rId28"/>
    <p:sldId id="292" r:id="rId29"/>
    <p:sldId id="294" r:id="rId30"/>
    <p:sldId id="295" r:id="rId31"/>
    <p:sldId id="296" r:id="rId32"/>
    <p:sldId id="297" r:id="rId33"/>
    <p:sldId id="298" r:id="rId34"/>
    <p:sldId id="299" r:id="rId35"/>
    <p:sldId id="301" r:id="rId36"/>
    <p:sldId id="302" r:id="rId37"/>
    <p:sldId id="303" r:id="rId38"/>
    <p:sldId id="304" r:id="rId39"/>
    <p:sldId id="305" r:id="rId40"/>
    <p:sldId id="306" r:id="rId41"/>
    <p:sldId id="307" r:id="rId42"/>
    <p:sldId id="308" r:id="rId43"/>
    <p:sldId id="310" r:id="rId44"/>
    <p:sldId id="311" r:id="rId45"/>
    <p:sldId id="314" r:id="rId46"/>
    <p:sldId id="315" r:id="rId47"/>
    <p:sldId id="316" r:id="rId48"/>
    <p:sldId id="317" r:id="rId49"/>
    <p:sldId id="318" r:id="rId50"/>
    <p:sldId id="319" r:id="rId51"/>
    <p:sldId id="320" r:id="rId52"/>
    <p:sldId id="321" r:id="rId53"/>
    <p:sldId id="322" r:id="rId54"/>
    <p:sldId id="323" r:id="rId55"/>
  </p:sldIdLst>
  <p:sldSz cx="12192000" cy="6858000"/>
  <p:notesSz cx="6858000" cy="9144000"/>
  <p:custDataLst>
    <p:tags r:id="rId57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0DAB"/>
    <a:srgbClr val="090D9F"/>
    <a:srgbClr val="070A83"/>
    <a:srgbClr val="1508C4"/>
    <a:srgbClr val="1F08C6"/>
    <a:srgbClr val="002E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17" autoAdjust="0"/>
    <p:restoredTop sz="94684" autoAdjust="0"/>
  </p:normalViewPr>
  <p:slideViewPr>
    <p:cSldViewPr>
      <p:cViewPr varScale="1">
        <p:scale>
          <a:sx n="81" d="100"/>
          <a:sy n="81" d="100"/>
        </p:scale>
        <p:origin x="461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presProps" Target="presProps.xml"/><Relationship Id="rId5" Type="http://schemas.openxmlformats.org/officeDocument/2006/relationships/slide" Target="slides/slide2.xml"/><Relationship Id="rId61" Type="http://schemas.openxmlformats.org/officeDocument/2006/relationships/tableStyles" Target="tableStyle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ags" Target="tags/tag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4E75BA3-B7DF-4618-8E2C-7A183682EFA6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469D729-7A36-4663-9BE8-BB7E7E94F7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0504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>
            <a:extLst>
              <a:ext uri="{FF2B5EF4-FFF2-40B4-BE49-F238E27FC236}">
                <a16:creationId xmlns:a16="http://schemas.microsoft.com/office/drawing/2014/main" id="{F6DDD022-BAC4-E76E-9D82-FD5532DBBF5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>
            <a:extLst>
              <a:ext uri="{FF2B5EF4-FFF2-40B4-BE49-F238E27FC236}">
                <a16:creationId xmlns:a16="http://schemas.microsoft.com/office/drawing/2014/main" id="{19492289-176A-6CEA-DEEA-8D5C2B881F4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/>
              <a:t>Автор шаблона Салиш С.С., учитель начальных классов СШ №53 г. Актобе.</a:t>
            </a:r>
          </a:p>
        </p:txBody>
      </p:sp>
      <p:sp>
        <p:nvSpPr>
          <p:cNvPr id="10244" name="Номер слайда 3">
            <a:extLst>
              <a:ext uri="{FF2B5EF4-FFF2-40B4-BE49-F238E27FC236}">
                <a16:creationId xmlns:a16="http://schemas.microsoft.com/office/drawing/2014/main" id="{E5219BAA-D7F4-9C7A-DD08-15F3EF8278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AD838E5-BFC6-4931-B96F-F7E24FDB0F88}" type="slidenum">
              <a:rPr lang="ru-RU" altLang="ru-RU"/>
              <a:pPr/>
              <a:t>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>
            <a:extLst>
              <a:ext uri="{FF2B5EF4-FFF2-40B4-BE49-F238E27FC236}">
                <a16:creationId xmlns:a16="http://schemas.microsoft.com/office/drawing/2014/main" id="{676CFF4F-314D-2EC6-0928-B15F3680B4F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>
            <a:extLst>
              <a:ext uri="{FF2B5EF4-FFF2-40B4-BE49-F238E27FC236}">
                <a16:creationId xmlns:a16="http://schemas.microsoft.com/office/drawing/2014/main" id="{EFCD777D-F294-1B45-46D7-0A1390E4545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dirty="0"/>
              <a:t>Автор шаблона Салиш С.С., учитель начальных классов СШ №53 г. Актобе.</a:t>
            </a:r>
          </a:p>
        </p:txBody>
      </p:sp>
      <p:sp>
        <p:nvSpPr>
          <p:cNvPr id="12292" name="Номер слайда 3">
            <a:extLst>
              <a:ext uri="{FF2B5EF4-FFF2-40B4-BE49-F238E27FC236}">
                <a16:creationId xmlns:a16="http://schemas.microsoft.com/office/drawing/2014/main" id="{D023DFC0-0843-4551-64A9-8050614777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21EA44A9-4B92-437B-BBE9-B33ABDCF21E7}" type="slidenum">
              <a:rPr lang="ru-RU" altLang="ru-RU"/>
              <a:pPr/>
              <a:t>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69D729-7A36-4663-9BE8-BB7E7E94F7C1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382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Relationship Id="rId5" Type="http://schemas.openxmlformats.org/officeDocument/2006/relationships/hyperlink" Target="http://sun-shine-kz.ucoz.ru/" TargetMode="External"/><Relationship Id="rId4" Type="http://schemas.openxmlformats.org/officeDocument/2006/relationships/image" Target="../media/image2.gif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bin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bin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Relationship Id="rId5" Type="http://schemas.openxmlformats.org/officeDocument/2006/relationships/hyperlink" Target="http://sun-shine-kz.ucoz.ru/" TargetMode="External"/><Relationship Id="rId4" Type="http://schemas.openxmlformats.org/officeDocument/2006/relationships/image" Target="../media/image2.gi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3" cstate="print">
            <a:lum/>
          </a:blip>
          <a:srcRect/>
          <a:stretch>
            <a:fillRect l="-9000" r="-1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68" y="4445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0467" y="47148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6867" y="49688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3834" y="4445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2384" y="334963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4618" y="4445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15817" y="171450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0018" y="8255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95367" y="425450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43167" y="188913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78685" y="8255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6651" y="112553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4984" y="892175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07884" y="96043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51334" y="73025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2118" y="73025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252" y="1373189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033" y="179863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92351" y="1701800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8434" y="1373189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63433" y="182403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0401" y="1373189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1067" y="1663700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4500" y="150018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41933" y="1752600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51534" y="1338264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91851" y="1516063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4818" y="1876426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4451" y="228758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69100" y="214788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1185" y="222250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4433" y="1954213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0018" y="205740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04968" y="1985964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78685" y="205740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818" y="2735264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8917" y="3063875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7118" y="2735264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19085" y="2735264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4034" y="2706689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81851" y="3078163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11067" y="2862263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038417" y="287813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1900" y="3814763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8117" y="3581400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19085" y="329565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61618" y="3313114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7752" y="3584576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87417" y="366553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51534" y="3348039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6418" y="4087814"/>
            <a:ext cx="613833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13517" y="4416425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717" y="4538663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3685" y="4087814"/>
            <a:ext cx="613833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92233" y="4378325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98634" y="4059239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65217" y="4467225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013017" y="423068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52" y="4735514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3685" y="464820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89033" y="497363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72352" y="4937126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21185" y="4772026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26134" y="4700589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501968" y="4772026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29834" y="542290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8434" y="542290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7467" y="5394326"/>
            <a:ext cx="61171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5284" y="5765800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4500" y="5549900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41933" y="5803900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51534" y="5389564"/>
            <a:ext cx="613833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68" y="607060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5333" y="650398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41551" y="6270625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01952" y="6043614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7867" y="6310313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1185" y="627380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0018" y="610870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43167" y="6276975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78685" y="610870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" name="TextBox 194" hidden="1"/>
          <p:cNvSpPr txBox="1"/>
          <p:nvPr userDrawn="1"/>
        </p:nvSpPr>
        <p:spPr>
          <a:xfrm>
            <a:off x="46567" y="539750"/>
            <a:ext cx="917270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АВТОР ШАБЛОНА САЛИШ САЛТАНАТ САЛИШЕВНА</a:t>
            </a:r>
          </a:p>
        </p:txBody>
      </p:sp>
      <p:sp>
        <p:nvSpPr>
          <p:cNvPr id="86" name="Прямоугольник 1"/>
          <p:cNvSpPr/>
          <p:nvPr userDrawn="1"/>
        </p:nvSpPr>
        <p:spPr>
          <a:xfrm>
            <a:off x="-48684" y="-26988"/>
            <a:ext cx="16818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latin typeface="+mn-lt"/>
                <a:cs typeface="+mn-cs"/>
                <a:hlinkClick r:id="rId5"/>
              </a:rPr>
              <a:t>http://sun-shine-kz.ucoz.ru/</a:t>
            </a:r>
            <a:r>
              <a:rPr lang="ru-RU" sz="1000" dirty="0">
                <a:latin typeface="+mn-lt"/>
                <a:cs typeface="+mn-cs"/>
              </a:rPr>
              <a:t> </a:t>
            </a:r>
          </a:p>
        </p:txBody>
      </p:sp>
      <p:sp>
        <p:nvSpPr>
          <p:cNvPr id="87" name="TextBox 2"/>
          <p:cNvSpPr txBox="1"/>
          <p:nvPr userDrawn="1"/>
        </p:nvSpPr>
        <p:spPr>
          <a:xfrm>
            <a:off x="-21166" y="6669088"/>
            <a:ext cx="1635384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schemeClr val="bg1"/>
                </a:solidFill>
                <a:latin typeface="+mn-lt"/>
                <a:cs typeface="+mn-cs"/>
              </a:rPr>
              <a:t>Автор шаблона </a:t>
            </a:r>
            <a:r>
              <a:rPr lang="ru-RU" sz="1000" dirty="0" err="1">
                <a:solidFill>
                  <a:schemeClr val="bg1"/>
                </a:solidFill>
                <a:latin typeface="+mn-lt"/>
                <a:cs typeface="+mn-cs"/>
              </a:rPr>
              <a:t>Салиш</a:t>
            </a:r>
            <a:r>
              <a:rPr lang="ru-RU" sz="1000" dirty="0">
                <a:solidFill>
                  <a:schemeClr val="bg1"/>
                </a:solidFill>
                <a:latin typeface="+mn-lt"/>
                <a:cs typeface="+mn-cs"/>
              </a:rPr>
              <a:t> С.С.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>
          <a:xfrm>
            <a:off x="1775885" y="4508276"/>
            <a:ext cx="9120716" cy="1296988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8" name="Дата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765BC-02B7-4F47-986E-B7E1E38B9082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89" name="Нижний колонтитул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0" name="Номер слайда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49CEB-1F0F-4B13-AA9A-13292092E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Svoya_igra_-_Zastavka_2013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0969DC4F-390A-106E-8FCF-D67FF612A704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6585" y="920751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3ED79D29-DB29-29B9-D0F8-FE5112863B50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1534" y="847726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05FEE706-01C3-DC0E-A808-08C2827E784E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818" y="1385889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BE5E71A0-FF99-1F8E-E080-F017064A4621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8685" y="1568451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AF25357E-C010-62E3-B840-92B7DD822220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984" y="401638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9AF78231-BA86-01A0-F466-409AEB76E9A5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884" y="469900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28230C2C-2567-0BEE-A5AB-5C755BCCF870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834" y="115889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D80A5FE5-455F-6891-2E37-12FEC035277D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618" y="404814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214B97CE-DDD6-138C-C755-CA2290DB004E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2118" y="239714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08DC7C72-A383-257E-E58B-A8A8F37B5F71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882651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D0283380-4730-AD2E-71B1-8A3B3A13ED96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467" y="854076"/>
            <a:ext cx="61171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4" name="Дата 3">
            <a:extLst>
              <a:ext uri="{FF2B5EF4-FFF2-40B4-BE49-F238E27FC236}">
                <a16:creationId xmlns:a16="http://schemas.microsoft.com/office/drawing/2014/main" id="{00F88329-C94B-F881-5327-EC082713A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06F42AF-6582-4E3C-BD8D-1C2CC1ACD8BD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15" name="Нижний колонтитул 4">
            <a:extLst>
              <a:ext uri="{FF2B5EF4-FFF2-40B4-BE49-F238E27FC236}">
                <a16:creationId xmlns:a16="http://schemas.microsoft.com/office/drawing/2014/main" id="{80AFB8DB-2476-CD0C-3EF9-7A1A53457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id="{307E9C37-2EC3-1A5D-8915-EE6221B2A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B461D47-BFB8-46E2-80D8-AADBC2B4EE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6968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5231905" y="6093297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Ответ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614859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34DFA70-5C29-4443-A7D1-E0060265543E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A7C15D4-09DE-465F-899A-B44F7AF63F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5039883" y="6093297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Вопрос</a:t>
            </a:r>
          </a:p>
        </p:txBody>
      </p:sp>
      <p:pic>
        <p:nvPicPr>
          <p:cNvPr id="3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>
          <a:blip r:embed="rId4" cstate="print"/>
          <a:srcRect l="22270" t="20969" r="17247" b="21613"/>
          <a:stretch>
            <a:fillRect/>
          </a:stretch>
        </p:blipFill>
        <p:spPr bwMode="auto">
          <a:xfrm>
            <a:off x="2465917" y="2060575"/>
            <a:ext cx="7374467" cy="393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6"/>
          <p:cNvSpPr txBox="1"/>
          <p:nvPr userDrawn="1"/>
        </p:nvSpPr>
        <p:spPr>
          <a:xfrm>
            <a:off x="548218" y="333375"/>
            <a:ext cx="382348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594E133-E87F-40CC-8229-32108BADAE54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23D3A45-7F7A-4056-AAE5-D352369F78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Svoya_igra_-_Kot_v_Meshk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tretch>
            <a:fillRect/>
          </a:stretch>
        </p:blipFill>
        <p:spPr bwMode="auto">
          <a:xfrm>
            <a:off x="10512492" y="5930946"/>
            <a:ext cx="1440161" cy="810090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614859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A3347CA-5933-49E4-AA0A-F57F6C1DEA9F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B1B62FD-4530-45C2-8337-5B2F0B9933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6585" y="92075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51534" y="847726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4818" y="1385889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78685" y="156845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4984" y="40163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7884" y="469900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3834" y="115889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4618" y="404814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2118" y="239714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2" y="88265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7467" y="854076"/>
            <a:ext cx="61171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686435" y="1616805"/>
            <a:ext cx="10793157" cy="4404483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ru-RU" noProof="0"/>
          </a:p>
        </p:txBody>
      </p:sp>
      <p:sp>
        <p:nvSpPr>
          <p:cNvPr id="15" name="Дата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D353EAD-F706-4E6A-8F12-4FC79EAA6DF5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16" name="Нижний колонтитул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5CB3341-75AB-49CB-A8F0-A2FBFE8C2B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6585" y="92075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51534" y="847726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4818" y="1385889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78685" y="156845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4984" y="40163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7884" y="469900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3834" y="115889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4618" y="404814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2118" y="239714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2" y="882651"/>
            <a:ext cx="61383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7467" y="854076"/>
            <a:ext cx="61171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D4F284F-4307-4807-B5F2-F729AD3E0567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B795E71-E03D-45E6-9567-EB78BB495A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9B259-6E3F-4BA4-A144-1FE90E23A42A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6E663-830B-4A10-8449-EF87D33AE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5CCA9-6716-4808-8D54-CDFCCB4E839D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9001B-375C-46A4-81A7-779FE94885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3BA195C1-F47B-0084-FB24-80920452200C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9" y="44453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C7028F08-55B6-4114-316C-2589745B430E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67" y="471488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986D6AC1-DC29-EBD4-9B86-F87C0D78F44B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867" y="496888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CE8F4E11-3E66-59B7-43B2-A42DA8A7CA90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836" y="44453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57AB9B10-C0A1-79A7-AD3B-69ED89F758A9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384" y="334963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8F4B5534-354E-B18F-5231-8A3906032E9D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620" y="44453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A67BAB50-5055-05E4-11C0-2EFAE4A29AF6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817" y="171450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578FE065-0BF7-C460-0085-683B98EB8375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0020" y="82553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B39684F8-DDD3-5950-5ACE-2BB67ACB85FB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5367" y="425450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E3F69E4E-F647-E65A-0FDA-4322CEC835ED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3167" y="188913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74766B7F-870D-ECEE-8120-F68ED837D5AD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8686" y="82553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4023A68A-407C-5352-DAB7-74E430CE59FA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651" y="1125538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38E86E4F-5411-15EC-0E33-49AF9E59AFC0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984" y="89217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A9ADEF12-D72E-B634-C3A6-FB5591554F23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884" y="960438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D977662E-19C6-DC63-B2B8-309A2C7246AE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336" y="730253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6F084770-8FC3-B432-BEBB-7C0C08EB289C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2120" y="730253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239E0C52-C0D2-FDBC-54B4-78F9DC17B683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3" y="1373191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A5260EC1-26DF-FE4F-5802-526F8DEA59D4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33" y="1798638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24BC5871-AED3-4B73-0422-5086B0BAB66A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351" y="1701800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C3CCEC38-E334-9413-491B-F47EE5D2F3DD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436" y="1373191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951300EA-D2A7-2042-7C0E-F3FBBBFE9C2A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433" y="1824038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C3C80702-95F2-697D-0414-4482A2CB505D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2" y="1373191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15C6EDAD-6E78-9A47-0C42-320254468B3C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1067" y="1663700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B3068B4B-7AD3-6010-89F5-C1FC4FD8C920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0" y="1500188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01F359CA-78AF-BF2F-06FB-C991F0ADD4A4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1933" y="1752600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7C97917D-0DA7-9DA1-15BA-DB6269017585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1536" y="1338266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CEAB7925-2246-E210-7CAB-E1E27B620B25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1851" y="1516063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6D120433-A358-301C-1BEC-8E14EC4D14DC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820" y="1876428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FE7B004F-D739-6C68-2169-04642D181F4A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451" y="2287588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BF05AC4E-04C4-522A-4E62-3FEB215F9071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100" y="2147888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9FE86F0E-A2FC-9A97-FEB3-2BC558106655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186" y="2222503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871C1DA2-EEBF-C9D0-54DB-6C3EC1FDF534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433" y="1954213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55FC2E1B-0E90-4F9E-6880-118572B64EBD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0020" y="2057403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FC50E1B0-5209-756C-D821-141314D75B11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4969" y="1985966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0B9BF107-FC6E-90ED-AABF-D941D48F8F42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8686" y="2057403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2628BDA6-5038-6A3B-08A2-290711A6415C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20" y="2735266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B85DD963-7DA4-440A-6FDB-9DFCFE142492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917" y="306387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68259386-82DF-453E-E6D3-A304875879BA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120" y="2735266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8D8A2A39-878D-83E7-AC2D-7F5E01B6B795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086" y="2735266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316D0694-0DE8-7EDB-F75D-46C575D554F7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036" y="2706691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BCA0B608-FA67-A52E-3F2D-6794343976AD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1851" y="3078163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664D61CD-7CF6-6CAB-209E-4595D24E9CD6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1067" y="2862263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BCBF6B75-9884-E603-D59F-E47FEF55D195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8417" y="2878138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8B188D1E-EB11-4F0A-5706-7EC688AFC924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900" y="3814763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DD36B875-591D-6897-D3BF-03542CB6A850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117" y="3581400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87AA589F-3277-372C-470F-99CE03B75C7C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086" y="3295653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B2850177-CA8E-A100-CA71-571EAD4B9EE9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620" y="3313116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C1F30AD9-ECB6-BA4C-E96A-EC2C4A8ABD9F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753" y="3584578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7BFBF56A-D588-CEE7-484C-62168A9A61C7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7417" y="3665538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527FEB1E-C9F0-EA8D-6402-ED05BF2C161C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1536" y="3348040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872FCB31-AA20-622C-1AB8-735B68B0E900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20" y="4087816"/>
            <a:ext cx="613833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63696B91-35F8-6EF5-A4BB-F215CA77C2D5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517" y="441642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581892AE-5FA2-8179-F1C2-5A311D3C6045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717" y="4538663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0EEF9887-F39C-3CE3-13C4-102CEE2EFDC3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686" y="4087816"/>
            <a:ext cx="613833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2B497726-5295-9AD3-A315-D059BA77EB22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233" y="437832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C8CC1BAD-FDB0-5749-4FAF-2065E0B6B70A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636" y="4059241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BA8C6C3D-F5E5-FEBE-96EB-EBB3D19AFEF8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5217" y="446722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1E98B6A9-ABE3-7326-7DD3-3A2E9591079D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3017" y="4230688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4EF9A327-9023-FCF7-22B1-3C6BB17B3B08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3" y="4735516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47997F81-5E90-EC01-9F79-497871D5B7C7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686" y="4648203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65A6ABCD-006A-0322-227E-B744C6DB4D81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033" y="4973638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2AAFAE37-F0C5-D3D2-99AD-02AAB67E7F8F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353" y="4937128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57959DFB-B799-E641-12A6-64228B065411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1186" y="4772028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5E539944-42C4-3A7A-6B1F-3AEF777B99E1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136" y="4700591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45BABAC7-547F-156C-51DC-0F3AA6D1A4BA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1969" y="4772028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FDFA6C60-1975-3A6C-047E-9ABD7D8B63CE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836" y="5422903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4635A732-861D-2E1F-3843-12A5B6094730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436" y="5422903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97298362-DB38-D786-C033-69BDE7170158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468" y="5394328"/>
            <a:ext cx="61171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027E3638-8859-A5D6-1D1A-07A413AD200B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284" y="5765800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7E762773-0590-6F4B-9B82-307B4C51CAE3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0" y="5549900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3A947466-D49C-9F1C-F40D-2782BE3E5258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1933" y="5803900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4FB0B1DD-5D24-3F5C-C05C-8A8F03B5C06F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1536" y="5389566"/>
            <a:ext cx="613833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C7FFBC75-85A4-C2BF-FD78-C0259617D5FD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9" y="6070603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DDF0274D-F846-8E10-EB8D-4BC224DB6A76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333" y="6503988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D022AF98-C538-E094-EB7A-A22FC3A273C7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551" y="627062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E7B69354-FAF6-C8DA-CE29-552248555C40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953" y="6043616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AE32B60C-D8BF-806B-3280-C6EBE9577558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867" y="6310313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D494D75E-72A9-F761-183D-51B143B6928E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186" y="6273803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3C739060-6E5A-9790-E46B-B4A91E59B3DB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0020" y="6108703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4" descr="http://img-fotki.yandex.ru/get/6207/94689460.147/0_73c4b_aa133b18_S.jpg">
            <a:extLst>
              <a:ext uri="{FF2B5EF4-FFF2-40B4-BE49-F238E27FC236}">
                <a16:creationId xmlns:a16="http://schemas.microsoft.com/office/drawing/2014/main" id="{767A5AEB-1BEE-EB0C-A4D0-A9F89CE9BCA5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3167" y="6276975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 descr="http://img-fotki.yandex.ru/get/6207/94689460.147/0_73c4b_aa133b18_S.jpg">
            <a:extLst>
              <a:ext uri="{FF2B5EF4-FFF2-40B4-BE49-F238E27FC236}">
                <a16:creationId xmlns:a16="http://schemas.microsoft.com/office/drawing/2014/main" id="{EA70138E-C46E-DB63-3991-93BBB9E08406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8686" y="6108703"/>
            <a:ext cx="61383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83" hidden="1">
            <a:extLst>
              <a:ext uri="{FF2B5EF4-FFF2-40B4-BE49-F238E27FC236}">
                <a16:creationId xmlns:a16="http://schemas.microsoft.com/office/drawing/2014/main" id="{36B5A9CA-1B97-A127-0136-AD37B8ECE43A}"/>
              </a:ext>
            </a:extLst>
          </p:cNvPr>
          <p:cNvSpPr txBox="1"/>
          <p:nvPr userDrawn="1"/>
        </p:nvSpPr>
        <p:spPr>
          <a:xfrm>
            <a:off x="46567" y="539752"/>
            <a:ext cx="90993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АВТОР ШАБЛОНА САЛИШ САЛТАНАТ САЛИШЕВНА</a:t>
            </a:r>
          </a:p>
        </p:txBody>
      </p:sp>
      <p:sp>
        <p:nvSpPr>
          <p:cNvPr id="85" name="Прямоугольник 84">
            <a:extLst>
              <a:ext uri="{FF2B5EF4-FFF2-40B4-BE49-F238E27FC236}">
                <a16:creationId xmlns:a16="http://schemas.microsoft.com/office/drawing/2014/main" id="{1F631983-7248-2C71-C61E-99A19AA84C6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8683" y="-26988"/>
            <a:ext cx="1681871" cy="20774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750">
                <a:hlinkClick r:id="rId5"/>
              </a:rPr>
              <a:t>http://sun-shine-kz.ucoz.ru/</a:t>
            </a:r>
            <a:r>
              <a:rPr lang="ru-RU" altLang="ru-RU" sz="750"/>
              <a:t> 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6985606-F319-F3C3-100C-C1E450409CD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21167" y="6669090"/>
            <a:ext cx="1635384" cy="20774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750">
                <a:solidFill>
                  <a:schemeClr val="bg1"/>
                </a:solidFill>
              </a:rPr>
              <a:t>Автор шаблона Салиш С.С.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>
          <a:xfrm>
            <a:off x="1775886" y="4508276"/>
            <a:ext cx="9120716" cy="1296988"/>
          </a:xfrm>
        </p:spPr>
        <p:txBody>
          <a:bodyPr>
            <a:normAutofit/>
          </a:bodyPr>
          <a:lstStyle>
            <a:lvl5pPr marL="130969" indent="0">
              <a:buNone/>
              <a:defRPr sz="24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7" name="Дата 3">
            <a:extLst>
              <a:ext uri="{FF2B5EF4-FFF2-40B4-BE49-F238E27FC236}">
                <a16:creationId xmlns:a16="http://schemas.microsoft.com/office/drawing/2014/main" id="{7856084F-573F-39B5-6F89-8FBCC240D80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E05C4-B196-4C37-97A0-BA637A4EF441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88" name="Нижний колонтитул 4">
            <a:extLst>
              <a:ext uri="{FF2B5EF4-FFF2-40B4-BE49-F238E27FC236}">
                <a16:creationId xmlns:a16="http://schemas.microsoft.com/office/drawing/2014/main" id="{0208BE2D-7DFF-8EFC-4B97-965034C8202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9" name="Номер слайда 5">
            <a:extLst>
              <a:ext uri="{FF2B5EF4-FFF2-40B4-BE49-F238E27FC236}">
                <a16:creationId xmlns:a16="http://schemas.microsoft.com/office/drawing/2014/main" id="{B84EDA59-5218-A944-B368-466E71486B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55459E-14B6-453B-A861-7D5A58385E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7990585"/>
      </p:ext>
    </p:extLst>
  </p:cSld>
  <p:clrMapOvr>
    <a:masterClrMapping/>
  </p:clrMapOvr>
  <p:transition spd="slow">
    <p:sndAc>
      <p:stSnd>
        <p:snd r:embed="rId1" name="Svoya_igra_-_Zastavka_2013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89526E5-A41C-4B01-BB3A-F97CDC82D4A9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0DB49B-22B8-4570-937E-1EA450712F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56" r:id="rId7"/>
    <p:sldLayoutId id="2147483655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BA294360-D26F-7B99-4D68-E6AEEA89442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40A37371-C133-7A70-3880-810349E6E7D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AD81C7-92BE-F126-74F9-995F65274E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424590B-3D88-49FD-B290-C0A71D7DB24D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B63DE4-8D12-9C24-B3A1-96C27F33E1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DB708A-A2DD-62CE-17E3-714ABC466D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B9F6CBD-4587-4B8E-A592-C355CF2C0D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BA294360-D26F-7B99-4D68-E6AEEA89442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40A37371-C133-7A70-3880-810349E6E7D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AD81C7-92BE-F126-74F9-995F65274E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424590B-3D88-49FD-B290-C0A71D7DB24D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B63DE4-8D12-9C24-B3A1-96C27F33E1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DB708A-A2DD-62CE-17E3-714ABC466D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B9F6CBD-4587-4B8E-A592-C355CF2C0D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image" Target="../media/image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7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7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7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23.xml"/><Relationship Id="rId18" Type="http://schemas.openxmlformats.org/officeDocument/2006/relationships/slide" Target="slide33.xml"/><Relationship Id="rId26" Type="http://schemas.openxmlformats.org/officeDocument/2006/relationships/slide" Target="slide51.xml"/><Relationship Id="rId3" Type="http://schemas.openxmlformats.org/officeDocument/2006/relationships/slide" Target="slide3.xml"/><Relationship Id="rId21" Type="http://schemas.openxmlformats.org/officeDocument/2006/relationships/slide" Target="slide39.xml"/><Relationship Id="rId7" Type="http://schemas.openxmlformats.org/officeDocument/2006/relationships/slide" Target="slide11.xml"/><Relationship Id="rId12" Type="http://schemas.openxmlformats.org/officeDocument/2006/relationships/slide" Target="slide21.xml"/><Relationship Id="rId17" Type="http://schemas.openxmlformats.org/officeDocument/2006/relationships/slide" Target="slide31.xml"/><Relationship Id="rId25" Type="http://schemas.openxmlformats.org/officeDocument/2006/relationships/slide" Target="slide47.xml"/><Relationship Id="rId2" Type="http://schemas.openxmlformats.org/officeDocument/2006/relationships/notesSlide" Target="../notesSlides/notesSlide2.xml"/><Relationship Id="rId16" Type="http://schemas.openxmlformats.org/officeDocument/2006/relationships/slide" Target="slide29.xml"/><Relationship Id="rId20" Type="http://schemas.openxmlformats.org/officeDocument/2006/relationships/slide" Target="slide37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9.xml"/><Relationship Id="rId11" Type="http://schemas.openxmlformats.org/officeDocument/2006/relationships/slide" Target="slide19.xml"/><Relationship Id="rId24" Type="http://schemas.openxmlformats.org/officeDocument/2006/relationships/slide" Target="slide49.xml"/><Relationship Id="rId5" Type="http://schemas.openxmlformats.org/officeDocument/2006/relationships/slide" Target="slide7.xml"/><Relationship Id="rId15" Type="http://schemas.openxmlformats.org/officeDocument/2006/relationships/slide" Target="slide27.xml"/><Relationship Id="rId23" Type="http://schemas.openxmlformats.org/officeDocument/2006/relationships/slide" Target="slide43.xml"/><Relationship Id="rId10" Type="http://schemas.openxmlformats.org/officeDocument/2006/relationships/slide" Target="slide17.xml"/><Relationship Id="rId19" Type="http://schemas.openxmlformats.org/officeDocument/2006/relationships/slide" Target="slide35.xml"/><Relationship Id="rId4" Type="http://schemas.openxmlformats.org/officeDocument/2006/relationships/slide" Target="slide5.xml"/><Relationship Id="rId9" Type="http://schemas.openxmlformats.org/officeDocument/2006/relationships/slide" Target="slide15.xml"/><Relationship Id="rId14" Type="http://schemas.openxmlformats.org/officeDocument/2006/relationships/slide" Target="slide25.xml"/><Relationship Id="rId22" Type="http://schemas.openxmlformats.org/officeDocument/2006/relationships/slide" Target="slide41.xml"/><Relationship Id="rId27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20.png"/><Relationship Id="rId4" Type="http://schemas.openxmlformats.org/officeDocument/2006/relationships/image" Target="../media/image7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Текст 2">
            <a:extLst>
              <a:ext uri="{FF2B5EF4-FFF2-40B4-BE49-F238E27FC236}">
                <a16:creationId xmlns:a16="http://schemas.microsoft.com/office/drawing/2014/main" id="{DB528532-5A13-CBF3-29F8-D49856B92A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65937" y="4238626"/>
            <a:ext cx="5130403" cy="972741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>
                <a:solidFill>
                  <a:schemeClr val="bg1"/>
                </a:solidFill>
              </a:rPr>
              <a:t>История России. 7 класс</a:t>
            </a:r>
          </a:p>
        </p:txBody>
      </p:sp>
    </p:spTree>
    <p:extLst>
      <p:ext uri="{BB962C8B-B14F-4D97-AF65-F5344CB8AC3E}">
        <p14:creationId xmlns:p14="http://schemas.microsoft.com/office/powerpoint/2010/main" val="191772513"/>
      </p:ext>
    </p:extLst>
  </p:cSld>
  <p:clrMapOvr>
    <a:masterClrMapping/>
  </p:clrMapOvr>
  <p:transition spd="slow">
    <p:sndAc>
      <p:stSnd>
        <p:snd r:embed="rId3" name="Svoya_igra_-_Zastavka_2013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C319A5-A6A7-98A3-32FC-43426C176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  <a:extLst>
              <a:ext uri="{FF2B5EF4-FFF2-40B4-BE49-F238E27FC236}">
                <a16:creationId xmlns:a16="http://schemas.microsoft.com/office/drawing/2014/main" id="{0BA9F675-DAB1-8C0D-96F2-D7FA11FEC3F8}"/>
              </a:ext>
            </a:extLst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5" name="Заголовок 2">
            <a:extLst>
              <a:ext uri="{FF2B5EF4-FFF2-40B4-BE49-F238E27FC236}">
                <a16:creationId xmlns:a16="http://schemas.microsoft.com/office/drawing/2014/main" id="{8C3AAC7C-93ED-F6C6-10B9-26F8A8275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615488" cy="1143000"/>
          </a:xfrm>
        </p:spPr>
        <p:txBody>
          <a:bodyPr/>
          <a:lstStyle/>
          <a:p>
            <a:pPr algn="ctr"/>
            <a:r>
              <a:rPr lang="ru-RU" u="sng" dirty="0"/>
              <a:t>Исторические личности</a:t>
            </a: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E2B28CD-C583-790E-77E3-3B730CDFD901}"/>
              </a:ext>
            </a:extLst>
          </p:cNvPr>
          <p:cNvSpPr/>
          <p:nvPr/>
        </p:nvSpPr>
        <p:spPr>
          <a:xfrm>
            <a:off x="6600056" y="3052589"/>
            <a:ext cx="29523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Богдан Хмельницкий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F87B7DA6-2809-E76A-6481-6753F9D896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600" y="1556792"/>
            <a:ext cx="3719686" cy="5109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149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ъект 2"/>
          <p:cNvSpPr>
            <a:spLocks noGrp="1"/>
          </p:cNvSpPr>
          <p:nvPr>
            <p:ph idx="1"/>
          </p:nvPr>
        </p:nvSpPr>
        <p:spPr>
          <a:xfrm>
            <a:off x="811317" y="1417638"/>
            <a:ext cx="10081120" cy="4675658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3200" dirty="0"/>
              <a:t>В начале царствования ведал многими государственными делами.  Особенно сблизился с Алексеем, женившись в 1647 на его свояченице  Анне Милославской. Руководил Приказом Большой казны, Стрелецким  приказом, Аптекарским приказом, Новой Четью. Стремясь увеличить  доходы казны, сократил жалованье служилым людям и ввел  высокий косвенный налог на соль.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3200" dirty="0">
                <a:solidFill>
                  <a:srgbClr val="FFC000"/>
                </a:solidFill>
              </a:rPr>
              <a:t>О ком идет речь?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0536" y="4697412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Заголовок 2">
            <a:extLst>
              <a:ext uri="{FF2B5EF4-FFF2-40B4-BE49-F238E27FC236}">
                <a16:creationId xmlns:a16="http://schemas.microsoft.com/office/drawing/2014/main" id="{FFF652C6-7AEB-D0E3-D283-0C27C1040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615488" cy="1143000"/>
          </a:xfrm>
        </p:spPr>
        <p:txBody>
          <a:bodyPr/>
          <a:lstStyle/>
          <a:p>
            <a:pPr algn="ctr"/>
            <a:r>
              <a:rPr lang="ru-RU" u="sng" dirty="0"/>
              <a:t>Исторические личности</a:t>
            </a:r>
            <a:endParaRPr lang="ru-RU" dirty="0"/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5" name="Заголовок 2">
            <a:extLst>
              <a:ext uri="{FF2B5EF4-FFF2-40B4-BE49-F238E27FC236}">
                <a16:creationId xmlns:a16="http://schemas.microsoft.com/office/drawing/2014/main" id="{773B4847-7CD0-C6EB-9F75-4F1BB0DAC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615488" cy="1143000"/>
          </a:xfrm>
        </p:spPr>
        <p:txBody>
          <a:bodyPr/>
          <a:lstStyle/>
          <a:p>
            <a:pPr algn="ctr"/>
            <a:r>
              <a:rPr lang="ru-RU" u="sng" dirty="0"/>
              <a:t>Исторические личности</a:t>
            </a:r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C785170-E156-C234-C0D9-7F88972FD461}"/>
              </a:ext>
            </a:extLst>
          </p:cNvPr>
          <p:cNvSpPr/>
          <p:nvPr/>
        </p:nvSpPr>
        <p:spPr>
          <a:xfrm>
            <a:off x="6960096" y="2996952"/>
            <a:ext cx="37369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+mn-lt"/>
              </a:rPr>
              <a:t>Борис Иванович Морозов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82F3F347-5DBF-03DC-E47D-03F4EAD4D7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19536" y="1556792"/>
            <a:ext cx="4815515" cy="4492625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50" y="4706160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6082" name="AutoShape 2" descr="https://foma.ru/wp-content/uploads/2017/04/LedovoePoboishe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4" name="AutoShape 4" descr="https://foma.ru/wp-content/uploads/2017/04/LedovoePoboishe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D269951-11C4-0E9A-D948-0AD8282A3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события в картинах</a:t>
            </a:r>
            <a:endParaRPr lang="ru-RU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A379FE5A-78B0-31A3-2512-0F98BAB41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466" y="1600786"/>
            <a:ext cx="7169894" cy="418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F06281C-F9DC-579E-22BC-23ED482F4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события в картинах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FCFEAD-9F0B-DAAF-A146-11AFCD570A74}"/>
              </a:ext>
            </a:extLst>
          </p:cNvPr>
          <p:cNvSpPr txBox="1"/>
          <p:nvPr/>
        </p:nvSpPr>
        <p:spPr>
          <a:xfrm>
            <a:off x="6312024" y="2132856"/>
            <a:ext cx="56166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+mn-lt"/>
              </a:rPr>
              <a:t>Соляной бунт </a:t>
            </a:r>
            <a:r>
              <a:rPr lang="ru-RU" sz="2800" dirty="0">
                <a:solidFill>
                  <a:schemeClr val="bg1"/>
                </a:solidFill>
                <a:latin typeface="+mn-lt"/>
              </a:rPr>
              <a:t>(1648)</a:t>
            </a:r>
          </a:p>
          <a:p>
            <a:endParaRPr lang="ru-RU" sz="2800" dirty="0">
              <a:solidFill>
                <a:schemeClr val="bg1"/>
              </a:solidFill>
              <a:latin typeface="+mn-lt"/>
            </a:endParaRPr>
          </a:p>
          <a:p>
            <a:r>
              <a:rPr lang="ru-RU" sz="2800" dirty="0">
                <a:solidFill>
                  <a:schemeClr val="bg1"/>
                </a:solidFill>
                <a:latin typeface="+mn-lt"/>
              </a:rPr>
              <a:t>— один из крупнейших городских бунтов (восстаний) периода царствования Алексея Михайловича.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171C2CE-F838-F39E-23B5-B83B187A5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700" y="2132856"/>
            <a:ext cx="4826300" cy="2817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6803" y="4697412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4034" name="AutoShape 2" descr="ÐÐ°ÑÑÐ¸Ð½ÐºÐ¸ Ð¿Ð¾ Ð·Ð°Ð¿ÑÐ¾ÑÑ ÐºÐ°ÑÑÐ¸Ð½ÐºÐ° Ð¿ÑÐ¸ÑÐ¾ÐµÐ´Ð¸Ð½ÐµÐ½Ð¸Ñ Ð½Ð¾Ð²Ð³Ð¾ÑÐ¾Ð´Ð° Ðº Ð¼Ð¾ÑÐºÐ²Ðµ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2A4439A-F3E6-D9C4-8137-AEA0FBB9B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события в картинах</a:t>
            </a:r>
            <a:endParaRPr lang="ru-RU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169A2E56-14C9-D578-986C-F78D7A9521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624" y="1446887"/>
            <a:ext cx="6120680" cy="4330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78F464D-FC05-6D83-CBE3-9B5089FEE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события в картинах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FC07C3-EFFD-15C8-4F03-791BDC0E591E}"/>
              </a:ext>
            </a:extLst>
          </p:cNvPr>
          <p:cNvSpPr txBox="1"/>
          <p:nvPr/>
        </p:nvSpPr>
        <p:spPr>
          <a:xfrm>
            <a:off x="6168008" y="3071492"/>
            <a:ext cx="473124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+mn-lt"/>
              </a:rPr>
              <a:t>Церковный собор </a:t>
            </a:r>
            <a:r>
              <a:rPr lang="ru-RU" sz="3200" dirty="0">
                <a:solidFill>
                  <a:schemeClr val="bg1"/>
                </a:solidFill>
                <a:latin typeface="+mn-lt"/>
              </a:rPr>
              <a:t>(1654)</a:t>
            </a:r>
          </a:p>
          <a:p>
            <a:r>
              <a:rPr lang="ru-RU" sz="3200" dirty="0">
                <a:solidFill>
                  <a:schemeClr val="bg1"/>
                </a:solidFill>
                <a:latin typeface="+mn-lt"/>
              </a:rPr>
              <a:t>Начало раскола.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296F14CC-4612-85CB-B184-6B5FCA98B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48" y="2132856"/>
            <a:ext cx="4870574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D6FEBD-CDC5-7AF9-8068-FC7B297E14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  <a:extLst>
              <a:ext uri="{FF2B5EF4-FFF2-40B4-BE49-F238E27FC236}">
                <a16:creationId xmlns:a16="http://schemas.microsoft.com/office/drawing/2014/main" id="{238B9C2B-97CF-2D61-7D32-9178796C23BE}"/>
              </a:ext>
            </a:extLst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00B21353-A979-1043-1B67-947219AE8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6803" y="4697412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4034" name="AutoShape 2" descr="ÐÐ°ÑÑÐ¸Ð½ÐºÐ¸ Ð¿Ð¾ Ð·Ð°Ð¿ÑÐ¾ÑÑ ÐºÐ°ÑÑÐ¸Ð½ÐºÐ° Ð¿ÑÐ¸ÑÐ¾ÐµÐ´Ð¸Ð½ÐµÐ½Ð¸Ñ Ð½Ð¾Ð²Ð³Ð¾ÑÐ¾Ð´Ð° Ðº Ð¼Ð¾ÑÐºÐ²Ðµ">
            <a:extLst>
              <a:ext uri="{FF2B5EF4-FFF2-40B4-BE49-F238E27FC236}">
                <a16:creationId xmlns:a16="http://schemas.microsoft.com/office/drawing/2014/main" id="{486541C1-3113-8FC8-698F-7E6A261108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E499622-D1A8-FD8B-FA59-73FB8233A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события в картинах</a:t>
            </a:r>
            <a:endParaRPr lang="ru-RU"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41185C22-C66D-B5F5-C5F1-7528602415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592" y="1391200"/>
            <a:ext cx="7143831" cy="4565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287004"/>
      </p:ext>
    </p:extLst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063E25-1756-2E98-A9E8-7124412925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  <a:extLst>
              <a:ext uri="{FF2B5EF4-FFF2-40B4-BE49-F238E27FC236}">
                <a16:creationId xmlns:a16="http://schemas.microsoft.com/office/drawing/2014/main" id="{E0C2D868-C3E1-056C-9CA3-BDBA65DD1751}"/>
              </a:ext>
            </a:extLst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1584C4E-21F5-CEDD-A5F7-792F25814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события в картинах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4FD0A8-0679-D71B-FBBD-FA1A5946CB12}"/>
              </a:ext>
            </a:extLst>
          </p:cNvPr>
          <p:cNvSpPr txBox="1"/>
          <p:nvPr/>
        </p:nvSpPr>
        <p:spPr>
          <a:xfrm>
            <a:off x="6118997" y="2197480"/>
            <a:ext cx="473124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+mn-lt"/>
              </a:rPr>
              <a:t>Боярыня Морозова</a:t>
            </a:r>
          </a:p>
          <a:p>
            <a:endParaRPr lang="ru-RU" sz="3200" b="1" dirty="0">
              <a:solidFill>
                <a:schemeClr val="bg1"/>
              </a:solidFill>
              <a:latin typeface="+mn-lt"/>
            </a:endParaRPr>
          </a:p>
          <a:p>
            <a:r>
              <a:rPr lang="ru-RU" sz="3200" dirty="0">
                <a:solidFill>
                  <a:schemeClr val="bg1"/>
                </a:solidFill>
                <a:latin typeface="+mn-lt"/>
              </a:rPr>
              <a:t>была соратницей и духовной ученицей главного раскольника протопопа Аввакума.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69D95056-E7C8-D794-DC48-B5E7493621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32" y="2132856"/>
            <a:ext cx="4969486" cy="3176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05128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50" y="4697412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36647D8-280B-FE75-A37B-F3E329439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события в картинах</a:t>
            </a:r>
            <a:endParaRPr lang="ru-RU" dirty="0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0A5EC1A3-7B45-E9CD-ABE3-8E8F978D1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576" y="1567331"/>
            <a:ext cx="7632848" cy="4204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ndAc>
      <p:stSnd>
        <p:snd r:embed="rId2" name="svoya_igra_1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  <a:extLst>
              <a:ext uri="{FF2B5EF4-FFF2-40B4-BE49-F238E27FC236}">
                <a16:creationId xmlns:a16="http://schemas.microsoft.com/office/drawing/2014/main" id="{6BA7420C-9BBB-A0AF-A5C5-3A4793EA04D4}"/>
              </a:ext>
            </a:extLst>
          </p:cNvPr>
          <p:cNvSpPr/>
          <p:nvPr/>
        </p:nvSpPr>
        <p:spPr>
          <a:xfrm>
            <a:off x="5159896" y="1515171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</a:p>
        </p:txBody>
      </p:sp>
      <p:sp>
        <p:nvSpPr>
          <p:cNvPr id="7" name="Прямоугольник 6">
            <a:hlinkClick r:id="rId4" action="ppaction://hlinksldjump"/>
            <a:extLst>
              <a:ext uri="{FF2B5EF4-FFF2-40B4-BE49-F238E27FC236}">
                <a16:creationId xmlns:a16="http://schemas.microsoft.com/office/drawing/2014/main" id="{F8FDE0BB-E899-385C-484B-C2C83C809427}"/>
              </a:ext>
            </a:extLst>
          </p:cNvPr>
          <p:cNvSpPr/>
          <p:nvPr/>
        </p:nvSpPr>
        <p:spPr>
          <a:xfrm>
            <a:off x="6277085" y="1509810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</a:p>
        </p:txBody>
      </p:sp>
      <p:sp>
        <p:nvSpPr>
          <p:cNvPr id="8" name="Прямоугольник 7">
            <a:hlinkClick r:id="rId5" action="ppaction://hlinksldjump"/>
            <a:extLst>
              <a:ext uri="{FF2B5EF4-FFF2-40B4-BE49-F238E27FC236}">
                <a16:creationId xmlns:a16="http://schemas.microsoft.com/office/drawing/2014/main" id="{01C21818-D470-1731-12FA-3297EA4BEC63}"/>
              </a:ext>
            </a:extLst>
          </p:cNvPr>
          <p:cNvSpPr/>
          <p:nvPr/>
        </p:nvSpPr>
        <p:spPr>
          <a:xfrm>
            <a:off x="7414527" y="1515171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</a:t>
            </a:r>
          </a:p>
        </p:txBody>
      </p:sp>
      <p:sp>
        <p:nvSpPr>
          <p:cNvPr id="9" name="Прямоугольник 8">
            <a:hlinkClick r:id="rId6" action="ppaction://hlinksldjump"/>
            <a:extLst>
              <a:ext uri="{FF2B5EF4-FFF2-40B4-BE49-F238E27FC236}">
                <a16:creationId xmlns:a16="http://schemas.microsoft.com/office/drawing/2014/main" id="{918A682A-2CD8-938D-B7F4-24330AD77E67}"/>
              </a:ext>
            </a:extLst>
          </p:cNvPr>
          <p:cNvSpPr/>
          <p:nvPr/>
        </p:nvSpPr>
        <p:spPr>
          <a:xfrm>
            <a:off x="8531716" y="1514844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</a:p>
        </p:txBody>
      </p:sp>
      <p:sp>
        <p:nvSpPr>
          <p:cNvPr id="10" name="Прямоугольник 9">
            <a:hlinkClick r:id="rId7" action="ppaction://hlinksldjump"/>
            <a:extLst>
              <a:ext uri="{FF2B5EF4-FFF2-40B4-BE49-F238E27FC236}">
                <a16:creationId xmlns:a16="http://schemas.microsoft.com/office/drawing/2014/main" id="{06D448FB-02B8-30A6-D1A9-E71E4B578A37}"/>
              </a:ext>
            </a:extLst>
          </p:cNvPr>
          <p:cNvSpPr/>
          <p:nvPr/>
        </p:nvSpPr>
        <p:spPr>
          <a:xfrm>
            <a:off x="9631860" y="1529861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</a:p>
        </p:txBody>
      </p:sp>
      <p:sp>
        <p:nvSpPr>
          <p:cNvPr id="11" name="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F8825DD2-4D06-8FD6-94C2-EF02EBFC83E0}"/>
              </a:ext>
            </a:extLst>
          </p:cNvPr>
          <p:cNvSpPr/>
          <p:nvPr/>
        </p:nvSpPr>
        <p:spPr>
          <a:xfrm>
            <a:off x="5148648" y="2473805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</a:p>
        </p:txBody>
      </p:sp>
      <p:sp>
        <p:nvSpPr>
          <p:cNvPr id="12" name="Прямоугольник 11">
            <a:hlinkClick r:id="rId9" action="ppaction://hlinksldjump"/>
            <a:extLst>
              <a:ext uri="{FF2B5EF4-FFF2-40B4-BE49-F238E27FC236}">
                <a16:creationId xmlns:a16="http://schemas.microsoft.com/office/drawing/2014/main" id="{6475F8DE-7658-AC44-F655-D3CE0D39D994}"/>
              </a:ext>
            </a:extLst>
          </p:cNvPr>
          <p:cNvSpPr/>
          <p:nvPr/>
        </p:nvSpPr>
        <p:spPr>
          <a:xfrm>
            <a:off x="6263368" y="2467699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</a:p>
        </p:txBody>
      </p:sp>
      <p:sp>
        <p:nvSpPr>
          <p:cNvPr id="13" name="Прямоугольник 12">
            <a:hlinkClick r:id="rId10" action="ppaction://hlinksldjump"/>
            <a:extLst>
              <a:ext uri="{FF2B5EF4-FFF2-40B4-BE49-F238E27FC236}">
                <a16:creationId xmlns:a16="http://schemas.microsoft.com/office/drawing/2014/main" id="{6408E01B-EBAC-C5DB-C28F-6ACD11B89286}"/>
              </a:ext>
            </a:extLst>
          </p:cNvPr>
          <p:cNvSpPr/>
          <p:nvPr/>
        </p:nvSpPr>
        <p:spPr>
          <a:xfrm>
            <a:off x="7397513" y="2480066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</a:t>
            </a:r>
          </a:p>
        </p:txBody>
      </p:sp>
      <p:sp>
        <p:nvSpPr>
          <p:cNvPr id="14" name="Прямоугольник 13">
            <a:hlinkClick r:id="rId11" action="ppaction://hlinksldjump"/>
            <a:extLst>
              <a:ext uri="{FF2B5EF4-FFF2-40B4-BE49-F238E27FC236}">
                <a16:creationId xmlns:a16="http://schemas.microsoft.com/office/drawing/2014/main" id="{F61B8729-BFD8-A277-8AA3-892FC7B84386}"/>
              </a:ext>
            </a:extLst>
          </p:cNvPr>
          <p:cNvSpPr/>
          <p:nvPr/>
        </p:nvSpPr>
        <p:spPr>
          <a:xfrm>
            <a:off x="8531716" y="2467700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</a:p>
        </p:txBody>
      </p:sp>
      <p:sp>
        <p:nvSpPr>
          <p:cNvPr id="15" name="Прямоугольник 14">
            <a:hlinkClick r:id="rId12" action="ppaction://hlinksldjump"/>
            <a:extLst>
              <a:ext uri="{FF2B5EF4-FFF2-40B4-BE49-F238E27FC236}">
                <a16:creationId xmlns:a16="http://schemas.microsoft.com/office/drawing/2014/main" id="{2A912F53-BE0E-BF58-25AC-124293733509}"/>
              </a:ext>
            </a:extLst>
          </p:cNvPr>
          <p:cNvSpPr/>
          <p:nvPr/>
        </p:nvSpPr>
        <p:spPr>
          <a:xfrm>
            <a:off x="9637248" y="2473805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</a:p>
        </p:txBody>
      </p:sp>
      <p:sp>
        <p:nvSpPr>
          <p:cNvPr id="16" name="Прямоугольник 15">
            <a:hlinkClick r:id="rId13" action="ppaction://hlinksldjump"/>
            <a:extLst>
              <a:ext uri="{FF2B5EF4-FFF2-40B4-BE49-F238E27FC236}">
                <a16:creationId xmlns:a16="http://schemas.microsoft.com/office/drawing/2014/main" id="{67DB9169-AD46-E6DA-EC7E-AF0DA63F7B00}"/>
              </a:ext>
            </a:extLst>
          </p:cNvPr>
          <p:cNvSpPr/>
          <p:nvPr/>
        </p:nvSpPr>
        <p:spPr>
          <a:xfrm>
            <a:off x="5148648" y="3425588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</a:p>
        </p:txBody>
      </p:sp>
      <p:sp>
        <p:nvSpPr>
          <p:cNvPr id="17" name="Прямоугольник 16">
            <a:hlinkClick r:id="rId14" action="ppaction://hlinksldjump"/>
            <a:extLst>
              <a:ext uri="{FF2B5EF4-FFF2-40B4-BE49-F238E27FC236}">
                <a16:creationId xmlns:a16="http://schemas.microsoft.com/office/drawing/2014/main" id="{AD17A521-E005-BF32-AF4D-EC169A5EA535}"/>
              </a:ext>
            </a:extLst>
          </p:cNvPr>
          <p:cNvSpPr/>
          <p:nvPr/>
        </p:nvSpPr>
        <p:spPr>
          <a:xfrm>
            <a:off x="6281495" y="3425588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</a:p>
        </p:txBody>
      </p:sp>
      <p:sp>
        <p:nvSpPr>
          <p:cNvPr id="18" name="Прямоугольник 17">
            <a:hlinkClick r:id="rId15" action="ppaction://hlinksldjump"/>
            <a:extLst>
              <a:ext uri="{FF2B5EF4-FFF2-40B4-BE49-F238E27FC236}">
                <a16:creationId xmlns:a16="http://schemas.microsoft.com/office/drawing/2014/main" id="{BC004F6A-9162-7CD7-5AE2-C4B2EFFEA5E1}"/>
              </a:ext>
            </a:extLst>
          </p:cNvPr>
          <p:cNvSpPr/>
          <p:nvPr/>
        </p:nvSpPr>
        <p:spPr>
          <a:xfrm>
            <a:off x="7414527" y="3417749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</a:t>
            </a:r>
          </a:p>
        </p:txBody>
      </p:sp>
      <p:sp>
        <p:nvSpPr>
          <p:cNvPr id="19" name="Прямоугольник 18">
            <a:hlinkClick r:id="rId16" action="ppaction://hlinksldjump"/>
            <a:extLst>
              <a:ext uri="{FF2B5EF4-FFF2-40B4-BE49-F238E27FC236}">
                <a16:creationId xmlns:a16="http://schemas.microsoft.com/office/drawing/2014/main" id="{3C15A05A-F2B0-9887-3A37-22FA49940688}"/>
              </a:ext>
            </a:extLst>
          </p:cNvPr>
          <p:cNvSpPr/>
          <p:nvPr/>
        </p:nvSpPr>
        <p:spPr>
          <a:xfrm>
            <a:off x="8532876" y="3417748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</a:p>
        </p:txBody>
      </p:sp>
      <p:sp>
        <p:nvSpPr>
          <p:cNvPr id="20" name="Прямоугольник 19">
            <a:hlinkClick r:id="rId17" action="ppaction://hlinksldjump"/>
            <a:extLst>
              <a:ext uri="{FF2B5EF4-FFF2-40B4-BE49-F238E27FC236}">
                <a16:creationId xmlns:a16="http://schemas.microsoft.com/office/drawing/2014/main" id="{64CE7CFC-395E-032A-CE13-0B82B28BE793}"/>
              </a:ext>
            </a:extLst>
          </p:cNvPr>
          <p:cNvSpPr/>
          <p:nvPr/>
        </p:nvSpPr>
        <p:spPr>
          <a:xfrm>
            <a:off x="9660952" y="3417749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</a:p>
        </p:txBody>
      </p:sp>
      <p:sp>
        <p:nvSpPr>
          <p:cNvPr id="21" name="Прямоугольник 20">
            <a:hlinkClick r:id="rId18" action="ppaction://hlinksldjump"/>
            <a:extLst>
              <a:ext uri="{FF2B5EF4-FFF2-40B4-BE49-F238E27FC236}">
                <a16:creationId xmlns:a16="http://schemas.microsoft.com/office/drawing/2014/main" id="{360A7171-3D9B-9780-6CD3-52B6B1CB2B36}"/>
              </a:ext>
            </a:extLst>
          </p:cNvPr>
          <p:cNvSpPr/>
          <p:nvPr/>
        </p:nvSpPr>
        <p:spPr>
          <a:xfrm>
            <a:off x="5154617" y="4377600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</a:p>
        </p:txBody>
      </p:sp>
      <p:sp>
        <p:nvSpPr>
          <p:cNvPr id="22" name="Прямоугольник 21">
            <a:hlinkClick r:id="rId19" action="ppaction://hlinksldjump"/>
            <a:extLst>
              <a:ext uri="{FF2B5EF4-FFF2-40B4-BE49-F238E27FC236}">
                <a16:creationId xmlns:a16="http://schemas.microsoft.com/office/drawing/2014/main" id="{7B770B2E-DCBA-5F02-1B3E-9EED3185813D}"/>
              </a:ext>
            </a:extLst>
          </p:cNvPr>
          <p:cNvSpPr/>
          <p:nvPr/>
        </p:nvSpPr>
        <p:spPr>
          <a:xfrm>
            <a:off x="6276724" y="4377599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</a:p>
        </p:txBody>
      </p:sp>
      <p:sp>
        <p:nvSpPr>
          <p:cNvPr id="23" name="Прямоугольник 22">
            <a:hlinkClick r:id="rId20" action="ppaction://hlinksldjump"/>
            <a:extLst>
              <a:ext uri="{FF2B5EF4-FFF2-40B4-BE49-F238E27FC236}">
                <a16:creationId xmlns:a16="http://schemas.microsoft.com/office/drawing/2014/main" id="{C75D7D94-B7A4-8BB6-4148-EA03CE3C03E7}"/>
              </a:ext>
            </a:extLst>
          </p:cNvPr>
          <p:cNvSpPr/>
          <p:nvPr/>
        </p:nvSpPr>
        <p:spPr>
          <a:xfrm>
            <a:off x="7409115" y="4377599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</a:t>
            </a:r>
          </a:p>
        </p:txBody>
      </p:sp>
      <p:sp>
        <p:nvSpPr>
          <p:cNvPr id="24" name="Прямоугольник 23">
            <a:hlinkClick r:id="rId21" action="ppaction://hlinksldjump"/>
            <a:extLst>
              <a:ext uri="{FF2B5EF4-FFF2-40B4-BE49-F238E27FC236}">
                <a16:creationId xmlns:a16="http://schemas.microsoft.com/office/drawing/2014/main" id="{30779801-10B5-6163-6C29-59632B719B62}"/>
              </a:ext>
            </a:extLst>
          </p:cNvPr>
          <p:cNvSpPr/>
          <p:nvPr/>
        </p:nvSpPr>
        <p:spPr>
          <a:xfrm>
            <a:off x="8532876" y="4367796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</a:p>
        </p:txBody>
      </p:sp>
      <p:sp>
        <p:nvSpPr>
          <p:cNvPr id="25" name="Прямоугольник 24">
            <a:hlinkClick r:id="rId22" action="ppaction://hlinksldjump"/>
            <a:extLst>
              <a:ext uri="{FF2B5EF4-FFF2-40B4-BE49-F238E27FC236}">
                <a16:creationId xmlns:a16="http://schemas.microsoft.com/office/drawing/2014/main" id="{C0FC7D38-CCFA-5C85-EB40-DA072ACDEBD1}"/>
              </a:ext>
            </a:extLst>
          </p:cNvPr>
          <p:cNvSpPr/>
          <p:nvPr/>
        </p:nvSpPr>
        <p:spPr>
          <a:xfrm>
            <a:off x="9660952" y="4361693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</a:p>
        </p:txBody>
      </p:sp>
      <p:sp>
        <p:nvSpPr>
          <p:cNvPr id="26" name="Прямоугольник 25">
            <a:hlinkClick r:id="rId23" action="ppaction://hlinksldjump"/>
            <a:extLst>
              <a:ext uri="{FF2B5EF4-FFF2-40B4-BE49-F238E27FC236}">
                <a16:creationId xmlns:a16="http://schemas.microsoft.com/office/drawing/2014/main" id="{D14F3AD6-BE72-D30F-F552-740E7E30A077}"/>
              </a:ext>
            </a:extLst>
          </p:cNvPr>
          <p:cNvSpPr/>
          <p:nvPr/>
        </p:nvSpPr>
        <p:spPr>
          <a:xfrm>
            <a:off x="5132952" y="5313724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</a:p>
        </p:txBody>
      </p:sp>
      <p:sp>
        <p:nvSpPr>
          <p:cNvPr id="27" name="Прямоугольник 26">
            <a:hlinkClick r:id="rId24" action="ppaction://hlinksldjump"/>
            <a:extLst>
              <a:ext uri="{FF2B5EF4-FFF2-40B4-BE49-F238E27FC236}">
                <a16:creationId xmlns:a16="http://schemas.microsoft.com/office/drawing/2014/main" id="{3735D166-8DFF-15E7-E3CF-0EF6C4A0026C}"/>
              </a:ext>
            </a:extLst>
          </p:cNvPr>
          <p:cNvSpPr/>
          <p:nvPr/>
        </p:nvSpPr>
        <p:spPr>
          <a:xfrm>
            <a:off x="6268876" y="5313723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</a:p>
        </p:txBody>
      </p:sp>
      <p:sp>
        <p:nvSpPr>
          <p:cNvPr id="28" name="Прямоугольник 27">
            <a:hlinkClick r:id="rId25" action="ppaction://hlinksldjump"/>
            <a:extLst>
              <a:ext uri="{FF2B5EF4-FFF2-40B4-BE49-F238E27FC236}">
                <a16:creationId xmlns:a16="http://schemas.microsoft.com/office/drawing/2014/main" id="{A9BE4AF8-0523-8677-7751-B48292F886E7}"/>
              </a:ext>
            </a:extLst>
          </p:cNvPr>
          <p:cNvSpPr/>
          <p:nvPr/>
        </p:nvSpPr>
        <p:spPr>
          <a:xfrm>
            <a:off x="7396952" y="5313722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</a:t>
            </a:r>
          </a:p>
        </p:txBody>
      </p:sp>
      <p:sp>
        <p:nvSpPr>
          <p:cNvPr id="29" name="Прямоугольник 28">
            <a:hlinkClick r:id="rId24" action="ppaction://hlinksldjump"/>
            <a:extLst>
              <a:ext uri="{FF2B5EF4-FFF2-40B4-BE49-F238E27FC236}">
                <a16:creationId xmlns:a16="http://schemas.microsoft.com/office/drawing/2014/main" id="{50282042-0497-3415-9214-85FF40FDA195}"/>
              </a:ext>
            </a:extLst>
          </p:cNvPr>
          <p:cNvSpPr/>
          <p:nvPr/>
        </p:nvSpPr>
        <p:spPr>
          <a:xfrm>
            <a:off x="8531716" y="5313721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</a:p>
        </p:txBody>
      </p:sp>
      <p:sp>
        <p:nvSpPr>
          <p:cNvPr id="30" name="Прямоугольник 29">
            <a:hlinkClick r:id="rId26" action="ppaction://hlinksldjump"/>
            <a:extLst>
              <a:ext uri="{FF2B5EF4-FFF2-40B4-BE49-F238E27FC236}">
                <a16:creationId xmlns:a16="http://schemas.microsoft.com/office/drawing/2014/main" id="{4A4BB45A-8676-83AB-D933-6A9608A68A9C}"/>
              </a:ext>
            </a:extLst>
          </p:cNvPr>
          <p:cNvSpPr/>
          <p:nvPr/>
        </p:nvSpPr>
        <p:spPr>
          <a:xfrm>
            <a:off x="9669452" y="5305637"/>
            <a:ext cx="1032016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AAB5EAB8-D54C-5405-0050-6BE32B803E07}"/>
              </a:ext>
            </a:extLst>
          </p:cNvPr>
          <p:cNvSpPr/>
          <p:nvPr/>
        </p:nvSpPr>
        <p:spPr>
          <a:xfrm>
            <a:off x="976711" y="1471485"/>
            <a:ext cx="3870060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Исторические личности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F56A6F32-A1FA-B3CC-0413-442C73B192E2}"/>
              </a:ext>
            </a:extLst>
          </p:cNvPr>
          <p:cNvSpPr/>
          <p:nvPr/>
        </p:nvSpPr>
        <p:spPr>
          <a:xfrm>
            <a:off x="952735" y="2430023"/>
            <a:ext cx="3870060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Исторические события в картинах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0CFC5E4B-CD69-0FD3-E92E-1D32C1E07A17}"/>
              </a:ext>
            </a:extLst>
          </p:cNvPr>
          <p:cNvSpPr/>
          <p:nvPr/>
        </p:nvSpPr>
        <p:spPr>
          <a:xfrm>
            <a:off x="956505" y="3388561"/>
            <a:ext cx="3870060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Исторические даты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C7E6DB2A-5F57-35FF-5650-6666BE8A5E66}"/>
              </a:ext>
            </a:extLst>
          </p:cNvPr>
          <p:cNvSpPr/>
          <p:nvPr/>
        </p:nvSpPr>
        <p:spPr>
          <a:xfrm>
            <a:off x="950765" y="4347099"/>
            <a:ext cx="3870060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Исторические термины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E024BE36-6167-68AF-93FE-0ABE48CF8CEE}"/>
              </a:ext>
            </a:extLst>
          </p:cNvPr>
          <p:cNvSpPr/>
          <p:nvPr/>
        </p:nvSpPr>
        <p:spPr>
          <a:xfrm>
            <a:off x="950765" y="5313721"/>
            <a:ext cx="3870060" cy="819075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Темная лошадка</a:t>
            </a:r>
          </a:p>
        </p:txBody>
      </p:sp>
      <p:pic>
        <p:nvPicPr>
          <p:cNvPr id="11356" name="Рисунок 1">
            <a:extLst>
              <a:ext uri="{FF2B5EF4-FFF2-40B4-BE49-F238E27FC236}">
                <a16:creationId xmlns:a16="http://schemas.microsoft.com/office/drawing/2014/main" id="{75B94590-1630-C6DE-9D90-B164455329ED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462" y="116632"/>
            <a:ext cx="1915740" cy="973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3718868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 nodeType="clickPar">
                      <p:stCondLst>
                        <p:cond delay="0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 nodeType="clickPar">
                      <p:stCondLst>
                        <p:cond delay="0"/>
                      </p:stCondLst>
                      <p:childTnLst>
                        <p:par>
                          <p:cTn id="1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 nodeType="clickPar">
                      <p:stCondLst>
                        <p:cond delay="0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 nodeType="clickPar">
                      <p:stCondLst>
                        <p:cond delay="0"/>
                      </p:stCondLst>
                      <p:childTnLst>
                        <p:par>
                          <p:cTn id="1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 nodeType="clickPar">
                      <p:stCondLst>
                        <p:cond delay="0"/>
                      </p:stCondLst>
                      <p:childTnLst>
                        <p:par>
                          <p:cTn id="1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 nodeType="clickPar">
                      <p:stCondLst>
                        <p:cond delay="0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 nodeType="clickPar">
                      <p:stCondLst>
                        <p:cond delay="0"/>
                      </p:stCondLst>
                      <p:childTnLst>
                        <p:par>
                          <p:cTn id="1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 nodeType="clickPar">
                      <p:stCondLst>
                        <p:cond delay="0"/>
                      </p:stCondLst>
                      <p:childTnLst>
                        <p:par>
                          <p:cTn id="1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 nodeType="clickPar">
                      <p:stCondLst>
                        <p:cond delay="0"/>
                      </p:stCondLst>
                      <p:childTnLst>
                        <p:par>
                          <p:cTn id="2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 nodeType="clickPar">
                      <p:stCondLst>
                        <p:cond delay="0"/>
                      </p:stCondLst>
                      <p:childTnLst>
                        <p:par>
                          <p:cTn id="2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 nodeType="clickPar">
                      <p:stCondLst>
                        <p:cond delay="0"/>
                      </p:stCondLst>
                      <p:childTnLst>
                        <p:par>
                          <p:cTn id="2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 nodeType="clickPar">
                      <p:stCondLst>
                        <p:cond delay="0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 nodeType="clickPar">
                      <p:stCondLst>
                        <p:cond delay="0"/>
                      </p:stCondLst>
                      <p:childTnLst>
                        <p:par>
                          <p:cTn id="2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 nodeType="clickPar">
                      <p:stCondLst>
                        <p:cond delay="0"/>
                      </p:stCondLst>
                      <p:childTnLst>
                        <p:par>
                          <p:cTn id="2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 nodeType="clickPar">
                      <p:stCondLst>
                        <p:cond delay="0"/>
                      </p:stCondLst>
                      <p:childTnLst>
                        <p:par>
                          <p:cTn id="2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 nodeType="clickPar">
                      <p:stCondLst>
                        <p:cond delay="0"/>
                      </p:stCondLst>
                      <p:childTnLst>
                        <p:par>
                          <p:cTn id="2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 nodeType="clickPar">
                      <p:stCondLst>
                        <p:cond delay="0"/>
                      </p:stCondLst>
                      <p:childTnLst>
                        <p:par>
                          <p:cTn id="2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 nodeType="clickPar">
                      <p:stCondLst>
                        <p:cond delay="0"/>
                      </p:stCondLst>
                      <p:childTnLst>
                        <p:par>
                          <p:cTn id="2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 nodeType="clickPar">
                      <p:stCondLst>
                        <p:cond delay="0"/>
                      </p:stCondLst>
                      <p:childTnLst>
                        <p:par>
                          <p:cTn id="2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 nodeType="clickPar">
                      <p:stCondLst>
                        <p:cond delay="0"/>
                      </p:stCondLst>
                      <p:childTnLst>
                        <p:par>
                          <p:cTn id="2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 nodeType="clickPar">
                      <p:stCondLst>
                        <p:cond delay="0"/>
                      </p:stCondLst>
                      <p:childTnLst>
                        <p:par>
                          <p:cTn id="2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 nodeType="clickPar">
                      <p:stCondLst>
                        <p:cond delay="0"/>
                      </p:stCondLst>
                      <p:childTnLst>
                        <p:par>
                          <p:cTn id="2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 nodeType="clickPar">
                      <p:stCondLst>
                        <p:cond delay="0"/>
                      </p:stCondLst>
                      <p:childTnLst>
                        <p:par>
                          <p:cTn id="2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 nodeType="clickPar">
                      <p:stCondLst>
                        <p:cond delay="0"/>
                      </p:stCondLst>
                      <p:childTnLst>
                        <p:par>
                          <p:cTn id="2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 nodeType="clickPar">
                      <p:stCondLst>
                        <p:cond delay="0"/>
                      </p:stCondLst>
                      <p:childTnLst>
                        <p:par>
                          <p:cTn id="3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952726" y="5517232"/>
            <a:ext cx="62865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+mn-lt"/>
              </a:rPr>
              <a:t>Степан Разин в «Походе за зипунами»</a:t>
            </a:r>
            <a:endParaRPr lang="ru-RU" sz="2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6054DF7-F75D-7118-5A15-21287E9AA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события в картинах</a:t>
            </a:r>
            <a:endParaRPr lang="ru-RU" dirty="0"/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55F9498C-713E-0930-75A2-DC9A74340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153" y="1680641"/>
            <a:ext cx="6749691" cy="3717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ndAc>
      <p:stSnd>
        <p:snd r:embed="rId2" name="восходящий ряд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50" y="4697412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CAF06EE-D9C4-4A67-A94B-09B9DA8BF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события в картинах</a:t>
            </a:r>
            <a:endParaRPr lang="ru-RU" dirty="0"/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43610082-7BAD-3258-42C5-9B907FF74E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576" y="1339632"/>
            <a:ext cx="7196493" cy="461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1BD9DE0-D70A-CA1F-2ABD-1A5A53511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события в картинах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76B07A-8C48-9807-9A7E-7FEA8A28C81A}"/>
              </a:ext>
            </a:extLst>
          </p:cNvPr>
          <p:cNvSpPr txBox="1"/>
          <p:nvPr/>
        </p:nvSpPr>
        <p:spPr>
          <a:xfrm>
            <a:off x="7123434" y="3190282"/>
            <a:ext cx="358107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+mn-lt"/>
              </a:rPr>
              <a:t>Сожжение протопопа Аввакума</a:t>
            </a:r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ABF456EB-611B-FFD4-11F3-879DF728E1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1916832"/>
            <a:ext cx="5461411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138097" y="2924944"/>
            <a:ext cx="5915806" cy="72008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1612 год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50" y="4697412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F8A1395-8473-F14D-0503-18EE229A5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даты</a:t>
            </a:r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2376607-A1E6-3709-BF40-3DAF3EA50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даты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93F69A-3FA2-BA98-6773-46161491B8C7}"/>
              </a:ext>
            </a:extLst>
          </p:cNvPr>
          <p:cNvSpPr txBox="1"/>
          <p:nvPr/>
        </p:nvSpPr>
        <p:spPr>
          <a:xfrm>
            <a:off x="7411466" y="2771599"/>
            <a:ext cx="358107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+mn-lt"/>
              </a:rPr>
              <a:t>Освобождение Москвы от польских интервентов вторым народным ополчением</a:t>
            </a:r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id="{148A528B-DBE2-A68F-EDEC-2EA129506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472" y="1772816"/>
            <a:ext cx="5779962" cy="424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50" y="4697412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BB4D7701-CE64-EF38-F6DF-47786E930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даты</a:t>
            </a:r>
            <a:endParaRPr lang="ru-RU" dirty="0"/>
          </a:p>
        </p:txBody>
      </p:sp>
      <p:sp>
        <p:nvSpPr>
          <p:cNvPr id="6" name="Объект 1">
            <a:extLst>
              <a:ext uri="{FF2B5EF4-FFF2-40B4-BE49-F238E27FC236}">
                <a16:creationId xmlns:a16="http://schemas.microsoft.com/office/drawing/2014/main" id="{871CBD09-4D5F-1D63-9092-6C3B8EE820F2}"/>
              </a:ext>
            </a:extLst>
          </p:cNvPr>
          <p:cNvSpPr txBox="1">
            <a:spLocks/>
          </p:cNvSpPr>
          <p:nvPr/>
        </p:nvSpPr>
        <p:spPr bwMode="auto">
          <a:xfrm>
            <a:off x="3138097" y="2924944"/>
            <a:ext cx="591580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40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ru-RU" dirty="0"/>
              <a:t>1613 год</a:t>
            </a:r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4C7DF2C-A95D-08DA-C983-183E60255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даты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1CBEB2-04F8-BF16-9D85-3D45711951DA}"/>
              </a:ext>
            </a:extLst>
          </p:cNvPr>
          <p:cNvSpPr txBox="1"/>
          <p:nvPr/>
        </p:nvSpPr>
        <p:spPr>
          <a:xfrm>
            <a:off x="6960096" y="3140968"/>
            <a:ext cx="411287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+mn-lt"/>
              </a:rPr>
              <a:t>Избрание на престол Михаила Романова</a:t>
            </a:r>
          </a:p>
        </p:txBody>
      </p:sp>
      <p:pic>
        <p:nvPicPr>
          <p:cNvPr id="17410" name="Picture 2">
            <a:extLst>
              <a:ext uri="{FF2B5EF4-FFF2-40B4-BE49-F238E27FC236}">
                <a16:creationId xmlns:a16="http://schemas.microsoft.com/office/drawing/2014/main" id="{1F5BA164-EABC-4BB5-E731-88A891ACA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40" y="1916832"/>
            <a:ext cx="5725007" cy="4221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7663" y="4666692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A51F5A73-BE2D-0F37-23C5-9367013DF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даты</a:t>
            </a:r>
            <a:endParaRPr lang="ru-RU" dirty="0"/>
          </a:p>
        </p:txBody>
      </p:sp>
      <p:sp>
        <p:nvSpPr>
          <p:cNvPr id="6" name="Объект 1">
            <a:extLst>
              <a:ext uri="{FF2B5EF4-FFF2-40B4-BE49-F238E27FC236}">
                <a16:creationId xmlns:a16="http://schemas.microsoft.com/office/drawing/2014/main" id="{1366385C-9D47-0C92-1C06-69417528B21E}"/>
              </a:ext>
            </a:extLst>
          </p:cNvPr>
          <p:cNvSpPr txBox="1">
            <a:spLocks/>
          </p:cNvSpPr>
          <p:nvPr/>
        </p:nvSpPr>
        <p:spPr bwMode="auto">
          <a:xfrm>
            <a:off x="3138097" y="2924944"/>
            <a:ext cx="591580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40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ru-RU" dirty="0"/>
              <a:t>1649 год</a:t>
            </a:r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F094463-E2BD-540F-D94D-F6423D01F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даты</a:t>
            </a:r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E1701F3-CAD1-1E9F-C946-6F8E0D8D9741}"/>
              </a:ext>
            </a:extLst>
          </p:cNvPr>
          <p:cNvSpPr txBox="1"/>
          <p:nvPr/>
        </p:nvSpPr>
        <p:spPr>
          <a:xfrm>
            <a:off x="5519936" y="2492896"/>
            <a:ext cx="609442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Утверждение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Соборного уложени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charset="0"/>
              </a:rPr>
              <a:t>я, которое впервые утвердило право феодала на землю и зависимых  крестьян</a:t>
            </a:r>
          </a:p>
        </p:txBody>
      </p:sp>
      <p:pic>
        <p:nvPicPr>
          <p:cNvPr id="18434" name="Picture 2">
            <a:extLst>
              <a:ext uri="{FF2B5EF4-FFF2-40B4-BE49-F238E27FC236}">
                <a16:creationId xmlns:a16="http://schemas.microsoft.com/office/drawing/2014/main" id="{D8B97907-4891-1352-DF96-4E4C8A98A6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21" r="27307"/>
          <a:stretch/>
        </p:blipFill>
        <p:spPr bwMode="auto">
          <a:xfrm>
            <a:off x="1631504" y="1700808"/>
            <a:ext cx="3592395" cy="4288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50" y="4697412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719B4BF-DD01-615B-EBB0-218CB3550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даты</a:t>
            </a:r>
            <a:endParaRPr lang="ru-RU" dirty="0"/>
          </a:p>
        </p:txBody>
      </p:sp>
      <p:sp>
        <p:nvSpPr>
          <p:cNvPr id="5" name="Объект 1">
            <a:extLst>
              <a:ext uri="{FF2B5EF4-FFF2-40B4-BE49-F238E27FC236}">
                <a16:creationId xmlns:a16="http://schemas.microsoft.com/office/drawing/2014/main" id="{0FCACA05-BEF1-F075-C297-FF309C4E636B}"/>
              </a:ext>
            </a:extLst>
          </p:cNvPr>
          <p:cNvSpPr txBox="1">
            <a:spLocks/>
          </p:cNvSpPr>
          <p:nvPr/>
        </p:nvSpPr>
        <p:spPr bwMode="auto">
          <a:xfrm>
            <a:off x="3138097" y="2924944"/>
            <a:ext cx="591580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40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ru-RU" dirty="0"/>
              <a:t>1654 год</a:t>
            </a:r>
          </a:p>
        </p:txBody>
      </p:sp>
    </p:spTree>
  </p:cSld>
  <p:clrMapOvr>
    <a:masterClrMapping/>
  </p:clrMapOvr>
  <p:transition spd="slow">
    <p:sndAc>
      <p:stSnd>
        <p:snd r:embed="rId2" name="svoya_igra_1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50" y="4697412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19393" y="2521059"/>
            <a:ext cx="81532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Как звали первого самозванца, выдававшего себя за погибшего при загадочных обстоятельствах сына первого царя Российского государства?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8" name="Заголовок 2">
            <a:extLst>
              <a:ext uri="{FF2B5EF4-FFF2-40B4-BE49-F238E27FC236}">
                <a16:creationId xmlns:a16="http://schemas.microsoft.com/office/drawing/2014/main" id="{29D5EA03-03ED-7359-1F7D-90E10502E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615488" cy="1143000"/>
          </a:xfrm>
        </p:spPr>
        <p:txBody>
          <a:bodyPr/>
          <a:lstStyle/>
          <a:p>
            <a:pPr algn="ctr"/>
            <a:r>
              <a:rPr lang="ru-RU" u="sng" dirty="0"/>
              <a:t>Исторические личности</a:t>
            </a:r>
            <a:endParaRPr lang="ru-RU" dirty="0"/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CD195F0-F953-D7C0-F2B6-64BD33F0B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даты</a:t>
            </a:r>
            <a:endParaRPr lang="ru-RU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0909E0-287D-9C88-FDE8-7FBB78C8106B}"/>
              </a:ext>
            </a:extLst>
          </p:cNvPr>
          <p:cNvSpPr txBox="1"/>
          <p:nvPr/>
        </p:nvSpPr>
        <p:spPr>
          <a:xfrm>
            <a:off x="1769975" y="5157192"/>
            <a:ext cx="84904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+mn-lt"/>
              </a:rPr>
              <a:t>Проведение </a:t>
            </a:r>
            <a:r>
              <a:rPr lang="ru-RU" sz="2800" b="1" dirty="0">
                <a:solidFill>
                  <a:schemeClr val="bg1"/>
                </a:solidFill>
                <a:latin typeface="+mn-lt"/>
              </a:rPr>
              <a:t>денежной реформы</a:t>
            </a:r>
            <a:r>
              <a:rPr lang="ru-RU" sz="2800" dirty="0">
                <a:solidFill>
                  <a:schemeClr val="bg1"/>
                </a:solidFill>
                <a:latin typeface="+mn-lt"/>
              </a:rPr>
              <a:t>, в ходе которой были введены в обращение медные монеты</a:t>
            </a:r>
          </a:p>
        </p:txBody>
      </p:sp>
      <p:pic>
        <p:nvPicPr>
          <p:cNvPr id="19458" name="Picture 2">
            <a:extLst>
              <a:ext uri="{FF2B5EF4-FFF2-40B4-BE49-F238E27FC236}">
                <a16:creationId xmlns:a16="http://schemas.microsoft.com/office/drawing/2014/main" id="{D67E957E-CC61-D549-586B-ABC73D72E4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284" y="1830747"/>
            <a:ext cx="6418684" cy="319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ndAc>
      <p:stSnd>
        <p:snd r:embed="rId2" name="восходящий ряд.wav"/>
      </p:stSnd>
    </p:sndAc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5303" y="4697412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294B57E-718F-F49B-DE41-39D418B04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даты</a:t>
            </a:r>
            <a:endParaRPr lang="ru-RU" dirty="0"/>
          </a:p>
        </p:txBody>
      </p:sp>
      <p:sp>
        <p:nvSpPr>
          <p:cNvPr id="5" name="Объект 1">
            <a:extLst>
              <a:ext uri="{FF2B5EF4-FFF2-40B4-BE49-F238E27FC236}">
                <a16:creationId xmlns:a16="http://schemas.microsoft.com/office/drawing/2014/main" id="{65BE0995-C3DD-55E3-B861-0F60923366AD}"/>
              </a:ext>
            </a:extLst>
          </p:cNvPr>
          <p:cNvSpPr txBox="1">
            <a:spLocks/>
          </p:cNvSpPr>
          <p:nvPr/>
        </p:nvSpPr>
        <p:spPr bwMode="auto">
          <a:xfrm>
            <a:off x="3138097" y="2996952"/>
            <a:ext cx="591580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40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ru-RU" dirty="0"/>
              <a:t>1667–1671 года</a:t>
            </a:r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D160301A-F6CD-C16A-2DC1-8D2A5102C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даты</a:t>
            </a: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35B4FA-ABA6-7B47-2171-1A0D0BE1559F}"/>
              </a:ext>
            </a:extLst>
          </p:cNvPr>
          <p:cNvSpPr txBox="1"/>
          <p:nvPr/>
        </p:nvSpPr>
        <p:spPr>
          <a:xfrm>
            <a:off x="6816080" y="3167390"/>
            <a:ext cx="44858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+mn-lt"/>
              </a:rPr>
              <a:t>Восстание Степана Разина</a:t>
            </a:r>
          </a:p>
        </p:txBody>
      </p:sp>
      <p:pic>
        <p:nvPicPr>
          <p:cNvPr id="20482" name="Picture 2">
            <a:extLst>
              <a:ext uri="{FF2B5EF4-FFF2-40B4-BE49-F238E27FC236}">
                <a16:creationId xmlns:a16="http://schemas.microsoft.com/office/drawing/2014/main" id="{903F9AA5-F736-7692-DB7B-D73352670F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472" y="1784088"/>
            <a:ext cx="5328592" cy="405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50" y="4697412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9927E45-8A7C-4B69-C6A6-B097F5AAC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термины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2FF1533-F91D-A759-A4D7-3578089EE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7621" y="2475894"/>
            <a:ext cx="6816757" cy="219645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Запрет ухода крестьян от помещиков даже в Юрьев день</a:t>
            </a:r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0957608-A42D-7640-9E1C-6D91C409C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термины</a:t>
            </a: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251A6E8-CFC4-4AA8-6033-09C9367781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63363" y="3140968"/>
            <a:ext cx="4285165" cy="1143000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Заповедные лета</a:t>
            </a:r>
            <a:endParaRPr lang="ru-RU" dirty="0"/>
          </a:p>
        </p:txBody>
      </p:sp>
      <p:pic>
        <p:nvPicPr>
          <p:cNvPr id="21506" name="Picture 2">
            <a:extLst>
              <a:ext uri="{FF2B5EF4-FFF2-40B4-BE49-F238E27FC236}">
                <a16:creationId xmlns:a16="http://schemas.microsoft.com/office/drawing/2014/main" id="{C3E93BCE-A857-A456-27F2-7B431F47A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472" y="2132856"/>
            <a:ext cx="4982344" cy="355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7ADC3C-2D83-AB2E-2A3A-B412795C4BC8}"/>
              </a:ext>
            </a:extLst>
          </p:cNvPr>
          <p:cNvSpPr txBox="1"/>
          <p:nvPr/>
        </p:nvSpPr>
        <p:spPr>
          <a:xfrm>
            <a:off x="1343472" y="5723964"/>
            <a:ext cx="47878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Юрьев день. С. Иванов. 1908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50" y="4667721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9243BD50-0FB3-41FA-7DA3-68396E69A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термины</a:t>
            </a:r>
            <a:endParaRPr lang="ru-RU" dirty="0"/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930CE8DC-3905-71C2-F451-FE51CCB542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560" y="2420888"/>
            <a:ext cx="8222704" cy="266429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Система распределения должностей в зависимости от знатности рода, существовавшая в Русском государстве.</a:t>
            </a:r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A57D05C-DE67-DACA-C61E-D9638F8D0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термины</a:t>
            </a: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D2C8BA2-F703-1CA9-BEE4-3264C43D69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6080" y="3212976"/>
            <a:ext cx="4766320" cy="2880320"/>
          </a:xfrm>
        </p:spPr>
        <p:txBody>
          <a:bodyPr/>
          <a:lstStyle/>
          <a:p>
            <a:r>
              <a:rPr lang="ru-RU" sz="4000" dirty="0">
                <a:solidFill>
                  <a:srgbClr val="FFFF00"/>
                </a:solidFill>
              </a:rPr>
              <a:t>Местничество</a:t>
            </a:r>
            <a:endParaRPr lang="ru-RU" dirty="0"/>
          </a:p>
        </p:txBody>
      </p:sp>
      <p:pic>
        <p:nvPicPr>
          <p:cNvPr id="22530" name="Picture 2">
            <a:extLst>
              <a:ext uri="{FF2B5EF4-FFF2-40B4-BE49-F238E27FC236}">
                <a16:creationId xmlns:a16="http://schemas.microsoft.com/office/drawing/2014/main" id="{581925F3-017A-1807-0D83-6445F6D6A6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40" y="1772815"/>
            <a:ext cx="5472608" cy="4183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4512" y="4657312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A592AD9-8A1A-7A0E-3D21-00A3D6FDC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термины</a:t>
            </a: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5E2DE3CB-396C-8D0B-69C7-8AEF154A2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0653" y="2564904"/>
            <a:ext cx="7934672" cy="230425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Натуральный налог с народов Сибири и Севера, главным образом пушниной.</a:t>
            </a:r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D7621180-C74E-FAF6-C36A-8ACBDC8EC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термины</a:t>
            </a: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F7CF7954-622F-9128-AE49-3D612E0117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7330" y="3205153"/>
            <a:ext cx="1728192" cy="1368152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Ясак</a:t>
            </a:r>
            <a:endParaRPr lang="ru-RU" dirty="0"/>
          </a:p>
          <a:p>
            <a:endParaRPr lang="ru-RU" dirty="0"/>
          </a:p>
        </p:txBody>
      </p:sp>
      <p:pic>
        <p:nvPicPr>
          <p:cNvPr id="23554" name="Picture 2">
            <a:extLst>
              <a:ext uri="{FF2B5EF4-FFF2-40B4-BE49-F238E27FC236}">
                <a16:creationId xmlns:a16="http://schemas.microsoft.com/office/drawing/2014/main" id="{25F9109A-C5FD-8628-2CCF-060C6C4B4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738" y="1772816"/>
            <a:ext cx="4952033" cy="4384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50" y="4697412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C7B68E2-A692-EC0B-57D5-5B2D9DDA2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термины</a:t>
            </a: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1DDA4C2-DB4B-1142-304C-105505AFC2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0612" y="2132856"/>
            <a:ext cx="8870776" cy="302433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Органы центрального государственного  управления в Русском царстве, заведовавшие особым родом государственных дел или отдельными  областями государства.</a:t>
            </a:r>
          </a:p>
        </p:txBody>
      </p:sp>
    </p:spTree>
  </p:cSld>
  <p:clrMapOvr>
    <a:masterClrMapping/>
  </p:clrMapOvr>
  <p:transition spd="slow">
    <p:sndAc>
      <p:stSnd>
        <p:snd r:embed="rId2" name="svoya_igra_1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53191" y="2500306"/>
            <a:ext cx="3852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Григорий Отрепьев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191861C-5335-79BC-9D2D-20EE9A917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u="sng" dirty="0"/>
              <a:t>Исторические личности</a:t>
            </a:r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1D7B3DC-0694-0E89-E702-0E9D5B2C01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024" y="1499091"/>
            <a:ext cx="4138786" cy="4867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6DB96C66-91F7-0EC5-BE64-FBF5AADC7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термины</a:t>
            </a: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29DBA5AA-49EA-742A-C9CC-497F92CB23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09992" y="3140968"/>
            <a:ext cx="2952328" cy="936104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Приказы</a:t>
            </a:r>
            <a:endParaRPr lang="ru-RU" dirty="0"/>
          </a:p>
        </p:txBody>
      </p:sp>
      <p:pic>
        <p:nvPicPr>
          <p:cNvPr id="24578" name="Picture 2">
            <a:extLst>
              <a:ext uri="{FF2B5EF4-FFF2-40B4-BE49-F238E27FC236}">
                <a16:creationId xmlns:a16="http://schemas.microsoft.com/office/drawing/2014/main" id="{4E20FEAE-D1C6-44A5-4E97-6931D35E8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464" y="1844824"/>
            <a:ext cx="6467887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F692AF9-A56B-198F-E202-B3F11E91C66B}"/>
              </a:ext>
            </a:extLst>
          </p:cNvPr>
          <p:cNvSpPr txBox="1"/>
          <p:nvPr/>
        </p:nvSpPr>
        <p:spPr>
          <a:xfrm>
            <a:off x="1248439" y="5920645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0" i="0" dirty="0">
                <a:solidFill>
                  <a:srgbClr val="E1E3E6"/>
                </a:solidFill>
                <a:effectLst/>
                <a:latin typeface="-apple-system"/>
              </a:rPr>
              <a:t>Приказ в Москве</a:t>
            </a:r>
            <a:r>
              <a:rPr lang="ru-RU" dirty="0">
                <a:solidFill>
                  <a:srgbClr val="E1E3E6"/>
                </a:solidFill>
                <a:latin typeface="-apple-system"/>
              </a:rPr>
              <a:t>. Янов А.С. (1857-1918)</a:t>
            </a:r>
          </a:p>
        </p:txBody>
      </p:sp>
    </p:spTree>
  </p:cSld>
  <p:clrMapOvr>
    <a:masterClrMapping/>
  </p:clrMapOvr>
  <p:transition spd="slow">
    <p:sndAc>
      <p:stSnd>
        <p:snd r:embed="rId2" name="восходящий ряд.wav"/>
      </p:stSnd>
    </p:sndAc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636" y="4682139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F101DC3-C309-F438-412C-9C4545E9D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термины</a:t>
            </a: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D01A60B0-7C7F-15E4-B762-CAA85EDC8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8860" y="2348880"/>
            <a:ext cx="8870776" cy="280831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Система мер террористической военной диктатуры по разгрому врагов царя, укреплению единовластия, дальнейшему закрепощению народа</a:t>
            </a:r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066A1FD-3E3A-8165-B6BE-0B65D150B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Исторические термины</a:t>
            </a: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F9BD87B-9BB7-2C98-B35C-BE84B67C2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0463" y="3068960"/>
            <a:ext cx="3041961" cy="1143000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Опричнина</a:t>
            </a:r>
            <a:endParaRPr lang="ru-RU" dirty="0"/>
          </a:p>
        </p:txBody>
      </p:sp>
      <p:pic>
        <p:nvPicPr>
          <p:cNvPr id="25602" name="Picture 2">
            <a:extLst>
              <a:ext uri="{FF2B5EF4-FFF2-40B4-BE49-F238E27FC236}">
                <a16:creationId xmlns:a16="http://schemas.microsoft.com/office/drawing/2014/main" id="{1A04CCED-8119-58AA-5ED4-3796D3C348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177" y="1844824"/>
            <a:ext cx="5306270" cy="4085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ъект 2"/>
          <p:cNvSpPr>
            <a:spLocks noGrp="1"/>
          </p:cNvSpPr>
          <p:nvPr>
            <p:ph idx="1"/>
          </p:nvPr>
        </p:nvSpPr>
        <p:spPr>
          <a:xfrm>
            <a:off x="1163452" y="2276872"/>
            <a:ext cx="9865096" cy="2880320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200" b="1" dirty="0">
                <a:solidFill>
                  <a:srgbClr val="FFFF00"/>
                </a:solidFill>
              </a:rPr>
              <a:t>Как называли в XVII веке этих людей?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200" dirty="0"/>
              <a:t>Они прибегали к самым разнообразным формам протеста: от самосожжения до голодной смерти, от уклонения от повинностей до вооружённого сопротивления царским воеводам.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4512" y="4697412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4DAF5C1-6513-B32B-335C-F2DEB5CB2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Темная лошадка</a:t>
            </a:r>
            <a:endParaRPr lang="ru-RU" dirty="0"/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103DCDA-6F7E-8C6A-13F1-E5DED600B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Темная лошадка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A1CCA2-3DE6-F66F-8575-EF790A0E9FE8}"/>
              </a:ext>
            </a:extLst>
          </p:cNvPr>
          <p:cNvSpPr txBox="1"/>
          <p:nvPr/>
        </p:nvSpPr>
        <p:spPr>
          <a:xfrm>
            <a:off x="7896200" y="3284984"/>
            <a:ext cx="3161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FFFF00"/>
                </a:solidFill>
                <a:latin typeface="+mn-lt"/>
              </a:rPr>
              <a:t>Старообрядцы</a:t>
            </a:r>
          </a:p>
        </p:txBody>
      </p:sp>
      <p:pic>
        <p:nvPicPr>
          <p:cNvPr id="26626" name="Picture 2">
            <a:extLst>
              <a:ext uri="{FF2B5EF4-FFF2-40B4-BE49-F238E27FC236}">
                <a16:creationId xmlns:a16="http://schemas.microsoft.com/office/drawing/2014/main" id="{BE614F5A-8194-909F-1B59-A2D170287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464" y="1916832"/>
            <a:ext cx="6480043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C5E9584-F444-6242-037D-A38D8D899FB6}"/>
              </a:ext>
            </a:extLst>
          </p:cNvPr>
          <p:cNvSpPr txBox="1"/>
          <p:nvPr/>
        </p:nvSpPr>
        <p:spPr>
          <a:xfrm>
            <a:off x="1487149" y="5661248"/>
            <a:ext cx="60486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0" i="0" dirty="0">
                <a:solidFill>
                  <a:schemeClr val="bg1"/>
                </a:solidFill>
                <a:effectLst/>
                <a:latin typeface="YS Text"/>
              </a:rPr>
              <a:t>«Путешествие протопопа Аввакума по Сибири»</a:t>
            </a:r>
            <a:r>
              <a:rPr lang="ru-RU" dirty="0">
                <a:solidFill>
                  <a:schemeClr val="bg1"/>
                </a:solidFill>
                <a:latin typeface="YS Text"/>
              </a:rPr>
              <a:t>.</a:t>
            </a:r>
            <a:r>
              <a:rPr lang="ru-RU" b="0" i="0" dirty="0">
                <a:solidFill>
                  <a:schemeClr val="bg1"/>
                </a:solidFill>
                <a:effectLst/>
                <a:latin typeface="YS Text"/>
              </a:rPr>
              <a:t> С. Д. Милорадович. 1898</a:t>
            </a:r>
            <a:r>
              <a:rPr lang="ru-RU" dirty="0">
                <a:solidFill>
                  <a:schemeClr val="bg1"/>
                </a:solidFill>
                <a:latin typeface="YS Text"/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50" y="4693387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881158" y="2060848"/>
            <a:ext cx="84296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11430"/>
                <a:solidFill>
                  <a:srgbClr val="FFFF00"/>
                </a:solidFill>
                <a:latin typeface="+mn-lt"/>
                <a:cs typeface="Times New Roman" pitchFamily="18" charset="0"/>
              </a:rPr>
              <a:t>О чем идет речь?</a:t>
            </a:r>
          </a:p>
          <a:p>
            <a:pPr algn="ctr"/>
            <a:r>
              <a:rPr lang="ru-RU" sz="3200" dirty="0">
                <a:ln w="11430"/>
                <a:solidFill>
                  <a:schemeClr val="bg1"/>
                </a:solidFill>
                <a:latin typeface="+mn-lt"/>
                <a:cs typeface="Times New Roman" pitchFamily="18" charset="0"/>
              </a:rPr>
              <a:t>Всего за XVII век было создано около 60 этих предприятий, однако, к концу века их осталось не более 30. Их существованию мешало отсутствие большого количества свободной рабочей силы. Что это за предприятия?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F03D9A3-E719-A097-EEBC-3121390A7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Темная лошадка</a:t>
            </a:r>
            <a:endParaRPr lang="ru-RU" dirty="0"/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672064" y="3594309"/>
            <a:ext cx="4320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FF00"/>
                </a:solidFill>
                <a:latin typeface="+mn-lt"/>
              </a:rPr>
              <a:t>Мануфактура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91A8E92-08F0-BA7E-4095-5AB888553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Темная лошадка</a:t>
            </a:r>
            <a:endParaRPr lang="ru-RU" dirty="0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A27E1C38-A0EE-5088-8D94-2352F44974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1988840"/>
            <a:ext cx="5573400" cy="385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/>
                </a:solidFill>
              </a:rPr>
              <a:t>30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50" y="4662493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53672" y="1988840"/>
            <a:ext cx="929687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1430"/>
                <a:solidFill>
                  <a:srgbClr val="FFFF00"/>
                </a:solidFill>
                <a:latin typeface="+mn-lt"/>
                <a:cs typeface="Times New Roman" pitchFamily="18" charset="0"/>
              </a:rPr>
              <a:t>О каком событии идет речь в данном отрывке?</a:t>
            </a:r>
          </a:p>
          <a:p>
            <a:pPr algn="ctr"/>
            <a:r>
              <a:rPr lang="ru-RU" sz="2800" dirty="0">
                <a:ln w="11430"/>
                <a:solidFill>
                  <a:schemeClr val="bg1"/>
                </a:solidFill>
                <a:latin typeface="+mn-lt"/>
                <a:cs typeface="Times New Roman" pitchFamily="18" charset="0"/>
              </a:rPr>
              <a:t>«К сим словам весь наш народ возопил: </a:t>
            </a:r>
            <a:r>
              <a:rPr lang="ru-RU" sz="2800" dirty="0" err="1">
                <a:ln w="11430"/>
                <a:solidFill>
                  <a:schemeClr val="bg1"/>
                </a:solidFill>
                <a:latin typeface="+mn-lt"/>
                <a:cs typeface="Times New Roman" pitchFamily="18" charset="0"/>
              </a:rPr>
              <a:t>волим</a:t>
            </a:r>
            <a:r>
              <a:rPr lang="ru-RU" sz="2800" dirty="0">
                <a:ln w="11430"/>
                <a:solidFill>
                  <a:schemeClr val="bg1"/>
                </a:solidFill>
                <a:latin typeface="+mn-lt"/>
                <a:cs typeface="Times New Roman" pitchFamily="18" charset="0"/>
              </a:rPr>
              <a:t> под царя восточного, православного, крепкою рукою в нашей благочестивой вере </a:t>
            </a:r>
            <a:r>
              <a:rPr lang="ru-RU" sz="2800" dirty="0" err="1">
                <a:ln w="11430"/>
                <a:solidFill>
                  <a:schemeClr val="bg1"/>
                </a:solidFill>
                <a:latin typeface="+mn-lt"/>
                <a:cs typeface="Times New Roman" pitchFamily="18" charset="0"/>
              </a:rPr>
              <a:t>умирати</a:t>
            </a:r>
            <a:r>
              <a:rPr lang="ru-RU" sz="2800" dirty="0">
                <a:ln w="11430"/>
                <a:solidFill>
                  <a:schemeClr val="bg1"/>
                </a:solidFill>
                <a:latin typeface="+mn-lt"/>
                <a:cs typeface="Times New Roman" pitchFamily="18" charset="0"/>
              </a:rPr>
              <a:t>, нежели ненавистнику христову </a:t>
            </a:r>
            <a:r>
              <a:rPr lang="ru-RU" sz="2800" dirty="0" err="1">
                <a:ln w="11430"/>
                <a:solidFill>
                  <a:schemeClr val="bg1"/>
                </a:solidFill>
                <a:latin typeface="+mn-lt"/>
                <a:cs typeface="Times New Roman" pitchFamily="18" charset="0"/>
              </a:rPr>
              <a:t>поганину</a:t>
            </a:r>
            <a:r>
              <a:rPr lang="ru-RU" sz="2800" dirty="0">
                <a:ln w="11430"/>
                <a:solidFill>
                  <a:schemeClr val="bg1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800" dirty="0" err="1">
                <a:ln w="11430"/>
                <a:solidFill>
                  <a:schemeClr val="bg1"/>
                </a:solidFill>
                <a:latin typeface="+mn-lt"/>
                <a:cs typeface="Times New Roman" pitchFamily="18" charset="0"/>
              </a:rPr>
              <a:t>достати</a:t>
            </a:r>
            <a:r>
              <a:rPr lang="ru-RU" sz="2800" dirty="0">
                <a:ln w="11430"/>
                <a:solidFill>
                  <a:schemeClr val="bg1"/>
                </a:solidFill>
                <a:latin typeface="+mn-lt"/>
                <a:cs typeface="Times New Roman" pitchFamily="18" charset="0"/>
              </a:rPr>
              <a:t>. Потом полковник.. </a:t>
            </a:r>
            <a:r>
              <a:rPr lang="ru-RU" sz="2800" dirty="0" err="1">
                <a:ln w="11430"/>
                <a:solidFill>
                  <a:schemeClr val="bg1"/>
                </a:solidFill>
                <a:latin typeface="+mn-lt"/>
                <a:cs typeface="Times New Roman" pitchFamily="18" charset="0"/>
              </a:rPr>
              <a:t>ходячи</a:t>
            </a:r>
            <a:r>
              <a:rPr lang="ru-RU" sz="2800" dirty="0">
                <a:ln w="11430"/>
                <a:solidFill>
                  <a:schemeClr val="bg1"/>
                </a:solidFill>
                <a:latin typeface="+mn-lt"/>
                <a:cs typeface="Times New Roman" pitchFamily="18" charset="0"/>
              </a:rPr>
              <a:t> в кругу, на все стороны спрашивал: все ли тако соизволяете? </a:t>
            </a:r>
            <a:r>
              <a:rPr lang="ru-RU" sz="2800" dirty="0" err="1">
                <a:ln w="11430"/>
                <a:solidFill>
                  <a:schemeClr val="bg1"/>
                </a:solidFill>
                <a:latin typeface="+mn-lt"/>
                <a:cs typeface="Times New Roman" pitchFamily="18" charset="0"/>
              </a:rPr>
              <a:t>Рекли</a:t>
            </a:r>
            <a:r>
              <a:rPr lang="ru-RU" sz="2800" dirty="0">
                <a:ln w="11430"/>
                <a:solidFill>
                  <a:schemeClr val="bg1"/>
                </a:solidFill>
                <a:latin typeface="+mn-lt"/>
                <a:cs typeface="Times New Roman" pitchFamily="18" charset="0"/>
              </a:rPr>
              <a:t> весь народ: все единодушно…»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F7BC5A0-BD97-1452-54AC-9768A5EB8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/>
              <a:t>Темная лошадка</a:t>
            </a:r>
            <a:endParaRPr lang="ru-RU"/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25015" y="5363246"/>
            <a:ext cx="67596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FFFF00"/>
                </a:solidFill>
                <a:latin typeface="+mn-lt"/>
              </a:rPr>
              <a:t>Переяславская Рада 1654 год</a:t>
            </a:r>
            <a:endParaRPr lang="ru-RU" sz="3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7E53D404-809A-322F-6708-D5C5F77B0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Темная лошадка</a:t>
            </a:r>
            <a:endParaRPr lang="ru-RU" dirty="0"/>
          </a:p>
        </p:txBody>
      </p:sp>
      <p:pic>
        <p:nvPicPr>
          <p:cNvPr id="28674" name="Picture 2">
            <a:extLst>
              <a:ext uri="{FF2B5EF4-FFF2-40B4-BE49-F238E27FC236}">
                <a16:creationId xmlns:a16="http://schemas.microsoft.com/office/drawing/2014/main" id="{06A54553-40DE-92D1-42AB-ADE99A170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253" y="1844824"/>
            <a:ext cx="7025394" cy="341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ъект 4"/>
          <p:cNvSpPr>
            <a:spLocks noGrp="1"/>
          </p:cNvSpPr>
          <p:nvPr>
            <p:ph idx="1"/>
          </p:nvPr>
        </p:nvSpPr>
        <p:spPr>
          <a:xfrm>
            <a:off x="1494328" y="1969597"/>
            <a:ext cx="9203344" cy="3825552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200" b="1" dirty="0">
                <a:solidFill>
                  <a:srgbClr val="FFFF00"/>
                </a:solidFill>
              </a:rPr>
              <a:t>Кто автор этого письма?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200" dirty="0"/>
              <a:t>«В прошлом… Божиею волею и твоим, великого государя, изволением… был я… поставлен на патриаршество… И начал тебе, великому государю, досаждать и раздражать и с патриаршества сошёл без твоего, великого государя, указу в Воскресенский монастырь…»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794" y="4714855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E7035F0-0C22-FEF3-A8F8-ED473969F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Темная лошадка</a:t>
            </a:r>
            <a:endParaRPr lang="ru-RU" dirty="0"/>
          </a:p>
        </p:txBody>
      </p:sp>
    </p:spTree>
  </p:cSld>
  <p:clrMapOvr>
    <a:masterClrMapping/>
  </p:clrMapOvr>
  <p:transition spd="slow">
    <p:sndAc>
      <p:stSnd>
        <p:snd r:embed="rId2" name="svoya_igra_1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ъект 2"/>
          <p:cNvSpPr>
            <a:spLocks noGrp="1"/>
          </p:cNvSpPr>
          <p:nvPr>
            <p:ph idx="1"/>
          </p:nvPr>
        </p:nvSpPr>
        <p:spPr>
          <a:xfrm>
            <a:off x="2416035" y="2235813"/>
            <a:ext cx="7344816" cy="2386373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200" dirty="0"/>
              <a:t>Самозванец «царевич Пётр» который прибыл из Поволжья на помощь И. Болотникову, выдавал себя за сына именно этого царя.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50" y="4697412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Заголовок 2">
            <a:extLst>
              <a:ext uri="{FF2B5EF4-FFF2-40B4-BE49-F238E27FC236}">
                <a16:creationId xmlns:a16="http://schemas.microsoft.com/office/drawing/2014/main" id="{72A51B3B-E33D-0E3B-2A11-EC84DF8CD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615488" cy="1143000"/>
          </a:xfrm>
        </p:spPr>
        <p:txBody>
          <a:bodyPr/>
          <a:lstStyle/>
          <a:p>
            <a:pPr algn="ctr"/>
            <a:r>
              <a:rPr lang="ru-RU" u="sng" dirty="0"/>
              <a:t>Исторические личности</a:t>
            </a:r>
            <a:endParaRPr lang="ru-RU" dirty="0"/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C2CD6FF9-7A1E-86AD-0DA4-F240CCBD4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Темная лошадка</a:t>
            </a:r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B3DAAB-CB23-30CA-2123-9AE32C20B57A}"/>
              </a:ext>
            </a:extLst>
          </p:cNvPr>
          <p:cNvSpPr txBox="1"/>
          <p:nvPr/>
        </p:nvSpPr>
        <p:spPr>
          <a:xfrm>
            <a:off x="6888087" y="3429000"/>
            <a:ext cx="33423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  <a:latin typeface="+mn-lt"/>
                <a:cs typeface="+mn-cs"/>
              </a:rPr>
              <a:t>Патриарх Никон</a:t>
            </a:r>
          </a:p>
        </p:txBody>
      </p:sp>
      <p:pic>
        <p:nvPicPr>
          <p:cNvPr id="29698" name="Picture 2">
            <a:extLst>
              <a:ext uri="{FF2B5EF4-FFF2-40B4-BE49-F238E27FC236}">
                <a16:creationId xmlns:a16="http://schemas.microsoft.com/office/drawing/2014/main" id="{350FA8BB-7F6B-BADA-59F5-54A6EB60F0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1700808"/>
            <a:ext cx="4586337" cy="439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ndAc>
      <p:stSnd>
        <p:snd r:embed="rId2" name="восходящий ряд.wav"/>
      </p:stSnd>
    </p:sndAc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7815" y="4697412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E8E970CD-F3D1-B39C-D243-EDA222543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Темная лошадка</a:t>
            </a:r>
            <a:endParaRPr lang="ru-RU" dirty="0"/>
          </a:p>
        </p:txBody>
      </p:sp>
      <p:sp>
        <p:nvSpPr>
          <p:cNvPr id="7" name="Объект 1">
            <a:extLst>
              <a:ext uri="{FF2B5EF4-FFF2-40B4-BE49-F238E27FC236}">
                <a16:creationId xmlns:a16="http://schemas.microsoft.com/office/drawing/2014/main" id="{368DDC0D-388C-6CB6-E08C-122C9777EF37}"/>
              </a:ext>
            </a:extLst>
          </p:cNvPr>
          <p:cNvSpPr txBox="1">
            <a:spLocks/>
          </p:cNvSpPr>
          <p:nvPr/>
        </p:nvSpPr>
        <p:spPr bwMode="auto">
          <a:xfrm>
            <a:off x="1415480" y="1916832"/>
            <a:ext cx="9178319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40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ru-RU" b="1" dirty="0">
                <a:solidFill>
                  <a:srgbClr val="FFFF00"/>
                </a:solidFill>
              </a:rPr>
              <a:t>О ком идет речь?</a:t>
            </a:r>
          </a:p>
          <a:p>
            <a:pPr marL="0" indent="0" algn="ctr">
              <a:buFont typeface="Arial" charset="0"/>
              <a:buNone/>
            </a:pPr>
            <a:r>
              <a:rPr lang="ru-RU" dirty="0"/>
              <a:t>Казачий атаман, предводитель похода в Сибирь, в результате которого распалось Сибирское ханство и было положено начало присоединению Сибири к России</a:t>
            </a:r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55841" y="2420889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4003" y="3284984"/>
            <a:ext cx="4110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  <a:latin typeface="+mn-lt"/>
              </a:rPr>
              <a:t>Ермак Тимофеевич</a:t>
            </a:r>
            <a:endParaRPr lang="ru-RU" sz="3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60ACE8A4-D142-44C9-482B-6B44B8A40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/>
              <a:t>Темная лошадка</a:t>
            </a:r>
          </a:p>
        </p:txBody>
      </p:sp>
      <p:pic>
        <p:nvPicPr>
          <p:cNvPr id="30722" name="Picture 2">
            <a:extLst>
              <a:ext uri="{FF2B5EF4-FFF2-40B4-BE49-F238E27FC236}">
                <a16:creationId xmlns:a16="http://schemas.microsoft.com/office/drawing/2014/main" id="{311551B4-643D-A914-F028-D30F4D0C8C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1700808"/>
            <a:ext cx="3715149" cy="4694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6" name="Заголовок 2">
            <a:extLst>
              <a:ext uri="{FF2B5EF4-FFF2-40B4-BE49-F238E27FC236}">
                <a16:creationId xmlns:a16="http://schemas.microsoft.com/office/drawing/2014/main" id="{46DF0697-44EB-7BA5-96CC-53AB899FF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615488" cy="1143000"/>
          </a:xfrm>
        </p:spPr>
        <p:txBody>
          <a:bodyPr/>
          <a:lstStyle/>
          <a:p>
            <a:pPr algn="ctr"/>
            <a:r>
              <a:rPr lang="ru-RU" u="sng" dirty="0"/>
              <a:t>Исторические личности</a:t>
            </a: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1813AC5-6F49-FF96-2FB9-A8295CDFDCC5}"/>
              </a:ext>
            </a:extLst>
          </p:cNvPr>
          <p:cNvSpPr/>
          <p:nvPr/>
        </p:nvSpPr>
        <p:spPr>
          <a:xfrm>
            <a:off x="5725403" y="3429000"/>
            <a:ext cx="35844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Фёдор Борисович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631C59F-50B7-C4C0-052B-C31347FAB7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1628800"/>
            <a:ext cx="3006080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ъект 2"/>
          <p:cNvSpPr>
            <a:spLocks noGrp="1"/>
          </p:cNvSpPr>
          <p:nvPr>
            <p:ph idx="1"/>
          </p:nvPr>
        </p:nvSpPr>
        <p:spPr>
          <a:xfrm>
            <a:off x="2999656" y="2204864"/>
            <a:ext cx="6192688" cy="2025352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600" dirty="0"/>
              <a:t>Назовите имена лидеров и основателей второго народного ополчения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50" y="4672712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Заголовок 2">
            <a:extLst>
              <a:ext uri="{FF2B5EF4-FFF2-40B4-BE49-F238E27FC236}">
                <a16:creationId xmlns:a16="http://schemas.microsoft.com/office/drawing/2014/main" id="{94F32D15-30F6-EB5B-13D8-7D29C88B9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615488" cy="1143000"/>
          </a:xfrm>
        </p:spPr>
        <p:txBody>
          <a:bodyPr/>
          <a:lstStyle/>
          <a:p>
            <a:pPr algn="ctr"/>
            <a:r>
              <a:rPr lang="ru-RU" u="sng" dirty="0"/>
              <a:t>Исторические личности</a:t>
            </a:r>
            <a:endParaRPr lang="ru-RU" dirty="0"/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5" name="Заголовок 2">
            <a:extLst>
              <a:ext uri="{FF2B5EF4-FFF2-40B4-BE49-F238E27FC236}">
                <a16:creationId xmlns:a16="http://schemas.microsoft.com/office/drawing/2014/main" id="{A9F30368-EBDE-7816-5010-487B71CF8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615488" cy="1143000"/>
          </a:xfrm>
        </p:spPr>
        <p:txBody>
          <a:bodyPr/>
          <a:lstStyle/>
          <a:p>
            <a:pPr algn="ctr"/>
            <a:r>
              <a:rPr lang="ru-RU" u="sng" dirty="0"/>
              <a:t>Исторические личности</a:t>
            </a: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3279BE8-573C-3595-B96F-9C5F668C29DE}"/>
              </a:ext>
            </a:extLst>
          </p:cNvPr>
          <p:cNvSpPr/>
          <p:nvPr/>
        </p:nvSpPr>
        <p:spPr>
          <a:xfrm>
            <a:off x="7680176" y="2644170"/>
            <a:ext cx="29523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Козьма Минин и Дмитрий Пожарский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6F74CAC-300D-E830-62F7-41BA7F08DE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681" y="1707242"/>
            <a:ext cx="6164270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1E0E3D-7482-4591-EFB8-9BBB7CA6E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ъект 2">
            <a:extLst>
              <a:ext uri="{FF2B5EF4-FFF2-40B4-BE49-F238E27FC236}">
                <a16:creationId xmlns:a16="http://schemas.microsoft.com/office/drawing/2014/main" id="{A1004EA7-21C9-AFAC-4395-E753ACCBE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99656" y="2204864"/>
            <a:ext cx="6192688" cy="2025352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600" dirty="0"/>
              <a:t>Кто возглавил освободительную войну на Украине?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  <a:extLst>
              <a:ext uri="{FF2B5EF4-FFF2-40B4-BE49-F238E27FC236}">
                <a16:creationId xmlns:a16="http://schemas.microsoft.com/office/drawing/2014/main" id="{F1C30557-B452-752B-974A-7E047FBBD03A}"/>
              </a:ext>
            </a:extLst>
          </p:cNvPr>
          <p:cNvSpPr/>
          <p:nvPr/>
        </p:nvSpPr>
        <p:spPr>
          <a:xfrm>
            <a:off x="9336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839668A0-3F7A-92C2-8A0A-E4806AE43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50" y="4672712"/>
            <a:ext cx="14414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Заголовок 2">
            <a:extLst>
              <a:ext uri="{FF2B5EF4-FFF2-40B4-BE49-F238E27FC236}">
                <a16:creationId xmlns:a16="http://schemas.microsoft.com/office/drawing/2014/main" id="{7859B276-1592-E92B-06E8-4E4508FCB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615488" cy="1143000"/>
          </a:xfrm>
        </p:spPr>
        <p:txBody>
          <a:bodyPr/>
          <a:lstStyle/>
          <a:p>
            <a:pPr algn="ctr"/>
            <a:r>
              <a:rPr lang="ru-RU" u="sng" dirty="0"/>
              <a:t>Исторические личности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1470571"/>
      </p:ext>
    </p:extLst>
  </p:cSld>
  <p:clrMapOvr>
    <a:masterClrMapping/>
  </p:clrMapOvr>
  <p:transition spd="slow" advClick="0">
    <p:sndAc>
      <p:stSnd loop="1">
        <p:snd r:embed="rId2" name="svoya_igra_1.wav"/>
      </p:stSnd>
    </p:sndAc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</TotalTime>
  <Words>814</Words>
  <Application>Microsoft Office PowerPoint</Application>
  <PresentationFormat>Широкоэкранный</PresentationFormat>
  <Paragraphs>195</Paragraphs>
  <Slides>52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52</vt:i4>
      </vt:variant>
    </vt:vector>
  </HeadingPairs>
  <TitlesOfParts>
    <vt:vector size="60" baseType="lpstr">
      <vt:lpstr>-apple-system</vt:lpstr>
      <vt:lpstr>Arial</vt:lpstr>
      <vt:lpstr>Calibri</vt:lpstr>
      <vt:lpstr>Calibri Light</vt:lpstr>
      <vt:lpstr>YS Text</vt:lpstr>
      <vt:lpstr>Тема Office</vt:lpstr>
      <vt:lpstr>Тема Office</vt:lpstr>
      <vt:lpstr>Тема Office</vt:lpstr>
      <vt:lpstr>Презентация PowerPoint</vt:lpstr>
      <vt:lpstr>Презентация PowerPoint</vt:lpstr>
      <vt:lpstr>Исторические личности</vt:lpstr>
      <vt:lpstr>Исторические личности</vt:lpstr>
      <vt:lpstr>Исторические личности</vt:lpstr>
      <vt:lpstr>Исторические личности</vt:lpstr>
      <vt:lpstr>Исторические личности</vt:lpstr>
      <vt:lpstr>Исторические личности</vt:lpstr>
      <vt:lpstr>Исторические личности</vt:lpstr>
      <vt:lpstr>Исторические личности</vt:lpstr>
      <vt:lpstr>Исторические личности</vt:lpstr>
      <vt:lpstr>Исторические личности</vt:lpstr>
      <vt:lpstr>Исторические события в картинах</vt:lpstr>
      <vt:lpstr>Исторические события в картинах</vt:lpstr>
      <vt:lpstr>Исторические события в картинах</vt:lpstr>
      <vt:lpstr>Исторические события в картинах</vt:lpstr>
      <vt:lpstr>Исторические события в картинах</vt:lpstr>
      <vt:lpstr>Исторические события в картинах</vt:lpstr>
      <vt:lpstr>Исторические события в картинах</vt:lpstr>
      <vt:lpstr>Исторические события в картинах</vt:lpstr>
      <vt:lpstr>Исторические события в картинах</vt:lpstr>
      <vt:lpstr>Исторические события в картинах</vt:lpstr>
      <vt:lpstr>Исторические даты</vt:lpstr>
      <vt:lpstr>Исторические даты</vt:lpstr>
      <vt:lpstr>Исторические даты</vt:lpstr>
      <vt:lpstr>Исторические даты</vt:lpstr>
      <vt:lpstr>Исторические даты</vt:lpstr>
      <vt:lpstr>Исторические даты</vt:lpstr>
      <vt:lpstr>Исторические даты</vt:lpstr>
      <vt:lpstr>Исторические даты</vt:lpstr>
      <vt:lpstr>Исторические даты</vt:lpstr>
      <vt:lpstr>Исторические даты</vt:lpstr>
      <vt:lpstr>Исторические термины</vt:lpstr>
      <vt:lpstr>Исторические термины</vt:lpstr>
      <vt:lpstr>Исторические термины</vt:lpstr>
      <vt:lpstr>Исторические термины</vt:lpstr>
      <vt:lpstr>Исторические термины</vt:lpstr>
      <vt:lpstr>Исторические термины</vt:lpstr>
      <vt:lpstr>Исторические термины</vt:lpstr>
      <vt:lpstr>Исторические термины</vt:lpstr>
      <vt:lpstr>Исторические термины</vt:lpstr>
      <vt:lpstr>Исторические термины</vt:lpstr>
      <vt:lpstr>Темная лошадка</vt:lpstr>
      <vt:lpstr>Темная лошадка</vt:lpstr>
      <vt:lpstr>Темная лошадка</vt:lpstr>
      <vt:lpstr>Темная лошадка</vt:lpstr>
      <vt:lpstr>Темная лошадка</vt:lpstr>
      <vt:lpstr>Темная лошадка</vt:lpstr>
      <vt:lpstr>Темная лошадка</vt:lpstr>
      <vt:lpstr>Темная лошадка</vt:lpstr>
      <vt:lpstr>Темная лошадка</vt:lpstr>
      <vt:lpstr>Темная лошадка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SusarovaMK@mgpu.ru</dc:creator>
  <cp:lastModifiedBy>Сусарова Марина Ханпашевна</cp:lastModifiedBy>
  <cp:revision>272</cp:revision>
  <dcterms:created xsi:type="dcterms:W3CDTF">2014-05-16T09:35:17Z</dcterms:created>
  <dcterms:modified xsi:type="dcterms:W3CDTF">2024-02-11T10:48:53Z</dcterms:modified>
</cp:coreProperties>
</file>