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89" r:id="rId5"/>
    <p:sldId id="287" r:id="rId6"/>
    <p:sldId id="259" r:id="rId7"/>
    <p:sldId id="268" r:id="rId8"/>
    <p:sldId id="269" r:id="rId9"/>
    <p:sldId id="270" r:id="rId10"/>
    <p:sldId id="271" r:id="rId11"/>
    <p:sldId id="272" r:id="rId12"/>
    <p:sldId id="273" r:id="rId13"/>
    <p:sldId id="291" r:id="rId14"/>
    <p:sldId id="276" r:id="rId15"/>
    <p:sldId id="29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5pPr>
    <a:lvl6pPr marL="2286000" algn="l" defTabSz="914400" rtl="0" eaLnBrk="1" latinLnBrk="0" hangingPunct="1"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6pPr>
    <a:lvl7pPr marL="2743200" algn="l" defTabSz="914400" rtl="0" eaLnBrk="1" latinLnBrk="0" hangingPunct="1"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7pPr>
    <a:lvl8pPr marL="3200400" algn="l" defTabSz="914400" rtl="0" eaLnBrk="1" latinLnBrk="0" hangingPunct="1"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8pPr>
    <a:lvl9pPr marL="3657600" algn="l" defTabSz="914400" rtl="0" eaLnBrk="1" latinLnBrk="0" hangingPunct="1">
      <a:defRPr sz="2400" b="1" i="1" kern="1200">
        <a:solidFill>
          <a:schemeClr val="tx1"/>
        </a:solidFill>
        <a:latin typeface="Georgi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99"/>
    <a:srgbClr val="006600"/>
    <a:srgbClr val="2F4F37"/>
    <a:srgbClr val="D8B088"/>
    <a:srgbClr val="C58A4F"/>
    <a:srgbClr val="9966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E4056-CFE3-45D1-910B-77329EC74E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31E3F-B4BC-4C33-BEB7-8E41509BF3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4C1B9-8BF0-43A5-8B61-1885289FCF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1F6486-22F6-4B50-B988-EE7C02123D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ABF8D1-E585-4080-AC15-FC2C4E4FA7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69179-4A23-4082-A7E5-4B2706671F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01D077-2B69-477E-B05E-3B6F39425D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1E243-2100-4343-82F1-D3D1F3290B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ED419-9D8E-4848-8A47-C2D69E786D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D91C1-C4F3-45D2-97FF-617250A5AC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1D354-9CD1-4437-B7CF-47A653BB40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100F7-36D4-40A3-902A-6CAEFDE9E7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BFE7A-CFB5-4AEF-9622-F0B09E275A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latin typeface="+mn-lt"/>
              </a:defRPr>
            </a:lvl1pPr>
          </a:lstStyle>
          <a:p>
            <a:fld id="{C2141778-FB21-4BFA-94C8-2A9789C1023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32.wmf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1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4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9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6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6" name="Text Box 330"/>
          <p:cNvSpPr txBox="1">
            <a:spLocks noChangeArrowheads="1"/>
          </p:cNvSpPr>
          <p:nvPr/>
        </p:nvSpPr>
        <p:spPr bwMode="auto">
          <a:xfrm>
            <a:off x="1600200" y="2133600"/>
            <a:ext cx="6096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 err="1" smtClean="0">
                <a:solidFill>
                  <a:schemeClr val="bg1"/>
                </a:solidFill>
              </a:rPr>
              <a:t>Татаал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функция.</a:t>
            </a:r>
          </a:p>
          <a:p>
            <a:pPr algn="ctr">
              <a:spcBef>
                <a:spcPct val="50000"/>
              </a:spcBef>
            </a:pPr>
            <a:r>
              <a:rPr lang="ru-RU" sz="3600" dirty="0" err="1" smtClean="0">
                <a:solidFill>
                  <a:schemeClr val="bg1"/>
                </a:solidFill>
              </a:rPr>
              <a:t>Татаал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функциянын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туундусу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12192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ОГПИ , Колледж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48768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Даярдаган</a:t>
            </a:r>
            <a:r>
              <a:rPr lang="ru-RU" dirty="0" smtClean="0"/>
              <a:t>: </a:t>
            </a:r>
            <a:r>
              <a:rPr lang="ru-RU" dirty="0" err="1" smtClean="0"/>
              <a:t>Пазылова</a:t>
            </a:r>
            <a:r>
              <a:rPr lang="ru-RU" dirty="0" smtClean="0"/>
              <a:t> Зарина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685800" y="1295400"/>
          <a:ext cx="2514600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1" name="Формула" r:id="rId3" imgW="850680" imgH="431640" progId="Equation.3">
                  <p:embed/>
                </p:oleObj>
              </mc:Choice>
              <mc:Fallback>
                <p:oleObj name="Формула" r:id="rId3" imgW="8506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95400"/>
                        <a:ext cx="2514600" cy="1276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352800" y="1371600"/>
          <a:ext cx="30480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2" name="Формула" r:id="rId5" imgW="736560" imgH="241200" progId="Equation.3">
                  <p:embed/>
                </p:oleObj>
              </mc:Choice>
              <mc:Fallback>
                <p:oleObj name="Формула" r:id="rId5" imgW="73656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1371600"/>
                        <a:ext cx="3048000" cy="100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867400" y="1371600"/>
            <a:ext cx="609600" cy="5334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 rot="16200000">
            <a:off x="5067300" y="1714500"/>
            <a:ext cx="228600" cy="1066800"/>
          </a:xfrm>
          <a:prstGeom prst="leftBrace">
            <a:avLst>
              <a:gd name="adj1" fmla="val 38889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AutoShape 7"/>
          <p:cNvSpPr>
            <a:spLocks/>
          </p:cNvSpPr>
          <p:nvPr/>
        </p:nvSpPr>
        <p:spPr bwMode="auto">
          <a:xfrm>
            <a:off x="914400" y="3276600"/>
            <a:ext cx="152400" cy="1905000"/>
          </a:xfrm>
          <a:prstGeom prst="leftBrace">
            <a:avLst>
              <a:gd name="adj1" fmla="val 104167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1143000" y="3352800"/>
          <a:ext cx="17780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3" name="Формула" r:id="rId7" imgW="507960" imgH="177480" progId="Equation.3">
                  <p:embed/>
                </p:oleObj>
              </mc:Choice>
              <mc:Fallback>
                <p:oleObj name="Формула" r:id="rId7" imgW="50796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352800"/>
                        <a:ext cx="17780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971800" y="34290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99"/>
                </a:solidFill>
              </a:rPr>
              <a:t>- </a:t>
            </a:r>
            <a:r>
              <a:rPr lang="ru-RU" dirty="0" err="1" smtClean="0">
                <a:solidFill>
                  <a:srgbClr val="000099"/>
                </a:solidFill>
              </a:rPr>
              <a:t>Ички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>
                <a:solidFill>
                  <a:srgbClr val="000099"/>
                </a:solidFill>
              </a:rPr>
              <a:t>функция</a:t>
            </a:r>
          </a:p>
        </p:txBody>
      </p:sp>
      <p:graphicFrame>
        <p:nvGraphicFramePr>
          <p:cNvPr id="29706" name="Object 10"/>
          <p:cNvGraphicFramePr>
            <a:graphicFrameLocks noChangeAspect="1"/>
          </p:cNvGraphicFramePr>
          <p:nvPr/>
        </p:nvGraphicFramePr>
        <p:xfrm>
          <a:off x="1066800" y="4191000"/>
          <a:ext cx="16764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4" name="Формула" r:id="rId9" imgW="457200" imgH="228600" progId="Equation.3">
                  <p:embed/>
                </p:oleObj>
              </mc:Choice>
              <mc:Fallback>
                <p:oleObj name="Формула" r:id="rId9" imgW="45720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191000"/>
                        <a:ext cx="16764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2895600" y="4343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6600"/>
                </a:solidFill>
              </a:rPr>
              <a:t>-  </a:t>
            </a: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dirty="0" err="1" smtClean="0">
                <a:solidFill>
                  <a:srgbClr val="006600"/>
                </a:solidFill>
              </a:rPr>
              <a:t>Сырткы</a:t>
            </a:r>
            <a:r>
              <a:rPr lang="ru-RU" dirty="0" smtClean="0">
                <a:solidFill>
                  <a:srgbClr val="006600"/>
                </a:solidFill>
              </a:rPr>
              <a:t> функция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 smtClean="0"/>
              <a:t>Берилген</a:t>
            </a:r>
            <a:r>
              <a:rPr lang="ru-RU" dirty="0" smtClean="0"/>
              <a:t> </a:t>
            </a:r>
            <a:r>
              <a:rPr lang="ru-RU" dirty="0" err="1" smtClean="0"/>
              <a:t>татаал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ru-RU" dirty="0" err="1" smtClean="0"/>
              <a:t>жана</a:t>
            </a:r>
            <a:r>
              <a:rPr lang="ru-RU" dirty="0" smtClean="0"/>
              <a:t>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ru-RU" dirty="0" err="1" smtClean="0"/>
              <a:t>функцияларын</a:t>
            </a:r>
            <a:r>
              <a:rPr lang="ru-RU" dirty="0" smtClean="0"/>
              <a:t> </a:t>
            </a:r>
            <a:r>
              <a:rPr lang="ru-RU" dirty="0" err="1" smtClean="0"/>
              <a:t>аныктагыла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3" grpId="0" animBg="1"/>
      <p:bldP spid="29705" grpId="0"/>
      <p:bldP spid="297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6477327"/>
              </p:ext>
            </p:extLst>
          </p:nvPr>
        </p:nvGraphicFramePr>
        <p:xfrm>
          <a:off x="725488" y="1600200"/>
          <a:ext cx="228282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7" name="Уравнение" r:id="rId3" imgW="787320" imgH="228600" progId="Equation.3">
                  <p:embed/>
                </p:oleObj>
              </mc:Choice>
              <mc:Fallback>
                <p:oleObj name="Уравнение" r:id="rId3" imgW="78732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8" y="1600200"/>
                        <a:ext cx="2282825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3221038" y="1371600"/>
          <a:ext cx="3235325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8" name="Формула" r:id="rId5" imgW="736560" imgH="241200" progId="Equation.3">
                  <p:embed/>
                </p:oleObj>
              </mc:Choice>
              <mc:Fallback>
                <p:oleObj name="Формула" r:id="rId5" imgW="73656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1038" y="1371600"/>
                        <a:ext cx="3235325" cy="1058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5943600" y="1371600"/>
            <a:ext cx="609600" cy="6096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AutoShape 6"/>
          <p:cNvSpPr>
            <a:spLocks/>
          </p:cNvSpPr>
          <p:nvPr/>
        </p:nvSpPr>
        <p:spPr bwMode="auto">
          <a:xfrm rot="16200000">
            <a:off x="5067300" y="1790700"/>
            <a:ext cx="228600" cy="1066800"/>
          </a:xfrm>
          <a:prstGeom prst="leftBrace">
            <a:avLst>
              <a:gd name="adj1" fmla="val 38889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7" name="AutoShape 7"/>
          <p:cNvSpPr>
            <a:spLocks/>
          </p:cNvSpPr>
          <p:nvPr/>
        </p:nvSpPr>
        <p:spPr bwMode="auto">
          <a:xfrm>
            <a:off x="990600" y="2895600"/>
            <a:ext cx="304800" cy="1905000"/>
          </a:xfrm>
          <a:prstGeom prst="leftBrace">
            <a:avLst>
              <a:gd name="adj1" fmla="val 5208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1331913" y="3087688"/>
          <a:ext cx="171132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9" name="Формула" r:id="rId7" imgW="545760" imgH="152280" progId="Equation.3">
                  <p:embed/>
                </p:oleObj>
              </mc:Choice>
              <mc:Fallback>
                <p:oleObj name="Формула" r:id="rId7" imgW="545760" imgH="1522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3087688"/>
                        <a:ext cx="1711325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048000" y="31242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99"/>
                </a:solidFill>
              </a:rPr>
              <a:t>- </a:t>
            </a:r>
            <a:r>
              <a:rPr lang="ru-RU" dirty="0" err="1" smtClean="0">
                <a:solidFill>
                  <a:srgbClr val="000099"/>
                </a:solidFill>
              </a:rPr>
              <a:t>Ички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>
                <a:solidFill>
                  <a:srgbClr val="000099"/>
                </a:solidFill>
              </a:rPr>
              <a:t>функция</a:t>
            </a:r>
          </a:p>
        </p:txBody>
      </p:sp>
      <p:graphicFrame>
        <p:nvGraphicFramePr>
          <p:cNvPr id="30730" name="Object 10"/>
          <p:cNvGraphicFramePr>
            <a:graphicFrameLocks noChangeAspect="1"/>
          </p:cNvGraphicFramePr>
          <p:nvPr/>
        </p:nvGraphicFramePr>
        <p:xfrm>
          <a:off x="1371600" y="3810000"/>
          <a:ext cx="12700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0" name="Формула" r:id="rId9" imgW="406080" imgH="228600" progId="Equation.3">
                  <p:embed/>
                </p:oleObj>
              </mc:Choice>
              <mc:Fallback>
                <p:oleObj name="Формула" r:id="rId9" imgW="4060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10000"/>
                        <a:ext cx="12700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895600" y="3962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6600"/>
                </a:solidFill>
              </a:rPr>
              <a:t>-  </a:t>
            </a:r>
            <a:r>
              <a:rPr lang="ru-RU" dirty="0" err="1" smtClean="0">
                <a:solidFill>
                  <a:srgbClr val="006600"/>
                </a:solidFill>
              </a:rPr>
              <a:t>Сырткы</a:t>
            </a: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dirty="0">
                <a:solidFill>
                  <a:srgbClr val="006600"/>
                </a:solidFill>
              </a:rPr>
              <a:t>функция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 smtClean="0"/>
              <a:t>Берилген</a:t>
            </a:r>
            <a:r>
              <a:rPr lang="ru-RU" dirty="0" smtClean="0"/>
              <a:t> </a:t>
            </a:r>
            <a:r>
              <a:rPr lang="ru-RU" dirty="0" err="1" smtClean="0"/>
              <a:t>татаал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ru-RU" dirty="0" err="1" smtClean="0"/>
              <a:t>жана</a:t>
            </a:r>
            <a:r>
              <a:rPr lang="ru-RU" dirty="0" smtClean="0"/>
              <a:t>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ru-RU" dirty="0" err="1" smtClean="0"/>
              <a:t>функцияларын</a:t>
            </a:r>
            <a:r>
              <a:rPr lang="ru-RU" dirty="0" smtClean="0"/>
              <a:t> </a:t>
            </a:r>
            <a:r>
              <a:rPr lang="ru-RU" dirty="0" err="1" smtClean="0"/>
              <a:t>аныктагыла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  <p:bldP spid="30727" grpId="0" animBg="1"/>
      <p:bldP spid="30729" grpId="0"/>
      <p:bldP spid="307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11188" y="457200"/>
            <a:ext cx="8532812" cy="4572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y-KG" dirty="0" smtClean="0">
                <a:solidFill>
                  <a:srgbClr val="FF0000"/>
                </a:solidFill>
                <a:latin typeface="Arial" charset="0"/>
              </a:rPr>
              <a:t>Татаал функциянын туундусун табуу эрежеси:</a:t>
            </a:r>
            <a:endParaRPr lang="ru-RU" dirty="0">
              <a:solidFill>
                <a:srgbClr val="FF0000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749" name="Rectangle 5"/>
              <p:cNvSpPr>
                <a:spLocks noChangeArrowheads="1"/>
              </p:cNvSpPr>
              <p:nvPr/>
            </p:nvSpPr>
            <p:spPr bwMode="auto">
              <a:xfrm>
                <a:off x="699407" y="861168"/>
                <a:ext cx="7924800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dirty="0" smtClean="0">
                    <a:solidFill>
                      <a:srgbClr val="000099"/>
                    </a:solidFill>
                  </a:rPr>
                  <a:t>Эгерде</a:t>
                </a:r>
                <a:r>
                  <a:rPr lang="en-US" dirty="0" smtClean="0">
                    <a:solidFill>
                      <a:srgbClr val="000099"/>
                    </a:solidFill>
                  </a:rPr>
                  <a:t> f </a:t>
                </a:r>
                <a:r>
                  <a:rPr lang="ky-KG" dirty="0" smtClean="0">
                    <a:solidFill>
                      <a:srgbClr val="000099"/>
                    </a:solidFill>
                  </a:rPr>
                  <a:t> функциясы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y-KG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y-KG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b>
                        <m:r>
                          <a:rPr lang="ky-KG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ky-KG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err="1" smtClean="0">
                    <a:solidFill>
                      <a:srgbClr val="000099"/>
                    </a:solidFill>
                  </a:rPr>
                  <a:t>чекитинде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туундуга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ээ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болсо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, ал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эми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99"/>
                    </a:solidFill>
                  </a:rPr>
                  <a:t>g </a:t>
                </a:r>
                <a:r>
                  <a:rPr lang="ky-KG" dirty="0" smtClean="0">
                    <a:solidFill>
                      <a:srgbClr val="000099"/>
                    </a:solidFill>
                  </a:rPr>
                  <a:t>функциясы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y-KG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y-KG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у</m:t>
                        </m:r>
                      </m:e>
                      <m:sub>
                        <m:r>
                          <a:rPr lang="ky-KG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ru-RU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>
                    <a:solidFill>
                      <a:srgbClr val="000099"/>
                    </a:solidFill>
                  </a:rPr>
                  <a:t> </a:t>
                </a:r>
                <a:r>
                  <a:rPr lang="ky-KG" dirty="0" smtClean="0">
                    <a:solidFill>
                      <a:srgbClr val="000099"/>
                    </a:solidFill>
                  </a:rPr>
                  <a:t>чекитинде туундуга ээ болсо, анда </a:t>
                </a:r>
                <a:r>
                  <a:rPr lang="en-US" dirty="0" smtClean="0">
                    <a:solidFill>
                      <a:srgbClr val="000099"/>
                    </a:solidFill>
                  </a:rPr>
                  <a:t>h(x)=g(f(x)) </a:t>
                </a:r>
                <a:r>
                  <a:rPr lang="ky-KG" dirty="0" smtClean="0">
                    <a:solidFill>
                      <a:srgbClr val="000099"/>
                    </a:solidFill>
                  </a:rPr>
                  <a:t>татаал функциясы дагы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y-KG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y-KG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b>
                        <m:r>
                          <a:rPr lang="ky-KG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ky-KG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err="1" smtClean="0">
                    <a:solidFill>
                      <a:srgbClr val="000099"/>
                    </a:solidFill>
                  </a:rPr>
                  <a:t>чекитинде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туундуга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ээ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болот </a:t>
                </a:r>
                <a:r>
                  <a:rPr lang="ru-RU" dirty="0" err="1" smtClean="0">
                    <a:solidFill>
                      <a:srgbClr val="000099"/>
                    </a:solidFill>
                  </a:rPr>
                  <a:t>жана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 </a:t>
                </a:r>
                <a:endParaRPr lang="ru-RU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1749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9407" y="861168"/>
                <a:ext cx="7924800" cy="1938992"/>
              </a:xfrm>
              <a:prstGeom prst="rect">
                <a:avLst/>
              </a:prstGeom>
              <a:blipFill rotWithShape="0">
                <a:blip r:embed="rId2"/>
                <a:stretch>
                  <a:fillRect t="-2516" b="-628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71600" y="3012568"/>
                <a:ext cx="6934200" cy="6386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e>
                        <m:sup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\</m:t>
                          </m:r>
                        </m:sup>
                      </m:sSup>
                      <m:d>
                        <m:d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4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000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40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p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\</m:t>
                          </m:r>
                        </m:sup>
                      </m:sSup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4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4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𝒇</m:t>
                          </m:r>
                        </m:e>
                        <m:sup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\</m:t>
                          </m:r>
                        </m:sup>
                      </m:sSup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012568"/>
                <a:ext cx="6934200" cy="63863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524000" y="41910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23657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бар</a:t>
            </a:r>
            <a:r>
              <a:rPr lang="ky-KG" dirty="0" smtClean="0">
                <a:solidFill>
                  <a:srgbClr val="000099"/>
                </a:solidFill>
              </a:rPr>
              <a:t>абардыгы аткарылат.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96400" cy="1466850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  </a:t>
            </a:r>
            <a:r>
              <a:rPr lang="en-US" sz="3200" b="1" dirty="0" smtClean="0"/>
              <a:t>h</a:t>
            </a:r>
            <a:r>
              <a:rPr lang="ru-RU" sz="3200" b="1" dirty="0" smtClean="0"/>
              <a:t>(x) = </a:t>
            </a:r>
            <a:r>
              <a:rPr lang="en-US" sz="3200" b="1" dirty="0" smtClean="0"/>
              <a:t>f</a:t>
            </a:r>
            <a:r>
              <a:rPr lang="ru-RU" sz="3200" b="1" dirty="0" smtClean="0"/>
              <a:t>(</a:t>
            </a:r>
            <a:r>
              <a:rPr lang="en-US" sz="3200" b="1" dirty="0" smtClean="0"/>
              <a:t>g</a:t>
            </a:r>
            <a:r>
              <a:rPr lang="ru-RU" sz="3200" b="1" dirty="0" smtClean="0"/>
              <a:t>(x)) </a:t>
            </a:r>
            <a:r>
              <a:rPr lang="ru-RU" sz="3200" b="1" dirty="0" err="1" smtClean="0"/>
              <a:t>татаал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функциясынын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туундусун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табуунун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алгоритми</a:t>
            </a:r>
            <a:r>
              <a:rPr lang="ru-RU" sz="3200" b="1" dirty="0" smtClean="0"/>
              <a:t>.</a:t>
            </a:r>
            <a:r>
              <a:rPr lang="ru-RU" sz="4000" b="1" dirty="0" smtClean="0"/>
              <a:t>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715375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1)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en-US" dirty="0" smtClean="0"/>
              <a:t>f</a:t>
            </a:r>
            <a:r>
              <a:rPr lang="ru-RU" dirty="0" smtClean="0"/>
              <a:t>(</a:t>
            </a:r>
            <a:r>
              <a:rPr lang="en-US" dirty="0" smtClean="0"/>
              <a:t>g</a:t>
            </a:r>
            <a:r>
              <a:rPr lang="ru-RU" dirty="0" smtClean="0"/>
              <a:t>) </a:t>
            </a:r>
            <a:r>
              <a:rPr lang="ru-RU" dirty="0" err="1" smtClean="0"/>
              <a:t>функциясын</a:t>
            </a:r>
            <a:r>
              <a:rPr lang="ru-RU" dirty="0" smtClean="0"/>
              <a:t> </a:t>
            </a:r>
            <a:r>
              <a:rPr lang="ru-RU" dirty="0" err="1" smtClean="0"/>
              <a:t>аныктоо</a:t>
            </a: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2)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туундусун</a:t>
            </a:r>
            <a:r>
              <a:rPr lang="ru-RU" dirty="0" smtClean="0"/>
              <a:t> </a:t>
            </a:r>
            <a:r>
              <a:rPr lang="ru-RU" dirty="0" err="1" smtClean="0"/>
              <a:t>табуу</a:t>
            </a:r>
            <a:r>
              <a:rPr lang="ru-RU" dirty="0" smtClean="0"/>
              <a:t> </a:t>
            </a:r>
            <a:r>
              <a:rPr lang="en-US" dirty="0" smtClean="0"/>
              <a:t>f</a:t>
            </a:r>
            <a:r>
              <a:rPr lang="ru-RU" dirty="0" smtClean="0"/>
              <a:t>'(</a:t>
            </a:r>
            <a:r>
              <a:rPr lang="en-US" dirty="0" smtClean="0"/>
              <a:t>g</a:t>
            </a:r>
            <a:r>
              <a:rPr lang="ru-RU" dirty="0" smtClean="0"/>
              <a:t>) </a:t>
            </a:r>
          </a:p>
          <a:p>
            <a:pPr>
              <a:buFontTx/>
              <a:buNone/>
            </a:pPr>
            <a:r>
              <a:rPr lang="ru-RU" dirty="0" smtClean="0"/>
              <a:t>3)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en-US" dirty="0" smtClean="0"/>
              <a:t>g</a:t>
            </a:r>
            <a:r>
              <a:rPr lang="ru-RU" dirty="0" smtClean="0"/>
              <a:t>(x) </a:t>
            </a:r>
            <a:r>
              <a:rPr lang="ru-RU" dirty="0" err="1" smtClean="0"/>
              <a:t>функциясын</a:t>
            </a:r>
            <a:r>
              <a:rPr lang="ru-RU" dirty="0" smtClean="0"/>
              <a:t> </a:t>
            </a:r>
            <a:r>
              <a:rPr lang="ru-RU" dirty="0" err="1" smtClean="0"/>
              <a:t>аныктоо</a:t>
            </a:r>
            <a:r>
              <a:rPr lang="ru-RU" dirty="0" smtClean="0"/>
              <a:t>. </a:t>
            </a:r>
          </a:p>
          <a:p>
            <a:pPr>
              <a:buFontTx/>
              <a:buNone/>
            </a:pPr>
            <a:r>
              <a:rPr lang="ru-RU" dirty="0" smtClean="0"/>
              <a:t>4)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туундусун</a:t>
            </a:r>
            <a:r>
              <a:rPr lang="ru-RU" dirty="0" smtClean="0"/>
              <a:t> </a:t>
            </a:r>
            <a:r>
              <a:rPr lang="ru-RU" dirty="0" err="1" smtClean="0"/>
              <a:t>табуу</a:t>
            </a:r>
            <a:r>
              <a:rPr lang="ru-RU" dirty="0" smtClean="0"/>
              <a:t> </a:t>
            </a:r>
            <a:r>
              <a:rPr lang="en-US" dirty="0"/>
              <a:t>g</a:t>
            </a:r>
            <a:r>
              <a:rPr lang="ru-RU" dirty="0"/>
              <a:t>'(x)</a:t>
            </a:r>
            <a:endParaRPr lang="ru-RU" dirty="0" smtClean="0"/>
          </a:p>
          <a:p>
            <a:pPr>
              <a:buFontTx/>
              <a:buNone/>
            </a:pPr>
            <a:r>
              <a:rPr lang="en-US" dirty="0" smtClean="0"/>
              <a:t>5)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ru-RU" dirty="0" err="1" smtClean="0"/>
              <a:t>жана</a:t>
            </a:r>
            <a:r>
              <a:rPr lang="ru-RU" dirty="0" smtClean="0"/>
              <a:t>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туундуларын</a:t>
            </a:r>
            <a:r>
              <a:rPr lang="ru-RU" dirty="0" smtClean="0"/>
              <a:t> </a:t>
            </a:r>
            <a:r>
              <a:rPr lang="ru-RU" dirty="0" err="1" smtClean="0"/>
              <a:t>көбөйтүү</a:t>
            </a:r>
            <a:r>
              <a:rPr lang="ru-RU" dirty="0" smtClean="0"/>
              <a:t>  </a:t>
            </a:r>
            <a:r>
              <a:rPr lang="en-US" dirty="0" smtClean="0"/>
              <a:t>f</a:t>
            </a:r>
            <a:r>
              <a:rPr lang="ru-RU" dirty="0" smtClean="0"/>
              <a:t>’(</a:t>
            </a:r>
            <a:r>
              <a:rPr lang="en-US" dirty="0" smtClean="0"/>
              <a:t>g</a:t>
            </a:r>
            <a:r>
              <a:rPr lang="ru-RU" dirty="0" smtClean="0"/>
              <a:t>(</a:t>
            </a:r>
            <a:r>
              <a:rPr lang="en-US" dirty="0" smtClean="0"/>
              <a:t>x</a:t>
            </a:r>
            <a:r>
              <a:rPr lang="ru-RU" dirty="0" smtClean="0"/>
              <a:t>))·</a:t>
            </a:r>
            <a:r>
              <a:rPr lang="en-US" dirty="0" smtClean="0"/>
              <a:t>g</a:t>
            </a:r>
            <a:r>
              <a:rPr lang="ru-RU" dirty="0" smtClean="0"/>
              <a:t>’(x)</a:t>
            </a:r>
          </a:p>
          <a:p>
            <a:pPr>
              <a:buFontTx/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9149412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374900"/>
              </p:ext>
            </p:extLst>
          </p:nvPr>
        </p:nvGraphicFramePr>
        <p:xfrm>
          <a:off x="717550" y="609600"/>
          <a:ext cx="366395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0" name="Уравнение" r:id="rId3" imgW="965160" imgH="266400" progId="Equation.3">
                  <p:embed/>
                </p:oleObj>
              </mc:Choice>
              <mc:Fallback>
                <p:oleObj name="Уравнение" r:id="rId3" imgW="965160" imgH="266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550" y="609600"/>
                        <a:ext cx="3663950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886200" y="609600"/>
            <a:ext cx="533400" cy="4572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 rot="16200000">
            <a:off x="3009900" y="876300"/>
            <a:ext cx="342900" cy="1333500"/>
          </a:xfrm>
          <a:prstGeom prst="leftBrace">
            <a:avLst>
              <a:gd name="adj1" fmla="val 32407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555625" y="1752600"/>
          <a:ext cx="2243138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1" name="Формула" r:id="rId5" imgW="761760" imgH="507960" progId="Equation.3">
                  <p:embed/>
                </p:oleObj>
              </mc:Choice>
              <mc:Fallback>
                <p:oleObj name="Формула" r:id="rId5" imgW="761760" imgH="507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" y="1752600"/>
                        <a:ext cx="2243138" cy="1493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3581400" y="1981200"/>
          <a:ext cx="22161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2" name="Формула" r:id="rId7" imgW="622080" imgH="203040" progId="Equation.3">
                  <p:embed/>
                </p:oleObj>
              </mc:Choice>
              <mc:Fallback>
                <p:oleObj name="Формула" r:id="rId7" imgW="622080" imgH="203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981200"/>
                        <a:ext cx="2216150" cy="7239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105006"/>
              </p:ext>
            </p:extLst>
          </p:nvPr>
        </p:nvGraphicFramePr>
        <p:xfrm>
          <a:off x="573768" y="3185886"/>
          <a:ext cx="8320088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3" name="Уравнение" r:id="rId9" imgW="2946240" imgH="291960" progId="Equation.3">
                  <p:embed/>
                </p:oleObj>
              </mc:Choice>
              <mc:Fallback>
                <p:oleObj name="Уравнение" r:id="rId9" imgW="2946240" imgH="2919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768" y="3185886"/>
                        <a:ext cx="8320088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2574925" y="4419600"/>
          <a:ext cx="3765550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4" name="Формула" r:id="rId11" imgW="1218960" imgH="266400" progId="Equation.3">
                  <p:embed/>
                </p:oleObj>
              </mc:Choice>
              <mc:Fallback>
                <p:oleObj name="Формула" r:id="rId11" imgW="1218960" imgH="266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4925" y="4419600"/>
                        <a:ext cx="3765550" cy="823913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  <p:bldP spid="348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Блок-схема: процесс 32"/>
          <p:cNvSpPr/>
          <p:nvPr/>
        </p:nvSpPr>
        <p:spPr>
          <a:xfrm>
            <a:off x="4500563" y="4857750"/>
            <a:ext cx="428625" cy="642938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4500563" y="3714750"/>
            <a:ext cx="500062" cy="642938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4429125" y="1214438"/>
            <a:ext cx="500063" cy="642937"/>
          </a:xfrm>
          <a:prstGeom prst="flowChartProcess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8100"/>
            <a:ext cx="8867776" cy="11049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err="1" smtClean="0"/>
              <a:t>Функциянын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туундусун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тапкыла</a:t>
            </a:r>
            <a:r>
              <a:rPr lang="ru-RU" sz="4000" b="1" dirty="0" smtClean="0"/>
              <a:t>:</a:t>
            </a:r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3165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3690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1" name="Rectangle 12"/>
          <p:cNvSpPr>
            <a:spLocks noChangeArrowheads="1"/>
          </p:cNvSpPr>
          <p:nvPr/>
        </p:nvSpPr>
        <p:spPr bwMode="auto">
          <a:xfrm>
            <a:off x="0" y="4492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2" name="Rectangle 14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3" name="Rectangle 16"/>
          <p:cNvSpPr>
            <a:spLocks noChangeArrowheads="1"/>
          </p:cNvSpPr>
          <p:nvPr/>
        </p:nvSpPr>
        <p:spPr bwMode="auto">
          <a:xfrm>
            <a:off x="0" y="3303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4" name="Rectangle 17"/>
          <p:cNvSpPr>
            <a:spLocks noChangeArrowheads="1"/>
          </p:cNvSpPr>
          <p:nvPr/>
        </p:nvSpPr>
        <p:spPr bwMode="auto">
          <a:xfrm>
            <a:off x="0" y="3554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5" name="Rectangle 19"/>
          <p:cNvSpPr>
            <a:spLocks noChangeArrowheads="1"/>
          </p:cNvSpPr>
          <p:nvPr/>
        </p:nvSpPr>
        <p:spPr bwMode="auto">
          <a:xfrm>
            <a:off x="0" y="32877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6" name="Rectangle 20"/>
          <p:cNvSpPr>
            <a:spLocks noChangeArrowheads="1"/>
          </p:cNvSpPr>
          <p:nvPr/>
        </p:nvSpPr>
        <p:spPr bwMode="auto">
          <a:xfrm>
            <a:off x="0" y="35702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7" name="Rectangle 22"/>
          <p:cNvSpPr>
            <a:spLocks noChangeArrowheads="1"/>
          </p:cNvSpPr>
          <p:nvPr/>
        </p:nvSpPr>
        <p:spPr bwMode="auto">
          <a:xfrm>
            <a:off x="0" y="3173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8" name="Rectangle 23"/>
          <p:cNvSpPr>
            <a:spLocks noChangeArrowheads="1"/>
          </p:cNvSpPr>
          <p:nvPr/>
        </p:nvSpPr>
        <p:spPr bwMode="auto">
          <a:xfrm>
            <a:off x="0" y="3684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79" name="Rectangle 25"/>
          <p:cNvSpPr>
            <a:spLocks noChangeArrowheads="1"/>
          </p:cNvSpPr>
          <p:nvPr/>
        </p:nvSpPr>
        <p:spPr bwMode="auto">
          <a:xfrm>
            <a:off x="0" y="31273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sp>
        <p:nvSpPr>
          <p:cNvPr id="40980" name="Rectangle 26"/>
          <p:cNvSpPr>
            <a:spLocks noChangeArrowheads="1"/>
          </p:cNvSpPr>
          <p:nvPr/>
        </p:nvSpPr>
        <p:spPr bwMode="auto">
          <a:xfrm>
            <a:off x="0" y="37290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>
              <a:latin typeface="Arial" panose="020B0604020202020204" pitchFamily="34" charset="0"/>
            </a:endParaRPr>
          </a:p>
        </p:txBody>
      </p:sp>
      <p:graphicFrame>
        <p:nvGraphicFramePr>
          <p:cNvPr id="40981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557329"/>
              </p:ext>
            </p:extLst>
          </p:nvPr>
        </p:nvGraphicFramePr>
        <p:xfrm>
          <a:off x="142875" y="1214438"/>
          <a:ext cx="3071813" cy="447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0" name="Уравнение" r:id="rId3" imgW="1143000" imgH="1473120" progId="Equation.3">
                  <p:embed/>
                </p:oleObj>
              </mc:Choice>
              <mc:Fallback>
                <p:oleObj name="Уравнение" r:id="rId3" imgW="1143000" imgH="1473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1214438"/>
                        <a:ext cx="3071813" cy="447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82" name="Object 30"/>
          <p:cNvGraphicFramePr>
            <a:graphicFrameLocks noChangeAspect="1"/>
          </p:cNvGraphicFramePr>
          <p:nvPr/>
        </p:nvGraphicFramePr>
        <p:xfrm>
          <a:off x="4429125" y="1214438"/>
          <a:ext cx="4000500" cy="453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1" name="Формула" r:id="rId5" imgW="1320800" imgH="1803400" progId="Equation.3">
                  <p:embed/>
                </p:oleObj>
              </mc:Choice>
              <mc:Fallback>
                <p:oleObj name="Формула" r:id="rId5" imgW="1320800" imgH="180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5" y="1214438"/>
                        <a:ext cx="4000500" cy="453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5809701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31" grpId="0" animBg="1"/>
      <p:bldP spid="4454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Прямоугольник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80988"/>
            <a:ext cx="858361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750" y="1040498"/>
            <a:ext cx="8640763" cy="557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sz="2800" dirty="0" err="1" smtClean="0"/>
              <a:t>Татаал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функциянын</a:t>
            </a:r>
            <a:r>
              <a:rPr lang="ru-RU" sz="2800" dirty="0" smtClean="0"/>
              <a:t> </a:t>
            </a:r>
            <a:r>
              <a:rPr lang="ru-RU" sz="2800" dirty="0" err="1" smtClean="0"/>
              <a:t>туундусу</a:t>
            </a:r>
            <a:r>
              <a:rPr lang="ru-RU" sz="2800" dirty="0" smtClean="0"/>
              <a:t> т</a:t>
            </a:r>
            <a:r>
              <a:rPr lang="ky-KG" sz="2800" dirty="0" smtClean="0"/>
              <a:t>үшүнүгү таанышасыңар</a:t>
            </a:r>
            <a:r>
              <a:rPr lang="ru-RU" sz="2800" dirty="0" smtClean="0"/>
              <a:t>.</a:t>
            </a:r>
            <a:endParaRPr lang="ru-RU" sz="2800" dirty="0"/>
          </a:p>
          <a:p>
            <a:pPr eaLnBrk="1" hangingPunct="1"/>
            <a:endParaRPr lang="ru-RU" sz="28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sz="2800" dirty="0"/>
              <a:t> </a:t>
            </a:r>
            <a:r>
              <a:rPr lang="ru-RU" sz="2800" dirty="0" err="1" smtClean="0"/>
              <a:t>Татаал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функциянын</a:t>
            </a:r>
            <a:r>
              <a:rPr lang="ru-RU" sz="2800" dirty="0" smtClean="0"/>
              <a:t> </a:t>
            </a:r>
            <a:r>
              <a:rPr lang="ru-RU" sz="2800" dirty="0" err="1" smtClean="0"/>
              <a:t>туундусун</a:t>
            </a:r>
            <a:r>
              <a:rPr lang="ru-RU" sz="2800" dirty="0" smtClean="0"/>
              <a:t> </a:t>
            </a:r>
            <a:r>
              <a:rPr lang="ru-RU" sz="2800" dirty="0" err="1" smtClean="0"/>
              <a:t>табуу</a:t>
            </a:r>
            <a:r>
              <a:rPr lang="ru-RU" sz="2800" dirty="0" smtClean="0"/>
              <a:t> </a:t>
            </a:r>
            <a:r>
              <a:rPr lang="ru-RU" sz="2800" dirty="0" err="1" smtClean="0"/>
              <a:t>алгоритмин</a:t>
            </a:r>
            <a:r>
              <a:rPr lang="ru-RU" sz="2800" dirty="0" smtClean="0"/>
              <a:t> </a:t>
            </a:r>
            <a:r>
              <a:rPr lang="ru-RU" sz="2800" dirty="0" err="1" smtClean="0"/>
              <a:t>үйрөнөсүңөр</a:t>
            </a:r>
            <a:r>
              <a:rPr lang="ru-RU" sz="2800" dirty="0" smtClean="0"/>
              <a:t>.</a:t>
            </a:r>
            <a:endParaRPr lang="ru-RU" sz="2800" dirty="0"/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sz="28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err="1" smtClean="0"/>
              <a:t>Татаал</a:t>
            </a:r>
            <a:r>
              <a:rPr lang="ru-RU" sz="2800" dirty="0" smtClean="0"/>
              <a:t> </a:t>
            </a:r>
            <a:r>
              <a:rPr lang="ru-RU" sz="2800" dirty="0" err="1" smtClean="0"/>
              <a:t>функциянын</a:t>
            </a:r>
            <a:r>
              <a:rPr lang="ru-RU" sz="2800" dirty="0" smtClean="0"/>
              <a:t> </a:t>
            </a:r>
            <a:r>
              <a:rPr lang="ru-RU" sz="2800" dirty="0" err="1" smtClean="0"/>
              <a:t>туундусун</a:t>
            </a:r>
            <a:r>
              <a:rPr lang="ru-RU" sz="2800" dirty="0" smtClean="0"/>
              <a:t> </a:t>
            </a:r>
            <a:r>
              <a:rPr lang="ru-RU" sz="2800" dirty="0" err="1" smtClean="0"/>
              <a:t>табуу</a:t>
            </a:r>
            <a:r>
              <a:rPr lang="ru-RU" sz="2800" dirty="0" smtClean="0"/>
              <a:t> </a:t>
            </a:r>
            <a:r>
              <a:rPr lang="ru-RU" sz="2800" dirty="0" err="1" smtClean="0"/>
              <a:t>эрежелерин</a:t>
            </a:r>
            <a:r>
              <a:rPr lang="ru-RU" sz="2800" dirty="0" smtClean="0"/>
              <a:t> </a:t>
            </a:r>
            <a:r>
              <a:rPr lang="ru-RU" sz="2800" dirty="0" err="1" smtClean="0"/>
              <a:t>колдонуп</a:t>
            </a:r>
            <a:r>
              <a:rPr lang="ru-RU" sz="2800" dirty="0" smtClean="0"/>
              <a:t>, </a:t>
            </a:r>
            <a:r>
              <a:rPr lang="ru-RU" sz="2800" dirty="0" err="1" smtClean="0"/>
              <a:t>мисалдарды</a:t>
            </a:r>
            <a:r>
              <a:rPr lang="ru-RU" sz="2800" dirty="0" smtClean="0"/>
              <a:t> </a:t>
            </a:r>
            <a:r>
              <a:rPr lang="ru-RU" sz="2800" dirty="0" err="1" smtClean="0"/>
              <a:t>чыгарганды</a:t>
            </a:r>
            <a:r>
              <a:rPr lang="ru-RU" sz="2800" dirty="0" smtClean="0"/>
              <a:t> </a:t>
            </a:r>
            <a:r>
              <a:rPr lang="ru-RU" sz="2800" dirty="0" err="1" smtClean="0"/>
              <a:t>үйрөнөсүңөр</a:t>
            </a:r>
            <a:r>
              <a:rPr lang="ru-RU" sz="2800" dirty="0" smtClean="0"/>
              <a:t>.</a:t>
            </a:r>
            <a:endParaRPr lang="ru-RU" sz="2800" dirty="0"/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sz="2800" dirty="0"/>
          </a:p>
          <a:p>
            <a:pPr eaLnBrk="1" hangingPunct="1"/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4572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0" dirty="0" err="1" smtClean="0">
                <a:solidFill>
                  <a:srgbClr val="FF0000"/>
                </a:solidFill>
              </a:rPr>
              <a:t>Сабактын</a:t>
            </a:r>
            <a:r>
              <a:rPr lang="ru-RU" i="0" dirty="0" smtClean="0">
                <a:solidFill>
                  <a:srgbClr val="FF0000"/>
                </a:solidFill>
              </a:rPr>
              <a:t> </a:t>
            </a:r>
            <a:r>
              <a:rPr lang="ru-RU" sz="4000" i="0" dirty="0" err="1" smtClean="0">
                <a:solidFill>
                  <a:srgbClr val="FF0000"/>
                </a:solidFill>
              </a:rPr>
              <a:t>максаттары</a:t>
            </a:r>
            <a:r>
              <a:rPr lang="ru-RU" i="0" dirty="0" smtClean="0">
                <a:solidFill>
                  <a:srgbClr val="FF0000"/>
                </a:solidFill>
              </a:rPr>
              <a:t>:</a:t>
            </a:r>
            <a:endParaRPr lang="ru-RU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46395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 стрелкой 20"/>
          <p:cNvCxnSpPr/>
          <p:nvPr/>
        </p:nvCxnSpPr>
        <p:spPr>
          <a:xfrm>
            <a:off x="2714625" y="1357313"/>
            <a:ext cx="3214688" cy="21431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714500" y="2000250"/>
            <a:ext cx="4214813" cy="27146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785938" y="2714625"/>
            <a:ext cx="4143375" cy="278606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285875" y="3429000"/>
            <a:ext cx="4643438" cy="71437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000250" y="2071688"/>
            <a:ext cx="3929063" cy="20002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1785938" y="1428750"/>
            <a:ext cx="4143375" cy="32146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1500188" y="2857500"/>
            <a:ext cx="4500562" cy="27146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3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1026" name="Object 13"/>
          <p:cNvGraphicFramePr>
            <a:graphicFrameLocks noChangeAspect="1"/>
          </p:cNvGraphicFramePr>
          <p:nvPr/>
        </p:nvGraphicFramePr>
        <p:xfrm>
          <a:off x="428625" y="1071563"/>
          <a:ext cx="2428875" cy="564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8" name="Формула" r:id="rId3" imgW="939800" imgH="2032000" progId="Equation.3">
                  <p:embed/>
                </p:oleObj>
              </mc:Choice>
              <mc:Fallback>
                <p:oleObj name="Формула" r:id="rId3" imgW="939800" imgH="203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071563"/>
                        <a:ext cx="2428875" cy="564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15"/>
          <p:cNvSpPr>
            <a:spLocks noChangeArrowheads="1"/>
          </p:cNvSpPr>
          <p:nvPr/>
        </p:nvSpPr>
        <p:spPr bwMode="auto">
          <a:xfrm>
            <a:off x="0" y="35814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03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038" name="Rectangle 18"/>
          <p:cNvSpPr>
            <a:spLocks noChangeArrowheads="1"/>
          </p:cNvSpPr>
          <p:nvPr/>
        </p:nvSpPr>
        <p:spPr bwMode="auto">
          <a:xfrm>
            <a:off x="0" y="3486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03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1027" name="Object 19"/>
          <p:cNvGraphicFramePr>
            <a:graphicFrameLocks noChangeAspect="1"/>
          </p:cNvGraphicFramePr>
          <p:nvPr/>
        </p:nvGraphicFramePr>
        <p:xfrm>
          <a:off x="5929313" y="1214438"/>
          <a:ext cx="3101975" cy="485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9" name="Формула" r:id="rId5" imgW="863600" imgH="1981200" progId="Equation.3">
                  <p:embed/>
                </p:oleObj>
              </mc:Choice>
              <mc:Fallback>
                <p:oleObj name="Формула" r:id="rId5" imgW="863600" imgH="198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1214438"/>
                        <a:ext cx="3101975" cy="4857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21"/>
          <p:cNvSpPr>
            <a:spLocks noChangeArrowheads="1"/>
          </p:cNvSpPr>
          <p:nvPr/>
        </p:nvSpPr>
        <p:spPr bwMode="auto">
          <a:xfrm>
            <a:off x="0" y="3486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0180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Содержимое 2"/>
          <p:cNvSpPr>
            <a:spLocks noGrp="1"/>
          </p:cNvSpPr>
          <p:nvPr>
            <p:ph idx="1"/>
          </p:nvPr>
        </p:nvSpPr>
        <p:spPr>
          <a:xfrm>
            <a:off x="381000" y="500063"/>
            <a:ext cx="7772400" cy="5595937"/>
          </a:xfrm>
        </p:spPr>
        <p:txBody>
          <a:bodyPr/>
          <a:lstStyle/>
          <a:p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Татаал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функция  –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бул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функциядан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түзүлгөн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функция.</a:t>
            </a: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h(x)=f(g(x))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)- </a:t>
            </a:r>
            <a:r>
              <a:rPr lang="ky-KG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ички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функция</a:t>
            </a:r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(x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ky-KG" b="1" dirty="0" smtClean="0">
                <a:latin typeface="Arial" panose="020B0604020202020204" pitchFamily="34" charset="0"/>
                <a:cs typeface="Arial" panose="020B0604020202020204" pitchFamily="34" charset="0"/>
              </a:rPr>
              <a:t>  сырткы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функция</a:t>
            </a:r>
          </a:p>
          <a:p>
            <a:r>
              <a:rPr lang="ru-RU" dirty="0" err="1" smtClean="0"/>
              <a:t>Мисалдар</a:t>
            </a:r>
            <a:r>
              <a:rPr lang="ru-RU" dirty="0" smtClean="0"/>
              <a:t>: </a:t>
            </a:r>
          </a:p>
          <a:p>
            <a:endParaRPr lang="ru-RU" dirty="0" smtClean="0"/>
          </a:p>
        </p:txBody>
      </p:sp>
      <p:sp>
        <p:nvSpPr>
          <p:cNvPr id="61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614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276728"/>
              </p:ext>
            </p:extLst>
          </p:nvPr>
        </p:nvGraphicFramePr>
        <p:xfrm>
          <a:off x="1639934" y="4919579"/>
          <a:ext cx="2643188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3" name="Формула" r:id="rId3" imgW="1015920" imgH="419040" progId="Equation.3">
                  <p:embed/>
                </p:oleObj>
              </mc:Choice>
              <mc:Fallback>
                <p:oleObj name="Формула" r:id="rId3" imgW="10159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934" y="4919579"/>
                        <a:ext cx="2643188" cy="1112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Rectangle 3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6147" name="Object 4"/>
          <p:cNvGraphicFramePr>
            <a:graphicFrameLocks noChangeAspect="1"/>
          </p:cNvGraphicFramePr>
          <p:nvPr/>
        </p:nvGraphicFramePr>
        <p:xfrm>
          <a:off x="500063" y="4143375"/>
          <a:ext cx="3014662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4" name="Формула" r:id="rId5" imgW="1015920" imgH="228600" progId="Equation.3">
                  <p:embed/>
                </p:oleObj>
              </mc:Choice>
              <mc:Fallback>
                <p:oleObj name="Формула" r:id="rId5" imgW="1015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4143375"/>
                        <a:ext cx="3014662" cy="692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Rectangle 6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615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  <p:graphicFrame>
        <p:nvGraphicFramePr>
          <p:cNvPr id="614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880089"/>
              </p:ext>
            </p:extLst>
          </p:nvPr>
        </p:nvGraphicFramePr>
        <p:xfrm>
          <a:off x="5561390" y="5257799"/>
          <a:ext cx="2937429" cy="774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5" name="Формула" r:id="rId7" imgW="977760" imgH="241200" progId="Equation.3">
                  <p:embed/>
                </p:oleObj>
              </mc:Choice>
              <mc:Fallback>
                <p:oleObj name="Формула" r:id="rId7" imgW="977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1390" y="5257799"/>
                        <a:ext cx="2937429" cy="7746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5" name="Rectangle 9"/>
          <p:cNvSpPr>
            <a:spLocks noChangeArrowheads="1"/>
          </p:cNvSpPr>
          <p:nvPr/>
        </p:nvSpPr>
        <p:spPr bwMode="auto">
          <a:xfrm>
            <a:off x="0" y="5429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351656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5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1752600" y="793750"/>
          <a:ext cx="58674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1" name="Формула" r:id="rId3" imgW="2006280" imgH="228600" progId="Equation.3">
                  <p:embed/>
                </p:oleObj>
              </mc:Choice>
              <mc:Fallback>
                <p:oleObj name="Формула" r:id="rId3" imgW="2006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793750"/>
                        <a:ext cx="5867400" cy="668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76600" y="1690688"/>
          <a:ext cx="28194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2" name="Формула" r:id="rId5" imgW="1193760" imgH="228600" progId="Equation.3">
                  <p:embed/>
                </p:oleObj>
              </mc:Choice>
              <mc:Fallback>
                <p:oleObj name="Формула" r:id="rId5" imgW="1193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690688"/>
                        <a:ext cx="2819400" cy="539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5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352800" y="2667000"/>
          <a:ext cx="2438400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3" name="Формула" r:id="rId7" imgW="749160" imgH="215640" progId="Equation.3">
                  <p:embed/>
                </p:oleObj>
              </mc:Choice>
              <mc:Fallback>
                <p:oleObj name="Формула" r:id="rId7" imgW="7491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667000"/>
                        <a:ext cx="2438400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9" name="Line 15"/>
          <p:cNvSpPr>
            <a:spLocks noChangeShapeType="1"/>
          </p:cNvSpPr>
          <p:nvPr/>
        </p:nvSpPr>
        <p:spPr bwMode="auto">
          <a:xfrm flipV="1">
            <a:off x="3352800" y="3276600"/>
            <a:ext cx="914400" cy="9144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286000" y="4191000"/>
            <a:ext cx="1676400" cy="70788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 smtClean="0">
                <a:solidFill>
                  <a:srgbClr val="006600"/>
                </a:solidFill>
              </a:rPr>
              <a:t>Ички</a:t>
            </a:r>
            <a:r>
              <a:rPr lang="ru-RU" sz="2000" dirty="0" smtClean="0">
                <a:solidFill>
                  <a:srgbClr val="006600"/>
                </a:solidFill>
              </a:rPr>
              <a:t> </a:t>
            </a:r>
            <a:r>
              <a:rPr lang="ru-RU" sz="2000" dirty="0">
                <a:solidFill>
                  <a:srgbClr val="006600"/>
                </a:solidFill>
              </a:rPr>
              <a:t>функция</a:t>
            </a:r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 flipH="1" flipV="1">
            <a:off x="4876800" y="3200400"/>
            <a:ext cx="609600" cy="12954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572000" y="4495800"/>
            <a:ext cx="2133600" cy="707886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 smtClean="0">
                <a:solidFill>
                  <a:srgbClr val="000099"/>
                </a:solidFill>
              </a:rPr>
              <a:t>Сырткы</a:t>
            </a:r>
            <a:r>
              <a:rPr lang="ru-RU" sz="2000" dirty="0" smtClean="0">
                <a:solidFill>
                  <a:srgbClr val="000099"/>
                </a:solidFill>
              </a:rPr>
              <a:t> функция</a:t>
            </a:r>
            <a:endParaRPr lang="ru-RU" sz="2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21323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 animBg="1"/>
      <p:bldP spid="6160" grpId="0" animBg="1"/>
      <p:bldP spid="6161" grpId="0" animBg="1"/>
      <p:bldP spid="61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066800" y="304800"/>
            <a:ext cx="3657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 smtClean="0"/>
              <a:t>Мисалдар</a:t>
            </a:r>
            <a:r>
              <a:rPr lang="ru-RU" dirty="0" smtClean="0"/>
              <a:t>:</a:t>
            </a:r>
            <a:endParaRPr lang="ru-RU" dirty="0"/>
          </a:p>
          <a:p>
            <a:pPr>
              <a:spcBef>
                <a:spcPct val="50000"/>
              </a:spcBef>
            </a:pPr>
            <a:endParaRPr lang="ru-RU" dirty="0"/>
          </a:p>
        </p:txBody>
      </p:sp>
      <p:graphicFrame>
        <p:nvGraphicFramePr>
          <p:cNvPr id="7173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762000" y="1143000"/>
          <a:ext cx="24384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9" name="Формула" r:id="rId3" imgW="876240" imgH="241200" progId="Equation.3">
                  <p:embed/>
                </p:oleObj>
              </mc:Choice>
              <mc:Fallback>
                <p:oleObj name="Формула" r:id="rId3" imgW="87624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143000"/>
                        <a:ext cx="2438400" cy="671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1" name="Object 1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010400" y="838200"/>
          <a:ext cx="92710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0" name="Формула" r:id="rId5" imgW="406080" imgH="228600" progId="Equation.3">
                  <p:embed/>
                </p:oleObj>
              </mc:Choice>
              <mc:Fallback>
                <p:oleObj name="Формула" r:id="rId5" imgW="40608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838200"/>
                        <a:ext cx="927100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5" name="Object 1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781800" y="2438400"/>
          <a:ext cx="1320800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" name="Формула" r:id="rId7" imgW="583920" imgH="177480" progId="Equation.3">
                  <p:embed/>
                </p:oleObj>
              </mc:Choice>
              <mc:Fallback>
                <p:oleObj name="Формула" r:id="rId7" imgW="58392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438400"/>
                        <a:ext cx="1320800" cy="401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3200400" y="914400"/>
            <a:ext cx="1066800" cy="4572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971800" y="1143000"/>
            <a:ext cx="228600" cy="3810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AutoShape 10"/>
          <p:cNvSpPr>
            <a:spLocks/>
          </p:cNvSpPr>
          <p:nvPr/>
        </p:nvSpPr>
        <p:spPr bwMode="auto">
          <a:xfrm rot="16200000">
            <a:off x="2247900" y="1333500"/>
            <a:ext cx="304800" cy="990600"/>
          </a:xfrm>
          <a:prstGeom prst="leftBrace">
            <a:avLst>
              <a:gd name="adj1" fmla="val 27083"/>
              <a:gd name="adj2" fmla="val 53333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438400" y="1981200"/>
            <a:ext cx="1066800" cy="3048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267200" y="457200"/>
            <a:ext cx="4495800" cy="133985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dirty="0"/>
          </a:p>
          <a:p>
            <a:pPr>
              <a:spcBef>
                <a:spcPct val="50000"/>
              </a:spcBef>
            </a:pPr>
            <a:r>
              <a:rPr lang="ru-RU" sz="2000" dirty="0" err="1" smtClean="0"/>
              <a:t>Тышкы</a:t>
            </a:r>
            <a:r>
              <a:rPr lang="ru-RU" sz="2000" dirty="0" smtClean="0"/>
              <a:t> </a:t>
            </a:r>
            <a:r>
              <a:rPr lang="ru-RU" sz="2000" dirty="0"/>
              <a:t>функция</a:t>
            </a:r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505200" y="1981200"/>
            <a:ext cx="4876800" cy="1400175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  <a:p>
            <a:pPr>
              <a:spcBef>
                <a:spcPct val="50000"/>
              </a:spcBef>
            </a:pPr>
            <a:r>
              <a:rPr lang="ru-RU" sz="2000" dirty="0" err="1" smtClean="0"/>
              <a:t>Ички</a:t>
            </a:r>
            <a:r>
              <a:rPr lang="ru-RU" sz="2000" dirty="0" smtClean="0"/>
              <a:t> </a:t>
            </a:r>
            <a:r>
              <a:rPr lang="ru-RU" sz="2000" dirty="0"/>
              <a:t>функция </a:t>
            </a:r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  <p:graphicFrame>
        <p:nvGraphicFramePr>
          <p:cNvPr id="7188" name="Object 2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85800" y="3697288"/>
          <a:ext cx="1828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2" name="Формула" r:id="rId9" imgW="787320" imgH="393480" progId="Equation.3">
                  <p:embed/>
                </p:oleObj>
              </mc:Choice>
              <mc:Fallback>
                <p:oleObj name="Формула" r:id="rId9" imgW="787320" imgH="39348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697288"/>
                        <a:ext cx="182880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1" name="Object 23"/>
          <p:cNvGraphicFramePr>
            <a:graphicFrameLocks noChangeAspect="1"/>
          </p:cNvGraphicFramePr>
          <p:nvPr/>
        </p:nvGraphicFramePr>
        <p:xfrm>
          <a:off x="2720975" y="3657600"/>
          <a:ext cx="2713038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3" name="Формула" r:id="rId11" imgW="1041120" imgH="393480" progId="Equation.3">
                  <p:embed/>
                </p:oleObj>
              </mc:Choice>
              <mc:Fallback>
                <p:oleObj name="Формула" r:id="rId11" imgW="1041120" imgH="3934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0975" y="3657600"/>
                        <a:ext cx="2713038" cy="1027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2" name="Object 24"/>
          <p:cNvGraphicFramePr>
            <a:graphicFrameLocks noChangeAspect="1"/>
          </p:cNvGraphicFramePr>
          <p:nvPr/>
        </p:nvGraphicFramePr>
        <p:xfrm>
          <a:off x="817563" y="5257800"/>
          <a:ext cx="2557462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Формула" r:id="rId13" imgW="761760" imgH="241200" progId="Equation.3">
                  <p:embed/>
                </p:oleObj>
              </mc:Choice>
              <mc:Fallback>
                <p:oleObj name="Формула" r:id="rId13" imgW="761760" imgH="2412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7563" y="5257800"/>
                        <a:ext cx="2557462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2971800" y="5257800"/>
            <a:ext cx="381000" cy="4572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 flipV="1">
            <a:off x="3352800" y="5181600"/>
            <a:ext cx="1143000" cy="3048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4495800" y="4419600"/>
            <a:ext cx="4495800" cy="133985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dirty="0"/>
          </a:p>
          <a:p>
            <a:pPr>
              <a:spcBef>
                <a:spcPct val="50000"/>
              </a:spcBef>
            </a:pPr>
            <a:r>
              <a:rPr lang="ky-KG" sz="2000" dirty="0" smtClean="0"/>
              <a:t>Тышкы функция</a:t>
            </a:r>
            <a:endParaRPr lang="ru-RU" sz="2000" dirty="0"/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  <p:graphicFrame>
        <p:nvGraphicFramePr>
          <p:cNvPr id="7196" name="Object 28"/>
          <p:cNvGraphicFramePr>
            <a:graphicFrameLocks noChangeAspect="1"/>
          </p:cNvGraphicFramePr>
          <p:nvPr/>
        </p:nvGraphicFramePr>
        <p:xfrm>
          <a:off x="7299325" y="4724400"/>
          <a:ext cx="1246188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Формула" r:id="rId15" imgW="457200" imgH="228600" progId="Equation.3">
                  <p:embed/>
                </p:oleObj>
              </mc:Choice>
              <mc:Fallback>
                <p:oleObj name="Формула" r:id="rId15" imgW="457200" imgH="2286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9325" y="4724400"/>
                        <a:ext cx="1246188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7" name="AutoShape 29"/>
          <p:cNvSpPr>
            <a:spLocks/>
          </p:cNvSpPr>
          <p:nvPr/>
        </p:nvSpPr>
        <p:spPr bwMode="auto">
          <a:xfrm rot="16200000">
            <a:off x="2171700" y="5524500"/>
            <a:ext cx="304800" cy="990600"/>
          </a:xfrm>
          <a:prstGeom prst="leftBrace">
            <a:avLst>
              <a:gd name="adj1" fmla="val 27083"/>
              <a:gd name="adj2" fmla="val 53333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2362200" y="6172200"/>
            <a:ext cx="914400" cy="762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3276600" y="6096000"/>
            <a:ext cx="4953000" cy="40011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 smtClean="0"/>
              <a:t>Ички</a:t>
            </a:r>
            <a:r>
              <a:rPr lang="ru-RU" sz="2000" dirty="0" smtClean="0"/>
              <a:t> </a:t>
            </a:r>
            <a:r>
              <a:rPr lang="ru-RU" sz="2000" dirty="0"/>
              <a:t>функция </a:t>
            </a:r>
          </a:p>
        </p:txBody>
      </p:sp>
      <p:graphicFrame>
        <p:nvGraphicFramePr>
          <p:cNvPr id="7200" name="Object 32"/>
          <p:cNvGraphicFramePr>
            <a:graphicFrameLocks noChangeAspect="1"/>
          </p:cNvGraphicFramePr>
          <p:nvPr/>
        </p:nvGraphicFramePr>
        <p:xfrm>
          <a:off x="6629400" y="6019800"/>
          <a:ext cx="12954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6" name="Формула" r:id="rId17" imgW="520560" imgH="177480" progId="Equation.3">
                  <p:embed/>
                </p:oleObj>
              </mc:Choice>
              <mc:Fallback>
                <p:oleObj name="Формула" r:id="rId17" imgW="520560" imgH="17748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6019800"/>
                        <a:ext cx="1295400" cy="441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nimBg="1"/>
      <p:bldP spid="7177" grpId="0" animBg="1"/>
      <p:bldP spid="7178" grpId="0" animBg="1"/>
      <p:bldP spid="7179" grpId="0" animBg="1"/>
      <p:bldP spid="7180" grpId="0" animBg="1"/>
      <p:bldP spid="7184" grpId="0" animBg="1"/>
      <p:bldP spid="7193" grpId="0" animBg="1"/>
      <p:bldP spid="7194" grpId="0" animBg="1"/>
      <p:bldP spid="7195" grpId="0" animBg="1"/>
      <p:bldP spid="7197" grpId="0" animBg="1"/>
      <p:bldP spid="7198" grpId="0" animBg="1"/>
      <p:bldP spid="71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720725" y="838200"/>
          <a:ext cx="3205163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1" name="Формула" r:id="rId3" imgW="1091880" imgH="431640" progId="Equation.3">
                  <p:embed/>
                </p:oleObj>
              </mc:Choice>
              <mc:Fallback>
                <p:oleObj name="Формула" r:id="rId3" imgW="109188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5" y="838200"/>
                        <a:ext cx="3205163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676400" y="990600"/>
            <a:ext cx="609600" cy="9144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6"/>
          <p:cNvSpPr>
            <a:spLocks/>
          </p:cNvSpPr>
          <p:nvPr/>
        </p:nvSpPr>
        <p:spPr bwMode="auto">
          <a:xfrm rot="16200000">
            <a:off x="3048000" y="1371600"/>
            <a:ext cx="228600" cy="1295400"/>
          </a:xfrm>
          <a:prstGeom prst="leftBrace">
            <a:avLst>
              <a:gd name="adj1" fmla="val 47222"/>
              <a:gd name="adj2" fmla="val 52204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 flipH="1">
            <a:off x="1905000" y="1905000"/>
            <a:ext cx="152400" cy="16002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762000" y="3505200"/>
            <a:ext cx="4800600" cy="461665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 smtClean="0"/>
              <a:t>Сырткы</a:t>
            </a:r>
            <a:r>
              <a:rPr lang="ru-RU" sz="2000" dirty="0" smtClean="0"/>
              <a:t> </a:t>
            </a:r>
            <a:r>
              <a:rPr lang="ru-RU" sz="2000" dirty="0"/>
              <a:t>функция</a:t>
            </a:r>
            <a:r>
              <a:rPr lang="ru-RU" dirty="0"/>
              <a:t> </a:t>
            </a:r>
          </a:p>
        </p:txBody>
      </p:sp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3617913" y="3505200"/>
          <a:ext cx="10509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2" name="Формула" r:id="rId5" imgW="469800" imgH="203040" progId="Equation.3">
                  <p:embed/>
                </p:oleObj>
              </mc:Choice>
              <mc:Fallback>
                <p:oleObj name="Формула" r:id="rId5" imgW="46980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7913" y="3505200"/>
                        <a:ext cx="1050925" cy="45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3200400" y="2133600"/>
            <a:ext cx="914400" cy="76200"/>
          </a:xfrm>
          <a:prstGeom prst="line">
            <a:avLst/>
          </a:prstGeom>
          <a:noFill/>
          <a:ln w="28575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4114800" y="1600200"/>
            <a:ext cx="4800600" cy="1339850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err="1" smtClean="0"/>
              <a:t>Ички</a:t>
            </a:r>
            <a:r>
              <a:rPr lang="ru-RU" sz="2000" dirty="0" smtClean="0"/>
              <a:t> </a:t>
            </a:r>
            <a:r>
              <a:rPr lang="ru-RU" sz="2000" dirty="0"/>
              <a:t>функция</a:t>
            </a:r>
          </a:p>
          <a:p>
            <a:pPr>
              <a:spcBef>
                <a:spcPct val="50000"/>
              </a:spcBef>
            </a:pPr>
            <a:endParaRPr lang="ru-RU" sz="2000" dirty="0"/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  <p:graphicFrame>
        <p:nvGraphicFramePr>
          <p:cNvPr id="26637" name="Object 13"/>
          <p:cNvGraphicFramePr>
            <a:graphicFrameLocks noChangeAspect="1"/>
          </p:cNvGraphicFramePr>
          <p:nvPr/>
        </p:nvGraphicFramePr>
        <p:xfrm>
          <a:off x="5562600" y="1828800"/>
          <a:ext cx="1828800" cy="109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3" name="Формула" r:id="rId7" imgW="660240" imgH="393480" progId="Equation.3">
                  <p:embed/>
                </p:oleObj>
              </mc:Choice>
              <mc:Fallback>
                <p:oleObj name="Формула" r:id="rId7" imgW="66024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828800"/>
                        <a:ext cx="1828800" cy="1090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2" grpId="0" animBg="1"/>
      <p:bldP spid="26633" grpId="0" animBg="1"/>
      <p:bldP spid="26635" grpId="0" animBg="1"/>
      <p:bldP spid="266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 smtClean="0"/>
              <a:t>Берилген</a:t>
            </a:r>
            <a:r>
              <a:rPr lang="ru-RU" dirty="0" smtClean="0"/>
              <a:t> </a:t>
            </a:r>
            <a:r>
              <a:rPr lang="ru-RU" dirty="0" err="1" smtClean="0"/>
              <a:t>татаал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ru-RU" dirty="0" err="1" smtClean="0"/>
              <a:t>жана</a:t>
            </a:r>
            <a:r>
              <a:rPr lang="ru-RU" dirty="0" smtClean="0"/>
              <a:t>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ru-RU" dirty="0" err="1" smtClean="0"/>
              <a:t>функцияларын</a:t>
            </a:r>
            <a:r>
              <a:rPr lang="ru-RU" dirty="0" smtClean="0"/>
              <a:t> </a:t>
            </a:r>
            <a:r>
              <a:rPr lang="ru-RU" dirty="0" err="1" smtClean="0"/>
              <a:t>аныктагыла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666750" y="1600200"/>
          <a:ext cx="26035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0" name="Формула" r:id="rId3" imgW="876240" imgH="241200" progId="Equation.3">
                  <p:embed/>
                </p:oleObj>
              </mc:Choice>
              <mc:Fallback>
                <p:oleObj name="Формула" r:id="rId3" imgW="876240" imgH="241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750" y="1600200"/>
                        <a:ext cx="2603500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2" name="AutoShape 4"/>
          <p:cNvSpPr>
            <a:spLocks/>
          </p:cNvSpPr>
          <p:nvPr/>
        </p:nvSpPr>
        <p:spPr bwMode="auto">
          <a:xfrm>
            <a:off x="1066800" y="2819400"/>
            <a:ext cx="304800" cy="1828800"/>
          </a:xfrm>
          <a:prstGeom prst="leftBrace">
            <a:avLst>
              <a:gd name="adj1" fmla="val 50000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1371600" y="2819400"/>
          <a:ext cx="1905000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1" name="Формула" r:id="rId5" imgW="583920" imgH="177480" progId="Equation.3">
                  <p:embed/>
                </p:oleObj>
              </mc:Choice>
              <mc:Fallback>
                <p:oleObj name="Формула" r:id="rId5" imgW="583920" imgH="177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819400"/>
                        <a:ext cx="1905000" cy="57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4" name="AutoShape 6"/>
          <p:cNvSpPr>
            <a:spLocks/>
          </p:cNvSpPr>
          <p:nvPr/>
        </p:nvSpPr>
        <p:spPr bwMode="auto">
          <a:xfrm rot="16200000">
            <a:off x="2324100" y="1790700"/>
            <a:ext cx="228600" cy="1066800"/>
          </a:xfrm>
          <a:prstGeom prst="leftBrace">
            <a:avLst>
              <a:gd name="adj1" fmla="val 38889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971800" y="1447800"/>
            <a:ext cx="381000" cy="5334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7656" name="Object 8"/>
          <p:cNvGraphicFramePr>
            <a:graphicFrameLocks noChangeAspect="1"/>
          </p:cNvGraphicFramePr>
          <p:nvPr/>
        </p:nvGraphicFramePr>
        <p:xfrm>
          <a:off x="1295400" y="3733800"/>
          <a:ext cx="129540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2" name="Формула" r:id="rId7" imgW="406080" imgH="228600" progId="Equation.3">
                  <p:embed/>
                </p:oleObj>
              </mc:Choice>
              <mc:Fallback>
                <p:oleObj name="Формула" r:id="rId7" imgW="4060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733800"/>
                        <a:ext cx="1295400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3276600" y="28194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99"/>
                </a:solidFill>
              </a:rPr>
              <a:t>- 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 err="1" smtClean="0">
                <a:solidFill>
                  <a:srgbClr val="000099"/>
                </a:solidFill>
              </a:rPr>
              <a:t>ички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>
                <a:solidFill>
                  <a:srgbClr val="000099"/>
                </a:solidFill>
              </a:rPr>
              <a:t>функция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2667000" y="3810000"/>
            <a:ext cx="472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6600"/>
                </a:solidFill>
              </a:rPr>
              <a:t>- </a:t>
            </a:r>
            <a:r>
              <a:rPr lang="ru-RU" dirty="0" err="1" smtClean="0">
                <a:solidFill>
                  <a:srgbClr val="006600"/>
                </a:solidFill>
              </a:rPr>
              <a:t>тышкы</a:t>
            </a: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dirty="0">
                <a:solidFill>
                  <a:srgbClr val="006600"/>
                </a:solidFill>
              </a:rPr>
              <a:t>функция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4" grpId="0" animBg="1"/>
      <p:bldP spid="27655" grpId="0" animBg="1"/>
      <p:bldP spid="27657" grpId="0"/>
      <p:bldP spid="276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727075" y="1600200"/>
          <a:ext cx="252730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5" name="Формула" r:id="rId3" imgW="774360" imgH="203040" progId="Equation.3">
                  <p:embed/>
                </p:oleObj>
              </mc:Choice>
              <mc:Fallback>
                <p:oleObj name="Формула" r:id="rId3" imgW="7743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7075" y="1600200"/>
                        <a:ext cx="2527300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6" name="AutoShape 4"/>
          <p:cNvSpPr>
            <a:spLocks/>
          </p:cNvSpPr>
          <p:nvPr/>
        </p:nvSpPr>
        <p:spPr bwMode="auto">
          <a:xfrm rot="16200000">
            <a:off x="2895600" y="1905000"/>
            <a:ext cx="152400" cy="609600"/>
          </a:xfrm>
          <a:prstGeom prst="leftBrace">
            <a:avLst>
              <a:gd name="adj1" fmla="val 33333"/>
              <a:gd name="adj2" fmla="val 50000"/>
            </a:avLst>
          </a:prstGeom>
          <a:noFill/>
          <a:ln w="2857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905000" y="1600200"/>
            <a:ext cx="762000" cy="609600"/>
          </a:xfrm>
          <a:prstGeom prst="rect">
            <a:avLst/>
          </a:prstGeom>
          <a:noFill/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9" name="AutoShape 7"/>
          <p:cNvSpPr>
            <a:spLocks/>
          </p:cNvSpPr>
          <p:nvPr/>
        </p:nvSpPr>
        <p:spPr bwMode="auto">
          <a:xfrm>
            <a:off x="762000" y="2590800"/>
            <a:ext cx="228600" cy="1905000"/>
          </a:xfrm>
          <a:prstGeom prst="leftBrace">
            <a:avLst>
              <a:gd name="adj1" fmla="val 69444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1066800" y="2667000"/>
          <a:ext cx="119380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6" name="Формула" r:id="rId5" imgW="406080" imgH="177480" progId="Equation.3">
                  <p:embed/>
                </p:oleObj>
              </mc:Choice>
              <mc:Fallback>
                <p:oleObj name="Формула" r:id="rId5" imgW="40608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667000"/>
                        <a:ext cx="1193800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1082675" y="3657600"/>
          <a:ext cx="14160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7" name="Формула" r:id="rId7" imgW="558720" imgH="203040" progId="Equation.3">
                  <p:embed/>
                </p:oleObj>
              </mc:Choice>
              <mc:Fallback>
                <p:oleObj name="Формула" r:id="rId7" imgW="558720" imgH="203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675" y="3657600"/>
                        <a:ext cx="1416050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2362200" y="26670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0099"/>
                </a:solidFill>
              </a:rPr>
              <a:t>-  </a:t>
            </a:r>
            <a:r>
              <a:rPr lang="ru-RU" dirty="0" err="1" smtClean="0">
                <a:solidFill>
                  <a:srgbClr val="000099"/>
                </a:solidFill>
              </a:rPr>
              <a:t>Ички</a:t>
            </a: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>
                <a:solidFill>
                  <a:srgbClr val="000099"/>
                </a:solidFill>
              </a:rPr>
              <a:t>функция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590800" y="36576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6600"/>
                </a:solidFill>
              </a:rPr>
              <a:t>-  </a:t>
            </a:r>
            <a:r>
              <a:rPr lang="ru-RU" dirty="0" err="1" smtClean="0">
                <a:solidFill>
                  <a:srgbClr val="006600"/>
                </a:solidFill>
              </a:rPr>
              <a:t>Сырткы</a:t>
            </a:r>
            <a:r>
              <a:rPr lang="ru-RU" dirty="0" smtClean="0">
                <a:solidFill>
                  <a:srgbClr val="006600"/>
                </a:solidFill>
              </a:rPr>
              <a:t> </a:t>
            </a:r>
            <a:r>
              <a:rPr lang="ru-RU" dirty="0">
                <a:solidFill>
                  <a:srgbClr val="006600"/>
                </a:solidFill>
              </a:rPr>
              <a:t>функция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90600" y="304800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 smtClean="0"/>
              <a:t>Берилген</a:t>
            </a:r>
            <a:r>
              <a:rPr lang="ru-RU" dirty="0" smtClean="0"/>
              <a:t> </a:t>
            </a:r>
            <a:r>
              <a:rPr lang="ru-RU" dirty="0" err="1" smtClean="0"/>
              <a:t>татаал</a:t>
            </a:r>
            <a:r>
              <a:rPr lang="ru-RU" dirty="0" smtClean="0"/>
              <a:t> </a:t>
            </a:r>
            <a:r>
              <a:rPr lang="ru-RU" dirty="0" err="1" smtClean="0"/>
              <a:t>функциянын</a:t>
            </a:r>
            <a:r>
              <a:rPr lang="ru-RU" dirty="0" smtClean="0"/>
              <a:t> </a:t>
            </a:r>
            <a:r>
              <a:rPr lang="ru-RU" dirty="0" err="1" smtClean="0"/>
              <a:t>ички</a:t>
            </a:r>
            <a:r>
              <a:rPr lang="ru-RU" dirty="0" smtClean="0"/>
              <a:t> </a:t>
            </a:r>
            <a:r>
              <a:rPr lang="ru-RU" dirty="0" err="1" smtClean="0"/>
              <a:t>жана</a:t>
            </a:r>
            <a:r>
              <a:rPr lang="ru-RU" dirty="0" smtClean="0"/>
              <a:t> </a:t>
            </a:r>
            <a:r>
              <a:rPr lang="ru-RU" dirty="0" err="1" smtClean="0"/>
              <a:t>тышкы</a:t>
            </a:r>
            <a:r>
              <a:rPr lang="ru-RU" dirty="0" smtClean="0"/>
              <a:t> </a:t>
            </a:r>
            <a:r>
              <a:rPr lang="ru-RU" dirty="0" err="1" smtClean="0"/>
              <a:t>функцияларын</a:t>
            </a:r>
            <a:r>
              <a:rPr lang="ru-RU" dirty="0" smtClean="0"/>
              <a:t> </a:t>
            </a:r>
            <a:r>
              <a:rPr lang="ru-RU" dirty="0" err="1" smtClean="0"/>
              <a:t>аныктагыла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7" grpId="0" animBg="1"/>
      <p:bldP spid="28679" grpId="0" animBg="1"/>
      <p:bldP spid="28682" grpId="0"/>
      <p:bldP spid="2868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Words>213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Georgia</vt:lpstr>
      <vt:lpstr>Times New Roman</vt:lpstr>
      <vt:lpstr>Оформление по умолчанию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h(x) = f(g(x)) татаал функциясынын туундусун табуунун алгоритми.     </vt:lpstr>
      <vt:lpstr>Презентация PowerPoint</vt:lpstr>
      <vt:lpstr> Функциянын туундусун тапкыла: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KG_electronics</dc:creator>
  <cp:lastModifiedBy>KG_electronics</cp:lastModifiedBy>
  <cp:revision>21</cp:revision>
  <cp:lastPrinted>1601-01-01T00:00:00Z</cp:lastPrinted>
  <dcterms:created xsi:type="dcterms:W3CDTF">1601-01-01T00:00:00Z</dcterms:created>
  <dcterms:modified xsi:type="dcterms:W3CDTF">2020-12-18T07:46:47Z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