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2"/>
  </p:notesMasterIdLst>
  <p:sldIdLst>
    <p:sldId id="256" r:id="rId2"/>
    <p:sldId id="257" r:id="rId3"/>
    <p:sldId id="303" r:id="rId4"/>
    <p:sldId id="304" r:id="rId5"/>
    <p:sldId id="326" r:id="rId6"/>
    <p:sldId id="325" r:id="rId7"/>
    <p:sldId id="316" r:id="rId8"/>
    <p:sldId id="318" r:id="rId9"/>
    <p:sldId id="327" r:id="rId10"/>
    <p:sldId id="328" r:id="rId11"/>
    <p:sldId id="330" r:id="rId12"/>
    <p:sldId id="341" r:id="rId13"/>
    <p:sldId id="331" r:id="rId14"/>
    <p:sldId id="332" r:id="rId15"/>
    <p:sldId id="333" r:id="rId16"/>
    <p:sldId id="334" r:id="rId17"/>
    <p:sldId id="339" r:id="rId18"/>
    <p:sldId id="344" r:id="rId19"/>
    <p:sldId id="345" r:id="rId20"/>
    <p:sldId id="335" r:id="rId21"/>
    <p:sldId id="288" r:id="rId22"/>
    <p:sldId id="340" r:id="rId23"/>
    <p:sldId id="342" r:id="rId24"/>
    <p:sldId id="343" r:id="rId25"/>
    <p:sldId id="336" r:id="rId26"/>
    <p:sldId id="337" r:id="rId27"/>
    <p:sldId id="338" r:id="rId28"/>
    <p:sldId id="300" r:id="rId29"/>
    <p:sldId id="278" r:id="rId30"/>
    <p:sldId id="298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Андрей Рыжков" initials="АР" lastIdx="1" clrIdx="0">
    <p:extLst>
      <p:ext uri="{19B8F6BF-5375-455C-9EA6-DF929625EA0E}">
        <p15:presenceInfo xmlns:p15="http://schemas.microsoft.com/office/powerpoint/2012/main" userId="ea36a023dd28cb2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67" autoAdjust="0"/>
    <p:restoredTop sz="86364" autoAdjust="0"/>
  </p:normalViewPr>
  <p:slideViewPr>
    <p:cSldViewPr>
      <p:cViewPr varScale="1">
        <p:scale>
          <a:sx n="66" d="100"/>
          <a:sy n="66" d="100"/>
        </p:scale>
        <p:origin x="105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8" d="100"/>
          <a:sy n="58" d="100"/>
        </p:scale>
        <p:origin x="302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A8C238F-F6FB-4F76-8C31-E21E6E6072F4}" type="doc">
      <dgm:prSet loTypeId="urn:microsoft.com/office/officeart/2005/8/layout/default#1" loCatId="list" qsTypeId="urn:microsoft.com/office/officeart/2005/8/quickstyle/simple3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D5D47F45-8611-4946-804A-E084A53F006B}">
      <dgm:prSet phldrT="[Текст]"/>
      <dgm:spPr/>
      <dgm:t>
        <a:bodyPr/>
        <a:lstStyle/>
        <a:p>
          <a:r>
            <a:rPr lang="ru-RU" b="1" dirty="0"/>
            <a:t>Работа в парах</a:t>
          </a:r>
        </a:p>
      </dgm:t>
    </dgm:pt>
    <dgm:pt modelId="{49172A7C-2102-4A55-A54F-BA89384F6D03}" type="parTrans" cxnId="{5AD350C5-0C49-4D9B-95E9-2813760C6468}">
      <dgm:prSet/>
      <dgm:spPr/>
      <dgm:t>
        <a:bodyPr/>
        <a:lstStyle/>
        <a:p>
          <a:endParaRPr lang="ru-RU"/>
        </a:p>
      </dgm:t>
    </dgm:pt>
    <dgm:pt modelId="{45A326E9-C6B7-46F4-85A1-F4A3CD48C116}" type="sibTrans" cxnId="{5AD350C5-0C49-4D9B-95E9-2813760C6468}">
      <dgm:prSet/>
      <dgm:spPr/>
      <dgm:t>
        <a:bodyPr/>
        <a:lstStyle/>
        <a:p>
          <a:endParaRPr lang="ru-RU"/>
        </a:p>
      </dgm:t>
    </dgm:pt>
    <dgm:pt modelId="{CD45D9DD-0998-4C66-B579-4C474433CAAA}">
      <dgm:prSet phldrT="[Текст]"/>
      <dgm:spPr/>
      <dgm:t>
        <a:bodyPr/>
        <a:lstStyle/>
        <a:p>
          <a:r>
            <a:rPr lang="ru-RU" b="1" dirty="0"/>
            <a:t>Прием «Шесть шляп»</a:t>
          </a:r>
        </a:p>
      </dgm:t>
    </dgm:pt>
    <dgm:pt modelId="{FF703996-72B5-46B3-ABA8-A6EC1118CA6E}" type="parTrans" cxnId="{F5F64B3A-B1A2-4F68-89A5-B5A34C228759}">
      <dgm:prSet/>
      <dgm:spPr/>
      <dgm:t>
        <a:bodyPr/>
        <a:lstStyle/>
        <a:p>
          <a:endParaRPr lang="ru-RU"/>
        </a:p>
      </dgm:t>
    </dgm:pt>
    <dgm:pt modelId="{95E3AA53-87A1-4CD8-8D6D-A0E62E50DE03}" type="sibTrans" cxnId="{F5F64B3A-B1A2-4F68-89A5-B5A34C228759}">
      <dgm:prSet/>
      <dgm:spPr/>
      <dgm:t>
        <a:bodyPr/>
        <a:lstStyle/>
        <a:p>
          <a:endParaRPr lang="ru-RU"/>
        </a:p>
      </dgm:t>
    </dgm:pt>
    <dgm:pt modelId="{72AA1D36-D81C-4DF9-9DFE-0C801EA9B1DC}">
      <dgm:prSet phldrT="[Текст]"/>
      <dgm:spPr/>
      <dgm:t>
        <a:bodyPr/>
        <a:lstStyle/>
        <a:p>
          <a:r>
            <a:rPr lang="ru-RU" b="1" dirty="0"/>
            <a:t>Карусель</a:t>
          </a:r>
        </a:p>
      </dgm:t>
    </dgm:pt>
    <dgm:pt modelId="{71B6ADEA-29F5-4211-B1D2-3C8F426E60B1}" type="parTrans" cxnId="{061576C6-EAA0-4E75-A1EF-4261DC77A2E2}">
      <dgm:prSet/>
      <dgm:spPr/>
      <dgm:t>
        <a:bodyPr/>
        <a:lstStyle/>
        <a:p>
          <a:endParaRPr lang="ru-RU"/>
        </a:p>
      </dgm:t>
    </dgm:pt>
    <dgm:pt modelId="{D5D856B6-3B08-4624-B13E-592E67DBDE4C}" type="sibTrans" cxnId="{061576C6-EAA0-4E75-A1EF-4261DC77A2E2}">
      <dgm:prSet/>
      <dgm:spPr/>
      <dgm:t>
        <a:bodyPr/>
        <a:lstStyle/>
        <a:p>
          <a:endParaRPr lang="ru-RU"/>
        </a:p>
      </dgm:t>
    </dgm:pt>
    <dgm:pt modelId="{B3D05324-AD51-410E-83F2-5C9DF306B030}">
      <dgm:prSet phldrT="[Текст]"/>
      <dgm:spPr/>
      <dgm:t>
        <a:bodyPr/>
        <a:lstStyle/>
        <a:p>
          <a:r>
            <a:rPr lang="ru-RU" b="1" dirty="0"/>
            <a:t>Снежный ком</a:t>
          </a:r>
        </a:p>
      </dgm:t>
    </dgm:pt>
    <dgm:pt modelId="{8424C863-E355-475C-B454-67AE2F6267AF}" type="parTrans" cxnId="{5144226B-89E7-4BAE-B9B6-8E96B4F8AC27}">
      <dgm:prSet/>
      <dgm:spPr/>
      <dgm:t>
        <a:bodyPr/>
        <a:lstStyle/>
        <a:p>
          <a:endParaRPr lang="ru-RU"/>
        </a:p>
      </dgm:t>
    </dgm:pt>
    <dgm:pt modelId="{9556FE53-2013-45C9-98D6-EA8EA17260D2}" type="sibTrans" cxnId="{5144226B-89E7-4BAE-B9B6-8E96B4F8AC27}">
      <dgm:prSet/>
      <dgm:spPr/>
      <dgm:t>
        <a:bodyPr/>
        <a:lstStyle/>
        <a:p>
          <a:endParaRPr lang="ru-RU"/>
        </a:p>
      </dgm:t>
    </dgm:pt>
    <dgm:pt modelId="{ACBF9A6C-666F-49EE-8EBE-6892EEC25D40}">
      <dgm:prSet phldrT="[Текст]"/>
      <dgm:spPr/>
      <dgm:t>
        <a:bodyPr/>
        <a:lstStyle/>
        <a:p>
          <a:r>
            <a:rPr lang="ru-RU" b="1" dirty="0"/>
            <a:t>Корзина идей</a:t>
          </a:r>
        </a:p>
      </dgm:t>
    </dgm:pt>
    <dgm:pt modelId="{C806011A-DDAE-4FDA-8012-A8511CC4F0E6}" type="parTrans" cxnId="{32D95D7D-3921-4E3F-A479-DBE743A1B836}">
      <dgm:prSet/>
      <dgm:spPr/>
      <dgm:t>
        <a:bodyPr/>
        <a:lstStyle/>
        <a:p>
          <a:endParaRPr lang="ru-RU"/>
        </a:p>
      </dgm:t>
    </dgm:pt>
    <dgm:pt modelId="{3BB04F90-B03B-45FF-A632-B8DC7E6CC3D4}" type="sibTrans" cxnId="{32D95D7D-3921-4E3F-A479-DBE743A1B836}">
      <dgm:prSet/>
      <dgm:spPr/>
      <dgm:t>
        <a:bodyPr/>
        <a:lstStyle/>
        <a:p>
          <a:endParaRPr lang="ru-RU"/>
        </a:p>
      </dgm:t>
    </dgm:pt>
    <dgm:pt modelId="{05910545-76BB-4602-A9D7-1C99868999C5}" type="pres">
      <dgm:prSet presAssocID="{CA8C238F-F6FB-4F76-8C31-E21E6E6072F4}" presName="diagram" presStyleCnt="0">
        <dgm:presLayoutVars>
          <dgm:dir/>
          <dgm:resizeHandles val="exact"/>
        </dgm:presLayoutVars>
      </dgm:prSet>
      <dgm:spPr/>
    </dgm:pt>
    <dgm:pt modelId="{70904CD6-BB0D-47DD-852C-901211E5362C}" type="pres">
      <dgm:prSet presAssocID="{D5D47F45-8611-4946-804A-E084A53F006B}" presName="node" presStyleLbl="node1" presStyleIdx="0" presStyleCnt="5">
        <dgm:presLayoutVars>
          <dgm:bulletEnabled val="1"/>
        </dgm:presLayoutVars>
      </dgm:prSet>
      <dgm:spPr/>
    </dgm:pt>
    <dgm:pt modelId="{0D3D89A9-CE60-4393-91BE-E8E03C290315}" type="pres">
      <dgm:prSet presAssocID="{45A326E9-C6B7-46F4-85A1-F4A3CD48C116}" presName="sibTrans" presStyleCnt="0"/>
      <dgm:spPr/>
    </dgm:pt>
    <dgm:pt modelId="{0AA219FC-434C-41D1-B613-8071328F6DBF}" type="pres">
      <dgm:prSet presAssocID="{72AA1D36-D81C-4DF9-9DFE-0C801EA9B1DC}" presName="node" presStyleLbl="node1" presStyleIdx="1" presStyleCnt="5">
        <dgm:presLayoutVars>
          <dgm:bulletEnabled val="1"/>
        </dgm:presLayoutVars>
      </dgm:prSet>
      <dgm:spPr/>
    </dgm:pt>
    <dgm:pt modelId="{17E11052-CA4E-4AEF-877E-C1DF712CE3D8}" type="pres">
      <dgm:prSet presAssocID="{D5D856B6-3B08-4624-B13E-592E67DBDE4C}" presName="sibTrans" presStyleCnt="0"/>
      <dgm:spPr/>
    </dgm:pt>
    <dgm:pt modelId="{2E5FE588-9972-47BD-9859-E5BFEE4CE1BC}" type="pres">
      <dgm:prSet presAssocID="{B3D05324-AD51-410E-83F2-5C9DF306B030}" presName="node" presStyleLbl="node1" presStyleIdx="2" presStyleCnt="5">
        <dgm:presLayoutVars>
          <dgm:bulletEnabled val="1"/>
        </dgm:presLayoutVars>
      </dgm:prSet>
      <dgm:spPr/>
    </dgm:pt>
    <dgm:pt modelId="{B4F6BC3D-B387-47A3-88DD-F1445AB9A4D9}" type="pres">
      <dgm:prSet presAssocID="{9556FE53-2013-45C9-98D6-EA8EA17260D2}" presName="sibTrans" presStyleCnt="0"/>
      <dgm:spPr/>
    </dgm:pt>
    <dgm:pt modelId="{62328851-DA97-46F3-A1E5-BE0B73537FE8}" type="pres">
      <dgm:prSet presAssocID="{ACBF9A6C-666F-49EE-8EBE-6892EEC25D40}" presName="node" presStyleLbl="node1" presStyleIdx="3" presStyleCnt="5">
        <dgm:presLayoutVars>
          <dgm:bulletEnabled val="1"/>
        </dgm:presLayoutVars>
      </dgm:prSet>
      <dgm:spPr/>
    </dgm:pt>
    <dgm:pt modelId="{75B0DFB5-2338-4AEC-AE62-8B646F8B7E73}" type="pres">
      <dgm:prSet presAssocID="{3BB04F90-B03B-45FF-A632-B8DC7E6CC3D4}" presName="sibTrans" presStyleCnt="0"/>
      <dgm:spPr/>
    </dgm:pt>
    <dgm:pt modelId="{5C1A4900-45C7-4192-829B-AAF5E9403A29}" type="pres">
      <dgm:prSet presAssocID="{CD45D9DD-0998-4C66-B579-4C474433CAAA}" presName="node" presStyleLbl="node1" presStyleIdx="4" presStyleCnt="5">
        <dgm:presLayoutVars>
          <dgm:bulletEnabled val="1"/>
        </dgm:presLayoutVars>
      </dgm:prSet>
      <dgm:spPr/>
    </dgm:pt>
  </dgm:ptLst>
  <dgm:cxnLst>
    <dgm:cxn modelId="{68A05E30-8E23-4AAE-AD77-88E4F86D77C0}" type="presOf" srcId="{CD45D9DD-0998-4C66-B579-4C474433CAAA}" destId="{5C1A4900-45C7-4192-829B-AAF5E9403A29}" srcOrd="0" destOrd="0" presId="urn:microsoft.com/office/officeart/2005/8/layout/default#1"/>
    <dgm:cxn modelId="{F5F64B3A-B1A2-4F68-89A5-B5A34C228759}" srcId="{CA8C238F-F6FB-4F76-8C31-E21E6E6072F4}" destId="{CD45D9DD-0998-4C66-B579-4C474433CAAA}" srcOrd="4" destOrd="0" parTransId="{FF703996-72B5-46B3-ABA8-A6EC1118CA6E}" sibTransId="{95E3AA53-87A1-4CD8-8D6D-A0E62E50DE03}"/>
    <dgm:cxn modelId="{5144226B-89E7-4BAE-B9B6-8E96B4F8AC27}" srcId="{CA8C238F-F6FB-4F76-8C31-E21E6E6072F4}" destId="{B3D05324-AD51-410E-83F2-5C9DF306B030}" srcOrd="2" destOrd="0" parTransId="{8424C863-E355-475C-B454-67AE2F6267AF}" sibTransId="{9556FE53-2013-45C9-98D6-EA8EA17260D2}"/>
    <dgm:cxn modelId="{2A20A771-26C6-49DE-BE40-D083DDDC21EC}" type="presOf" srcId="{CA8C238F-F6FB-4F76-8C31-E21E6E6072F4}" destId="{05910545-76BB-4602-A9D7-1C99868999C5}" srcOrd="0" destOrd="0" presId="urn:microsoft.com/office/officeart/2005/8/layout/default#1"/>
    <dgm:cxn modelId="{62C1B751-EF5F-4FBA-8764-115968E045D1}" type="presOf" srcId="{72AA1D36-D81C-4DF9-9DFE-0C801EA9B1DC}" destId="{0AA219FC-434C-41D1-B613-8071328F6DBF}" srcOrd="0" destOrd="0" presId="urn:microsoft.com/office/officeart/2005/8/layout/default#1"/>
    <dgm:cxn modelId="{32D95D7D-3921-4E3F-A479-DBE743A1B836}" srcId="{CA8C238F-F6FB-4F76-8C31-E21E6E6072F4}" destId="{ACBF9A6C-666F-49EE-8EBE-6892EEC25D40}" srcOrd="3" destOrd="0" parTransId="{C806011A-DDAE-4FDA-8012-A8511CC4F0E6}" sibTransId="{3BB04F90-B03B-45FF-A632-B8DC7E6CC3D4}"/>
    <dgm:cxn modelId="{65A64C7E-7B17-439D-BCE6-C1E608505ACB}" type="presOf" srcId="{D5D47F45-8611-4946-804A-E084A53F006B}" destId="{70904CD6-BB0D-47DD-852C-901211E5362C}" srcOrd="0" destOrd="0" presId="urn:microsoft.com/office/officeart/2005/8/layout/default#1"/>
    <dgm:cxn modelId="{C49E9E9B-4189-4D46-9C0B-AC1CAD4989FD}" type="presOf" srcId="{B3D05324-AD51-410E-83F2-5C9DF306B030}" destId="{2E5FE588-9972-47BD-9859-E5BFEE4CE1BC}" srcOrd="0" destOrd="0" presId="urn:microsoft.com/office/officeart/2005/8/layout/default#1"/>
    <dgm:cxn modelId="{5AD350C5-0C49-4D9B-95E9-2813760C6468}" srcId="{CA8C238F-F6FB-4F76-8C31-E21E6E6072F4}" destId="{D5D47F45-8611-4946-804A-E084A53F006B}" srcOrd="0" destOrd="0" parTransId="{49172A7C-2102-4A55-A54F-BA89384F6D03}" sibTransId="{45A326E9-C6B7-46F4-85A1-F4A3CD48C116}"/>
    <dgm:cxn modelId="{5DAD82C5-CACD-41B1-B235-951197A7A49E}" type="presOf" srcId="{ACBF9A6C-666F-49EE-8EBE-6892EEC25D40}" destId="{62328851-DA97-46F3-A1E5-BE0B73537FE8}" srcOrd="0" destOrd="0" presId="urn:microsoft.com/office/officeart/2005/8/layout/default#1"/>
    <dgm:cxn modelId="{061576C6-EAA0-4E75-A1EF-4261DC77A2E2}" srcId="{CA8C238F-F6FB-4F76-8C31-E21E6E6072F4}" destId="{72AA1D36-D81C-4DF9-9DFE-0C801EA9B1DC}" srcOrd="1" destOrd="0" parTransId="{71B6ADEA-29F5-4211-B1D2-3C8F426E60B1}" sibTransId="{D5D856B6-3B08-4624-B13E-592E67DBDE4C}"/>
    <dgm:cxn modelId="{11EED048-1AA8-4E5F-978A-DCD78E4F733F}" type="presParOf" srcId="{05910545-76BB-4602-A9D7-1C99868999C5}" destId="{70904CD6-BB0D-47DD-852C-901211E5362C}" srcOrd="0" destOrd="0" presId="urn:microsoft.com/office/officeart/2005/8/layout/default#1"/>
    <dgm:cxn modelId="{FC3EDB6B-7906-4BEC-AA43-DC8073FF1891}" type="presParOf" srcId="{05910545-76BB-4602-A9D7-1C99868999C5}" destId="{0D3D89A9-CE60-4393-91BE-E8E03C290315}" srcOrd="1" destOrd="0" presId="urn:microsoft.com/office/officeart/2005/8/layout/default#1"/>
    <dgm:cxn modelId="{2C4E47DD-3ED1-4DA6-81BF-3A388BD13690}" type="presParOf" srcId="{05910545-76BB-4602-A9D7-1C99868999C5}" destId="{0AA219FC-434C-41D1-B613-8071328F6DBF}" srcOrd="2" destOrd="0" presId="urn:microsoft.com/office/officeart/2005/8/layout/default#1"/>
    <dgm:cxn modelId="{3411F01D-2993-447F-A1C4-EE570814002E}" type="presParOf" srcId="{05910545-76BB-4602-A9D7-1C99868999C5}" destId="{17E11052-CA4E-4AEF-877E-C1DF712CE3D8}" srcOrd="3" destOrd="0" presId="urn:microsoft.com/office/officeart/2005/8/layout/default#1"/>
    <dgm:cxn modelId="{F34F0411-3FC9-47D6-B96E-EE78D9B6A7B7}" type="presParOf" srcId="{05910545-76BB-4602-A9D7-1C99868999C5}" destId="{2E5FE588-9972-47BD-9859-E5BFEE4CE1BC}" srcOrd="4" destOrd="0" presId="urn:microsoft.com/office/officeart/2005/8/layout/default#1"/>
    <dgm:cxn modelId="{123A85FE-D80B-48DE-95AC-458324CAF633}" type="presParOf" srcId="{05910545-76BB-4602-A9D7-1C99868999C5}" destId="{B4F6BC3D-B387-47A3-88DD-F1445AB9A4D9}" srcOrd="5" destOrd="0" presId="urn:microsoft.com/office/officeart/2005/8/layout/default#1"/>
    <dgm:cxn modelId="{7BCC7F84-CB73-466C-B920-68ADD706FB9C}" type="presParOf" srcId="{05910545-76BB-4602-A9D7-1C99868999C5}" destId="{62328851-DA97-46F3-A1E5-BE0B73537FE8}" srcOrd="6" destOrd="0" presId="urn:microsoft.com/office/officeart/2005/8/layout/default#1"/>
    <dgm:cxn modelId="{334D9528-A7EF-4E1A-976D-1224980836BE}" type="presParOf" srcId="{05910545-76BB-4602-A9D7-1C99868999C5}" destId="{75B0DFB5-2338-4AEC-AE62-8B646F8B7E73}" srcOrd="7" destOrd="0" presId="urn:microsoft.com/office/officeart/2005/8/layout/default#1"/>
    <dgm:cxn modelId="{897F09B1-7EC6-4A65-8CC8-4ACE4B92B74F}" type="presParOf" srcId="{05910545-76BB-4602-A9D7-1C99868999C5}" destId="{5C1A4900-45C7-4192-829B-AAF5E9403A29}" srcOrd="8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904CD6-BB0D-47DD-852C-901211E5362C}">
      <dsp:nvSpPr>
        <dsp:cNvPr id="0" name=""/>
        <dsp:cNvSpPr/>
      </dsp:nvSpPr>
      <dsp:spPr>
        <a:xfrm>
          <a:off x="0" y="509587"/>
          <a:ext cx="2381250" cy="142875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2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2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2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/>
            <a:t>Работа в парах</a:t>
          </a:r>
        </a:p>
      </dsp:txBody>
      <dsp:txXfrm>
        <a:off x="0" y="509587"/>
        <a:ext cx="2381250" cy="1428750"/>
      </dsp:txXfrm>
    </dsp:sp>
    <dsp:sp modelId="{0AA219FC-434C-41D1-B613-8071328F6DBF}">
      <dsp:nvSpPr>
        <dsp:cNvPr id="0" name=""/>
        <dsp:cNvSpPr/>
      </dsp:nvSpPr>
      <dsp:spPr>
        <a:xfrm>
          <a:off x="2619374" y="509587"/>
          <a:ext cx="2381250" cy="142875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2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2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2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/>
            <a:t>Карусель</a:t>
          </a:r>
        </a:p>
      </dsp:txBody>
      <dsp:txXfrm>
        <a:off x="2619374" y="509587"/>
        <a:ext cx="2381250" cy="1428750"/>
      </dsp:txXfrm>
    </dsp:sp>
    <dsp:sp modelId="{2E5FE588-9972-47BD-9859-E5BFEE4CE1BC}">
      <dsp:nvSpPr>
        <dsp:cNvPr id="0" name=""/>
        <dsp:cNvSpPr/>
      </dsp:nvSpPr>
      <dsp:spPr>
        <a:xfrm>
          <a:off x="5238749" y="509587"/>
          <a:ext cx="2381250" cy="142875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2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2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2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/>
            <a:t>Снежный ком</a:t>
          </a:r>
        </a:p>
      </dsp:txBody>
      <dsp:txXfrm>
        <a:off x="5238749" y="509587"/>
        <a:ext cx="2381250" cy="1428750"/>
      </dsp:txXfrm>
    </dsp:sp>
    <dsp:sp modelId="{62328851-DA97-46F3-A1E5-BE0B73537FE8}">
      <dsp:nvSpPr>
        <dsp:cNvPr id="0" name=""/>
        <dsp:cNvSpPr/>
      </dsp:nvSpPr>
      <dsp:spPr>
        <a:xfrm>
          <a:off x="1309687" y="2176462"/>
          <a:ext cx="2381250" cy="142875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2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2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2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/>
            <a:t>Корзина идей</a:t>
          </a:r>
        </a:p>
      </dsp:txBody>
      <dsp:txXfrm>
        <a:off x="1309687" y="2176462"/>
        <a:ext cx="2381250" cy="1428750"/>
      </dsp:txXfrm>
    </dsp:sp>
    <dsp:sp modelId="{5C1A4900-45C7-4192-829B-AAF5E9403A29}">
      <dsp:nvSpPr>
        <dsp:cNvPr id="0" name=""/>
        <dsp:cNvSpPr/>
      </dsp:nvSpPr>
      <dsp:spPr>
        <a:xfrm>
          <a:off x="3929062" y="2176462"/>
          <a:ext cx="2381250" cy="142875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2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2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2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/>
            <a:t>Прием «Шесть шляп»</a:t>
          </a:r>
        </a:p>
      </dsp:txBody>
      <dsp:txXfrm>
        <a:off x="3929062" y="2176462"/>
        <a:ext cx="2381250" cy="14287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0FD0CD-3A3E-4ACA-83D7-F20E5A0589AE}" type="datetimeFigureOut">
              <a:rPr lang="ru-RU" smtClean="0"/>
              <a:t>21.01.2024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1D63F8-5CCB-4E97-9467-1D48DC1574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85584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1D63F8-5CCB-4E97-9467-1D48DC1574BE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94828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>
            <a:extLst>
              <a:ext uri="{FF2B5EF4-FFF2-40B4-BE49-F238E27FC236}">
                <a16:creationId xmlns:a16="http://schemas.microsoft.com/office/drawing/2014/main" id="{F5C3261D-A85B-E12B-5AF4-130E0236E61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Заметки 2">
            <a:extLst>
              <a:ext uri="{FF2B5EF4-FFF2-40B4-BE49-F238E27FC236}">
                <a16:creationId xmlns:a16="http://schemas.microsoft.com/office/drawing/2014/main" id="{EE6C9ABA-4F1B-1EE2-0B61-74A5A434F97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40964" name="Номер слайда 3">
            <a:extLst>
              <a:ext uri="{FF2B5EF4-FFF2-40B4-BE49-F238E27FC236}">
                <a16:creationId xmlns:a16="http://schemas.microsoft.com/office/drawing/2014/main" id="{1D2C2E33-1E6A-EC47-061D-F290459C81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8229FED-C687-4626-B1AC-00E72703329C}" type="slidenum">
              <a:rPr lang="ru-RU" altLang="ru-RU">
                <a:latin typeface="Calibri" panose="020F0502020204030204" pitchFamily="34" charset="0"/>
              </a:rPr>
              <a:pPr eaLnBrk="1" hangingPunct="1"/>
              <a:t>7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>
            <a:extLst>
              <a:ext uri="{FF2B5EF4-FFF2-40B4-BE49-F238E27FC236}">
                <a16:creationId xmlns:a16="http://schemas.microsoft.com/office/drawing/2014/main" id="{F7083683-AF2D-E748-8244-3098494BDFD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Заметки 2">
            <a:extLst>
              <a:ext uri="{FF2B5EF4-FFF2-40B4-BE49-F238E27FC236}">
                <a16:creationId xmlns:a16="http://schemas.microsoft.com/office/drawing/2014/main" id="{8C427128-DE7C-4B27-D95C-F9442254B98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41988" name="Номер слайда 3">
            <a:extLst>
              <a:ext uri="{FF2B5EF4-FFF2-40B4-BE49-F238E27FC236}">
                <a16:creationId xmlns:a16="http://schemas.microsoft.com/office/drawing/2014/main" id="{75948F35-A1F1-9F12-581A-FC893E9F857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54B7595-7D7A-4113-869B-7C6933C1E675}" type="slidenum">
              <a:rPr lang="ru-RU" altLang="ru-RU">
                <a:latin typeface="Calibri" panose="020F0502020204030204" pitchFamily="34" charset="0"/>
              </a:rPr>
              <a:pPr eaLnBrk="1" hangingPunct="1"/>
              <a:t>8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21.01.2024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932824"/>
          </a:xfrm>
        </p:spPr>
        <p:txBody>
          <a:bodyPr>
            <a:noAutofit/>
          </a:bodyPr>
          <a:lstStyle/>
          <a:p>
            <a:pPr algn="ctr"/>
            <a:r>
              <a:rPr lang="ru-RU" altLang="ru-RU" sz="2800" b="0" dirty="0">
                <a:solidFill>
                  <a:srgbClr val="FF33CC"/>
                </a:solidFill>
              </a:rPr>
              <a:t>« Групповая работа как средство формирования коммуникативных УУД в начальной школе» (из опыта работы)</a:t>
            </a:r>
            <a:endParaRPr lang="ru-RU" sz="2800" dirty="0">
              <a:latin typeface="Arial Black" pitchFamily="34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4294967295"/>
          </p:nvPr>
        </p:nvSpPr>
        <p:spPr>
          <a:xfrm>
            <a:off x="5926138" y="4076700"/>
            <a:ext cx="3217862" cy="2466975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Arial"/>
              </a:rPr>
              <a:t>Рыжкова Елена Михайловна, учитель начальных классов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Arial"/>
              </a:rPr>
              <a:t>1 квалификационной категории,</a:t>
            </a:r>
            <a:r>
              <a:rPr kumimoji="0" lang="en-US" alt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Arial"/>
              </a:rPr>
              <a:t> </a:t>
            </a:r>
            <a:endParaRPr kumimoji="0" lang="ru-RU" altLang="ru-RU" sz="20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Arial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ru-RU" alt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Arial"/>
              </a:rPr>
              <a:t>МОАУ «СОШ № 5 </a:t>
            </a:r>
            <a:r>
              <a:rPr kumimoji="0" lang="ru-RU" altLang="ru-RU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Arial"/>
              </a:rPr>
              <a:t>г.Орска</a:t>
            </a:r>
            <a:r>
              <a:rPr kumimoji="0" lang="ru-RU" alt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Arial"/>
              </a:rPr>
              <a:t>»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214A46C-3B7C-BC4B-0606-CB27D652DB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420888"/>
            <a:ext cx="2592288" cy="434910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>
            <a:extLst>
              <a:ext uri="{FF2B5EF4-FFF2-40B4-BE49-F238E27FC236}">
                <a16:creationId xmlns:a16="http://schemas.microsoft.com/office/drawing/2014/main" id="{42A8A194-B57E-6FE7-85E7-C58DA389E462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altLang="ru-RU"/>
              <a:t>Я предлагаю следующие виды работ в парах </a:t>
            </a:r>
          </a:p>
        </p:txBody>
      </p:sp>
      <p:sp>
        <p:nvSpPr>
          <p:cNvPr id="43011" name="Rectangle 3">
            <a:extLst>
              <a:ext uri="{FF2B5EF4-FFF2-40B4-BE49-F238E27FC236}">
                <a16:creationId xmlns:a16="http://schemas.microsoft.com/office/drawing/2014/main" id="{70EFC78E-39A5-6810-945E-A1BC3D84BBB2}"/>
              </a:ext>
            </a:extLst>
          </p:cNvPr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altLang="ru-RU">
                <a:latin typeface="Times New Roman" panose="02020603050405020304" pitchFamily="18" charset="0"/>
              </a:rPr>
              <a:t>взаимные диктанты; 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altLang="ru-RU">
                <a:latin typeface="Times New Roman" panose="02020603050405020304" pitchFamily="18" charset="0"/>
              </a:rPr>
              <a:t>взаимные замеры скорости чтения; 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altLang="ru-RU">
                <a:latin typeface="Times New Roman" panose="02020603050405020304" pitchFamily="18" charset="0"/>
              </a:rPr>
              <a:t>воспроизведение учебного материала; 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altLang="ru-RU">
                <a:latin typeface="Times New Roman" panose="02020603050405020304" pitchFamily="18" charset="0"/>
              </a:rPr>
              <a:t>совместные творческие работы; 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altLang="ru-RU">
                <a:latin typeface="Times New Roman" panose="02020603050405020304" pitchFamily="18" charset="0"/>
              </a:rPr>
              <a:t>обсуждение проблемной ситуации; 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altLang="ru-RU">
                <a:latin typeface="Times New Roman" panose="02020603050405020304" pitchFamily="18" charset="0"/>
              </a:rPr>
              <a:t>совместное решение учебной задачи; 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altLang="ru-RU">
                <a:latin typeface="Times New Roman" panose="02020603050405020304" pitchFamily="18" charset="0"/>
              </a:rPr>
              <a:t>подготовка сообщений по теме; 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altLang="ru-RU">
                <a:latin typeface="Times New Roman" panose="02020603050405020304" pitchFamily="18" charset="0"/>
              </a:rPr>
              <a:t>взаимопроверка; 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altLang="ru-RU">
                <a:latin typeface="Times New Roman" panose="02020603050405020304" pitchFamily="18" charset="0"/>
              </a:rPr>
              <a:t>взаимооценка. 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altLang="ru-RU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id="{5DCCA41A-0E70-6F3C-29C9-8AE8435CE258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altLang="ru-RU" sz="4000"/>
              <a:t>Один из приёмов работы в паре сменного состава,  – это приём «Ручеёк». </a:t>
            </a:r>
          </a:p>
        </p:txBody>
      </p:sp>
      <p:pic>
        <p:nvPicPr>
          <p:cNvPr id="12291" name="Picture 4">
            <a:extLst>
              <a:ext uri="{FF2B5EF4-FFF2-40B4-BE49-F238E27FC236}">
                <a16:creationId xmlns:a16="http://schemas.microsoft.com/office/drawing/2014/main" id="{31FA5355-FFEF-9B71-EEB1-0877FB2C94D8}"/>
              </a:ext>
            </a:extLst>
          </p:cNvPr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28800" y="1905000"/>
            <a:ext cx="5791200" cy="4419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8FA329-7EF1-8942-7B97-B0BA1B583C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216C58C-805A-AC56-E0F0-0D2B3A10C9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77528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4" name="Picture 4">
            <a:extLst>
              <a:ext uri="{FF2B5EF4-FFF2-40B4-BE49-F238E27FC236}">
                <a16:creationId xmlns:a16="http://schemas.microsoft.com/office/drawing/2014/main" id="{278248C1-9156-B210-2E5F-B2E301A86E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143000"/>
            <a:ext cx="4267200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5" name="Rectangle 5">
            <a:extLst>
              <a:ext uri="{FF2B5EF4-FFF2-40B4-BE49-F238E27FC236}">
                <a16:creationId xmlns:a16="http://schemas.microsoft.com/office/drawing/2014/main" id="{58C515FC-CEE6-3B40-3624-5ED883F0DC16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3058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3600" dirty="0"/>
              <a:t>Ребята составляют текст по готовому началу в парах сменного состава</a:t>
            </a:r>
          </a:p>
        </p:txBody>
      </p:sp>
      <p:pic>
        <p:nvPicPr>
          <p:cNvPr id="66566" name="Picture 6">
            <a:extLst>
              <a:ext uri="{FF2B5EF4-FFF2-40B4-BE49-F238E27FC236}">
                <a16:creationId xmlns:a16="http://schemas.microsoft.com/office/drawing/2014/main" id="{A6C34901-FE21-3E3B-8172-6F811ED5B1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10024"/>
            <a:ext cx="6934200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>
            <a:extLst>
              <a:ext uri="{FF2B5EF4-FFF2-40B4-BE49-F238E27FC236}">
                <a16:creationId xmlns:a16="http://schemas.microsoft.com/office/drawing/2014/main" id="{4127F746-E7B9-99C1-B423-2A1A3A6FF8B0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altLang="ru-RU"/>
          </a:p>
        </p:txBody>
      </p:sp>
      <p:sp>
        <p:nvSpPr>
          <p:cNvPr id="64515" name="Rectangle 3">
            <a:extLst>
              <a:ext uri="{FF2B5EF4-FFF2-40B4-BE49-F238E27FC236}">
                <a16:creationId xmlns:a16="http://schemas.microsoft.com/office/drawing/2014/main" id="{C47DB532-2C28-82EB-69DC-C429198677D6}"/>
              </a:ext>
            </a:extLst>
          </p:cNvPr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altLang="ru-RU"/>
          </a:p>
        </p:txBody>
      </p:sp>
      <p:pic>
        <p:nvPicPr>
          <p:cNvPr id="20484" name="Picture 5">
            <a:extLst>
              <a:ext uri="{FF2B5EF4-FFF2-40B4-BE49-F238E27FC236}">
                <a16:creationId xmlns:a16="http://schemas.microsoft.com/office/drawing/2014/main" id="{A4F43608-F72F-F4DC-01FB-E5273791D7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2" name="Picture 4">
            <a:extLst>
              <a:ext uri="{FF2B5EF4-FFF2-40B4-BE49-F238E27FC236}">
                <a16:creationId xmlns:a16="http://schemas.microsoft.com/office/drawing/2014/main" id="{5C7B903D-8850-18F6-B7BC-0AB3D1A00B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0"/>
            <a:ext cx="8534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>
            <a:extLst>
              <a:ext uri="{FF2B5EF4-FFF2-40B4-BE49-F238E27FC236}">
                <a16:creationId xmlns:a16="http://schemas.microsoft.com/office/drawing/2014/main" id="{1DB62437-6BD7-DD0C-4D59-71D67946DF48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altLang="ru-RU"/>
          </a:p>
        </p:txBody>
      </p:sp>
      <p:sp>
        <p:nvSpPr>
          <p:cNvPr id="69635" name="Rectangle 3">
            <a:extLst>
              <a:ext uri="{FF2B5EF4-FFF2-40B4-BE49-F238E27FC236}">
                <a16:creationId xmlns:a16="http://schemas.microsoft.com/office/drawing/2014/main" id="{2139B398-5F21-AB21-3E95-CF3D8AF7C5E9}"/>
              </a:ext>
            </a:extLst>
          </p:cNvPr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altLang="ru-RU"/>
          </a:p>
        </p:txBody>
      </p:sp>
      <p:pic>
        <p:nvPicPr>
          <p:cNvPr id="69636" name="Picture 4">
            <a:extLst>
              <a:ext uri="{FF2B5EF4-FFF2-40B4-BE49-F238E27FC236}">
                <a16:creationId xmlns:a16="http://schemas.microsoft.com/office/drawing/2014/main" id="{D815063B-CE55-CBE7-B865-112E287AFA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8862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7" name="Picture 5">
            <a:extLst>
              <a:ext uri="{FF2B5EF4-FFF2-40B4-BE49-F238E27FC236}">
                <a16:creationId xmlns:a16="http://schemas.microsoft.com/office/drawing/2014/main" id="{7B46FF13-5B4C-747F-87B3-893BD5AE7C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2819400"/>
            <a:ext cx="59436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ACED34-4818-7771-6205-E22DC58543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2BB010F-96CA-79DB-1980-9BAE35F212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40476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130E3A-78DF-7A1B-B260-1C827DD642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916832"/>
            <a:ext cx="8305800" cy="2376264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/>
              <a:t>Заморочки из бочки</a:t>
            </a:r>
          </a:p>
        </p:txBody>
      </p:sp>
    </p:spTree>
    <p:extLst>
      <p:ext uri="{BB962C8B-B14F-4D97-AF65-F5344CB8AC3E}">
        <p14:creationId xmlns:p14="http://schemas.microsoft.com/office/powerpoint/2010/main" val="6722404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70C902-ED2F-1331-8328-72317CA1FC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32404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br>
              <a:rPr lang="ru-RU" sz="6000" dirty="0"/>
            </a:b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683568" y="476672"/>
            <a:ext cx="7704528" cy="5544616"/>
          </a:xfrm>
        </p:spPr>
        <p:txBody>
          <a:bodyPr>
            <a:normAutofit/>
          </a:bodyPr>
          <a:lstStyle/>
          <a:p>
            <a:pPr algn="l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мастер - класса: </a:t>
            </a:r>
          </a:p>
          <a:p>
            <a:pPr algn="l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Показать систему работы над развитием 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коммуникативных УУД у учащихся в групповой работе на уроках в начальной школе.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уроков: 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Разнообразить работу на уроках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общеинтеллектуальные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умения детей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коммуникативные способности, общешкольные умения и навыки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учебную мотивацию</a:t>
            </a: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>
            <a:extLst>
              <a:ext uri="{FF2B5EF4-FFF2-40B4-BE49-F238E27FC236}">
                <a16:creationId xmlns:a16="http://schemas.microsoft.com/office/drawing/2014/main" id="{043EF674-87B2-9A41-086A-1716DA1FB6B8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457200" y="188640"/>
            <a:ext cx="8229600" cy="936104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dirty="0"/>
              <a:t>Игра «Карусель»</a:t>
            </a:r>
          </a:p>
        </p:txBody>
      </p:sp>
      <p:sp>
        <p:nvSpPr>
          <p:cNvPr id="50179" name="Rectangle 3">
            <a:extLst>
              <a:ext uri="{FF2B5EF4-FFF2-40B4-BE49-F238E27FC236}">
                <a16:creationId xmlns:a16="http://schemas.microsoft.com/office/drawing/2014/main" id="{47A21EFD-3334-E675-36B6-52334FAABE1E}"/>
              </a:ext>
            </a:extLst>
          </p:cNvPr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altLang="ru-RU"/>
          </a:p>
        </p:txBody>
      </p:sp>
      <p:pic>
        <p:nvPicPr>
          <p:cNvPr id="23556" name="Picture 4">
            <a:extLst>
              <a:ext uri="{FF2B5EF4-FFF2-40B4-BE49-F238E27FC236}">
                <a16:creationId xmlns:a16="http://schemas.microsoft.com/office/drawing/2014/main" id="{EB0D4709-84F7-BF8E-1CCE-1345C4DF13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562100"/>
            <a:ext cx="7467600" cy="529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>
            <a:extLst>
              <a:ext uri="{FF2B5EF4-FFF2-40B4-BE49-F238E27FC236}">
                <a16:creationId xmlns:a16="http://schemas.microsoft.com/office/drawing/2014/main" id="{25617552-C394-5AE3-505D-17D29C551B1F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3200">
                <a:latin typeface="Times New Roman" panose="02020603050405020304" pitchFamily="18" charset="0"/>
              </a:rPr>
              <a:t>На уроках открытия новых знаний объединяю в мини группы более успешных учеников.</a:t>
            </a:r>
            <a:r>
              <a:rPr lang="ru-RU" altLang="ru-RU" sz="4000"/>
              <a:t> </a:t>
            </a:r>
          </a:p>
        </p:txBody>
      </p:sp>
      <p:sp>
        <p:nvSpPr>
          <p:cNvPr id="51203" name="Rectangle 3">
            <a:extLst>
              <a:ext uri="{FF2B5EF4-FFF2-40B4-BE49-F238E27FC236}">
                <a16:creationId xmlns:a16="http://schemas.microsoft.com/office/drawing/2014/main" id="{82F6491A-D585-04A4-519C-B415BD561073}"/>
              </a:ext>
            </a:extLst>
          </p:cNvPr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altLang="ru-RU"/>
          </a:p>
        </p:txBody>
      </p:sp>
      <p:pic>
        <p:nvPicPr>
          <p:cNvPr id="24580" name="Picture 4">
            <a:extLst>
              <a:ext uri="{FF2B5EF4-FFF2-40B4-BE49-F238E27FC236}">
                <a16:creationId xmlns:a16="http://schemas.microsoft.com/office/drawing/2014/main" id="{3ADAE0FB-07B0-A699-6532-B472C14752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276872"/>
            <a:ext cx="5483696" cy="4276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DB848E-8602-1F14-C4E9-F5AFE43529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21C90B1-0640-BBAE-FB4C-D2F7AA339A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4371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30E13A-09D2-B475-E72D-87723F62B4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A18AC0-5461-30F1-EFE5-2182AEA435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B61FBD2C-F16F-B391-2592-16FB82ED1B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0"/>
            <a:ext cx="89916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319950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FCB75A-8D50-F912-DD1A-DCD87CEFE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636C369-E47B-E5B3-E393-20ADFF8227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81426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E3B15079-C428-1DEB-C0FB-628A4D0586E8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altLang="ru-RU"/>
          </a:p>
        </p:txBody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52C66B2A-B5D6-61D5-7F19-437C29846607}"/>
              </a:ext>
            </a:extLst>
          </p:cNvPr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altLang="ru-RU"/>
          </a:p>
        </p:txBody>
      </p:sp>
      <p:pic>
        <p:nvPicPr>
          <p:cNvPr id="25604" name="Picture 5">
            <a:extLst>
              <a:ext uri="{FF2B5EF4-FFF2-40B4-BE49-F238E27FC236}">
                <a16:creationId xmlns:a16="http://schemas.microsoft.com/office/drawing/2014/main" id="{616CC13A-6345-A8C8-81D2-5DE1B42248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949835-D1EF-5298-7DC0-3F046E1E7240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endParaRPr lang="ru-RU" altLang="ru-RU"/>
          </a:p>
        </p:txBody>
      </p:sp>
      <p:sp>
        <p:nvSpPr>
          <p:cNvPr id="52227" name="Содержимое 2">
            <a:extLst>
              <a:ext uri="{FF2B5EF4-FFF2-40B4-BE49-F238E27FC236}">
                <a16:creationId xmlns:a16="http://schemas.microsoft.com/office/drawing/2014/main" id="{6BE017AF-5D0A-08E8-965F-5AADCB3ED22C}"/>
              </a:ext>
            </a:extLst>
          </p:cNvPr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marL="365125" indent="-282575" eaLnBrk="1" hangingPunct="1">
              <a:defRPr/>
            </a:pPr>
            <a:endParaRPr lang="ru-RU" altLang="ru-RU"/>
          </a:p>
        </p:txBody>
      </p:sp>
      <p:pic>
        <p:nvPicPr>
          <p:cNvPr id="6146" name="Picture 2" descr="C:\Users\best\Desktop\школьные фото\S6300259.JPG">
            <a:extLst>
              <a:ext uri="{FF2B5EF4-FFF2-40B4-BE49-F238E27FC236}">
                <a16:creationId xmlns:a16="http://schemas.microsoft.com/office/drawing/2014/main" id="{5B1F411F-5479-A1C9-6C92-07FD8CB5DF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219700" cy="414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 descr="C:\Users\best\Desktop\школьные фото\S6300260.JPG">
            <a:extLst>
              <a:ext uri="{FF2B5EF4-FFF2-40B4-BE49-F238E27FC236}">
                <a16:creationId xmlns:a16="http://schemas.microsoft.com/office/drawing/2014/main" id="{B005E2CD-0CA4-05A8-5731-F6E4385A8D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174688"/>
            <a:ext cx="4716016" cy="368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7BDF1565-89F7-79CA-6D3E-F03C2BF013E3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altLang="ru-RU"/>
          </a:p>
        </p:txBody>
      </p:sp>
      <p:sp>
        <p:nvSpPr>
          <p:cNvPr id="26627" name="Rectangle 3">
            <a:extLst>
              <a:ext uri="{FF2B5EF4-FFF2-40B4-BE49-F238E27FC236}">
                <a16:creationId xmlns:a16="http://schemas.microsoft.com/office/drawing/2014/main" id="{6127FB43-0735-8504-10B6-8216F27D49ED}"/>
              </a:ext>
            </a:extLst>
          </p:cNvPr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altLang="ru-RU"/>
          </a:p>
        </p:txBody>
      </p:sp>
      <p:pic>
        <p:nvPicPr>
          <p:cNvPr id="27652" name="Picture 4">
            <a:extLst>
              <a:ext uri="{FF2B5EF4-FFF2-40B4-BE49-F238E27FC236}">
                <a16:creationId xmlns:a16="http://schemas.microsoft.com/office/drawing/2014/main" id="{7D364C42-3DD9-C57B-EB0A-F0271AD975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04800"/>
            <a:ext cx="8229600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74">
            <a:extLst>
              <a:ext uri="{FF2B5EF4-FFF2-40B4-BE49-F238E27FC236}">
                <a16:creationId xmlns:a16="http://schemas.microsoft.com/office/drawing/2014/main" id="{18EFB86F-8A15-4636-9CA8-DA41C7B3242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1590544"/>
              </p:ext>
            </p:extLst>
          </p:nvPr>
        </p:nvGraphicFramePr>
        <p:xfrm>
          <a:off x="1063625" y="1379538"/>
          <a:ext cx="7564438" cy="427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hart" r:id="rId2" imgW="5705370" imgH="3219553" progId="Excel.Chart.8">
                  <p:embed/>
                </p:oleObj>
              </mc:Choice>
              <mc:Fallback>
                <p:oleObj name="Chart" r:id="rId2" imgW="5705370" imgH="3219553" progId="Excel.Chart.8">
                  <p:embed/>
                  <p:pic>
                    <p:nvPicPr>
                      <p:cNvPr id="1026" name="Object 74">
                        <a:extLst>
                          <a:ext uri="{FF2B5EF4-FFF2-40B4-BE49-F238E27FC236}">
                            <a16:creationId xmlns:a16="http://schemas.microsoft.com/office/drawing/2014/main" id="{18EFB86F-8A15-4636-9CA8-DA41C7B3242F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3625" y="1379538"/>
                        <a:ext cx="7564438" cy="42735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Rectangle 5">
            <a:extLst>
              <a:ext uri="{FF2B5EF4-FFF2-40B4-BE49-F238E27FC236}">
                <a16:creationId xmlns:a16="http://schemas.microsoft.com/office/drawing/2014/main" id="{73B33BCC-B2DC-469C-8104-C9514536D7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4345" name="Rectangle 73">
            <a:extLst>
              <a:ext uri="{FF2B5EF4-FFF2-40B4-BE49-F238E27FC236}">
                <a16:creationId xmlns:a16="http://schemas.microsoft.com/office/drawing/2014/main" id="{6D84B71E-2821-4804-8F2B-84AABF05E923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457200" y="260652"/>
            <a:ext cx="8305800" cy="100810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b="1" dirty="0">
                <a:solidFill>
                  <a:srgbClr val="FF0000"/>
                </a:solidFill>
              </a:rPr>
              <a:t>Успеваемость школьников </a:t>
            </a:r>
          </a:p>
        </p:txBody>
      </p:sp>
      <p:sp>
        <p:nvSpPr>
          <p:cNvPr id="1029" name="Rectangle 75">
            <a:extLst>
              <a:ext uri="{FF2B5EF4-FFF2-40B4-BE49-F238E27FC236}">
                <a16:creationId xmlns:a16="http://schemas.microsoft.com/office/drawing/2014/main" id="{F174335D-BBCF-4A5A-A6D3-D2B1E91EF5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>
            <a:extLst>
              <a:ext uri="{FF2B5EF4-FFF2-40B4-BE49-F238E27FC236}">
                <a16:creationId xmlns:a16="http://schemas.microsoft.com/office/drawing/2014/main" id="{ABD15A89-8924-47CC-F5A7-BC59A07004FE}"/>
              </a:ext>
            </a:extLst>
          </p:cNvPr>
          <p:cNvSpPr>
            <a:spLocks noGrp="1"/>
          </p:cNvSpPr>
          <p:nvPr>
            <p:ph idx="4294967295"/>
          </p:nvPr>
        </p:nvSpPr>
        <p:spPr/>
        <p:txBody>
          <a:bodyPr>
            <a:normAutofit fontScale="92500"/>
          </a:bodyPr>
          <a:lstStyle/>
          <a:p>
            <a:pPr marL="274638" indent="-274638" eaLnBrk="1" hangingPunct="1">
              <a:defRPr/>
            </a:pPr>
            <a:r>
              <a:rPr lang="ru-RU" altLang="ru-RU" sz="2400">
                <a:latin typeface="Times New Roman" panose="02020603050405020304" pitchFamily="18" charset="0"/>
              </a:rPr>
              <a:t> </a:t>
            </a:r>
            <a:r>
              <a:rPr lang="ru-RU" altLang="ru-RU" sz="2800">
                <a:latin typeface="Times New Roman" panose="02020603050405020304" pitchFamily="18" charset="0"/>
              </a:rPr>
              <a:t>повышается учебная и познавательная мотивация учеников. </a:t>
            </a:r>
          </a:p>
          <a:p>
            <a:pPr marL="274638" indent="-274638" eaLnBrk="1" hangingPunct="1">
              <a:defRPr/>
            </a:pPr>
            <a:r>
              <a:rPr lang="ru-RU" altLang="ru-RU" sz="2800">
                <a:latin typeface="Times New Roman" panose="02020603050405020304" pitchFamily="18" charset="0"/>
              </a:rPr>
              <a:t>снижается уровень тревожности, страха.</a:t>
            </a:r>
          </a:p>
          <a:p>
            <a:pPr marL="274638" indent="-274638" eaLnBrk="1" hangingPunct="1">
              <a:defRPr/>
            </a:pPr>
            <a:r>
              <a:rPr lang="ru-RU" altLang="ru-RU" sz="2800">
                <a:latin typeface="Times New Roman" panose="02020603050405020304" pitchFamily="18" charset="0"/>
              </a:rPr>
              <a:t> в группе выше обучаемость, эффективность усвоения и актуализации знаний. </a:t>
            </a:r>
          </a:p>
          <a:p>
            <a:pPr marL="274638" indent="-274638" eaLnBrk="1" hangingPunct="1">
              <a:defRPr/>
            </a:pPr>
            <a:r>
              <a:rPr lang="ru-RU" altLang="ru-RU" sz="2800">
                <a:latin typeface="Times New Roman" panose="02020603050405020304" pitchFamily="18" charset="0"/>
              </a:rPr>
              <a:t> работа  в сотрудничестве способствует улучшению психологического климата в классе, развитию толерантности, умению вести диалог и аргументировать свою точку зрения, а это и является залогом успешного обучения школьников</a:t>
            </a:r>
            <a:r>
              <a:rPr lang="ru-RU" altLang="ru-RU" sz="2400"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50181" name="Rectangle 2">
            <a:extLst>
              <a:ext uri="{FF2B5EF4-FFF2-40B4-BE49-F238E27FC236}">
                <a16:creationId xmlns:a16="http://schemas.microsoft.com/office/drawing/2014/main" id="{DF12FC7C-90A6-A83A-6906-46732AA03C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" y="188913"/>
            <a:ext cx="8308975" cy="133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defRPr/>
            </a:pPr>
            <a:r>
              <a:rPr lang="ru-RU" altLang="ru-RU" sz="40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Результаты работы в группах: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EFD52B-C780-60D0-D6FE-B62ABAADDB0B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981200" y="2514600"/>
            <a:ext cx="6805613" cy="3886200"/>
          </a:xfrm>
        </p:spPr>
        <p:txBody>
          <a:bodyPr anchor="b">
            <a:normAutofit fontScale="90000"/>
          </a:bodyPr>
          <a:lstStyle/>
          <a:p>
            <a:pPr algn="just" eaLnBrk="1" hangingPunct="1">
              <a:defRPr/>
            </a:pPr>
            <a:br>
              <a:rPr lang="ru-RU" altLang="ru-RU" sz="4500" b="0"/>
            </a:br>
            <a:br>
              <a:rPr lang="ru-RU" altLang="ru-RU" sz="4500" b="0"/>
            </a:br>
            <a:br>
              <a:rPr lang="ru-RU" altLang="ru-RU" sz="4500" b="0"/>
            </a:br>
            <a:br>
              <a:rPr lang="ru-RU" altLang="ru-RU" sz="4500" b="0"/>
            </a:br>
            <a:br>
              <a:rPr lang="ru-RU" altLang="ru-RU" sz="4500" b="0"/>
            </a:br>
            <a:r>
              <a:rPr lang="ru-RU" altLang="ru-RU" sz="4500" b="0"/>
              <a:t> </a:t>
            </a:r>
            <a:br>
              <a:rPr lang="ru-RU" altLang="ru-RU" sz="4500" b="0"/>
            </a:br>
            <a:br>
              <a:rPr lang="ru-RU" altLang="ru-RU" sz="4500" b="0"/>
            </a:br>
            <a:br>
              <a:rPr lang="ru-RU" altLang="ru-RU" sz="4500" b="0"/>
            </a:br>
            <a:br>
              <a:rPr lang="ru-RU" altLang="ru-RU" sz="4500" b="0"/>
            </a:br>
            <a:r>
              <a:rPr lang="ru-RU" altLang="ru-RU" sz="3600" b="0"/>
              <a:t>«Мои ученики будут узнавать новое не от меня; они будут открывать это новое сами. Моя главная задача - помочь им раскрыться, развить собственные идеи».</a:t>
            </a:r>
            <a:r>
              <a:rPr lang="ru-RU" altLang="ru-RU" sz="3600" b="0" i="1"/>
              <a:t>                                                                                  И.Г.Песталоцци</a:t>
            </a:r>
            <a:endParaRPr lang="ru-RU" altLang="ru-RU" sz="3600" b="0">
              <a:latin typeface="Times New Roman" panose="02020603050405020304" pitchFamily="18" charset="0"/>
            </a:endParaRPr>
          </a:p>
        </p:txBody>
      </p:sp>
      <p:pic>
        <p:nvPicPr>
          <p:cNvPr id="5123" name="Picture 5">
            <a:extLst>
              <a:ext uri="{FF2B5EF4-FFF2-40B4-BE49-F238E27FC236}">
                <a16:creationId xmlns:a16="http://schemas.microsoft.com/office/drawing/2014/main" id="{AAF29054-0CDB-11F8-DB6A-0F9C0FC399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3528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>
            <a:extLst>
              <a:ext uri="{FF2B5EF4-FFF2-40B4-BE49-F238E27FC236}">
                <a16:creationId xmlns:a16="http://schemas.microsoft.com/office/drawing/2014/main" id="{BB60E410-6038-4F78-9685-8D1D8379DE64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sp>
        <p:nvSpPr>
          <p:cNvPr id="38915" name="Rectangle 3">
            <a:extLst>
              <a:ext uri="{FF2B5EF4-FFF2-40B4-BE49-F238E27FC236}">
                <a16:creationId xmlns:a16="http://schemas.microsoft.com/office/drawing/2014/main" id="{76AC0770-94C6-4EBB-BC63-9059E2497F72}"/>
              </a:ext>
            </a:extLst>
          </p:cNvPr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pic>
        <p:nvPicPr>
          <p:cNvPr id="25604" name="Picture 5" descr="024">
            <a:extLst>
              <a:ext uri="{FF2B5EF4-FFF2-40B4-BE49-F238E27FC236}">
                <a16:creationId xmlns:a16="http://schemas.microsoft.com/office/drawing/2014/main" id="{9C876ADB-1855-4C47-AA6C-12FA92A27D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Заголовок 3">
            <a:extLst>
              <a:ext uri="{FF2B5EF4-FFF2-40B4-BE49-F238E27FC236}">
                <a16:creationId xmlns:a16="http://schemas.microsoft.com/office/drawing/2014/main" id="{482177A6-77D0-2528-8B45-3DB7DD03A8EE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755650" y="685801"/>
            <a:ext cx="7772400" cy="2700338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8000" b="0" dirty="0">
                <a:latin typeface="Comic Sans MS" panose="030F0702030302020204" pitchFamily="66" charset="0"/>
              </a:rPr>
              <a:t>Групповая работа</a:t>
            </a:r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A4DC026B-B585-15C0-3339-76660682A7E1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3563938" y="4797425"/>
            <a:ext cx="5000625" cy="1752600"/>
          </a:xfrm>
        </p:spPr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endParaRPr lang="ru-RU" altLang="ru-RU" sz="3400" b="1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Рисунок 5" descr="http://gorkunova.ucoz.ru/Site_1/site01/89551176.jpg">
            <a:extLst>
              <a:ext uri="{FF2B5EF4-FFF2-40B4-BE49-F238E27FC236}">
                <a16:creationId xmlns:a16="http://schemas.microsoft.com/office/drawing/2014/main" id="{5725F349-974C-7667-758F-7FA86C3F1E23}"/>
              </a:ext>
            </a:extLst>
          </p:cNvPr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3977680"/>
            <a:ext cx="3024336" cy="288032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39F70C-9FD8-C751-889A-C7740B9F804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7467600" cy="1143000"/>
          </a:xfrm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anchor="b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cap="small" dirty="0">
                <a:solidFill>
                  <a:srgbClr val="FF0000"/>
                </a:solidFill>
                <a:effectLst/>
              </a:rPr>
              <a:t>Главная идея обучения в </a:t>
            </a:r>
            <a:r>
              <a:rPr lang="ru-RU" sz="4000" cap="small" dirty="0">
                <a:solidFill>
                  <a:srgbClr val="FF0000"/>
                </a:solidFill>
              </a:rPr>
              <a:t>группе</a:t>
            </a:r>
            <a:endParaRPr lang="ru-RU" sz="4000" cap="small" dirty="0">
              <a:solidFill>
                <a:srgbClr val="FF0000"/>
              </a:solidFill>
              <a:effectLst/>
            </a:endParaRPr>
          </a:p>
        </p:txBody>
      </p:sp>
      <p:sp>
        <p:nvSpPr>
          <p:cNvPr id="3" name="Содержимое 2">
            <a:extLst>
              <a:ext uri="{FF2B5EF4-FFF2-40B4-BE49-F238E27FC236}">
                <a16:creationId xmlns:a16="http://schemas.microsoft.com/office/drawing/2014/main" id="{9301CBDA-2C36-5903-DA99-8A303BB96D2B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304800" y="1905000"/>
            <a:ext cx="3787775" cy="3932238"/>
          </a:xfrm>
        </p:spPr>
        <p:txBody>
          <a:bodyPr>
            <a:normAutofit fontScale="92500" lnSpcReduction="10000"/>
          </a:bodyPr>
          <a:lstStyle/>
          <a:p>
            <a:pPr marL="273050" indent="-273050" eaLnBrk="1" hangingPunct="1">
              <a:buFont typeface="Wingdings" panose="05000000000000000000" pitchFamily="2" charset="2"/>
              <a:buNone/>
              <a:defRPr/>
            </a:pPr>
            <a:r>
              <a:rPr lang="ru-RU" altLang="ru-RU" sz="4800"/>
              <a:t>  Учиться вместе, а не просто выполнять что-то вместе. </a:t>
            </a:r>
          </a:p>
        </p:txBody>
      </p:sp>
      <p:pic>
        <p:nvPicPr>
          <p:cNvPr id="7174" name="Picture 7">
            <a:extLst>
              <a:ext uri="{FF2B5EF4-FFF2-40B4-BE49-F238E27FC236}">
                <a16:creationId xmlns:a16="http://schemas.microsoft.com/office/drawing/2014/main" id="{DA85F50C-26A5-3486-143A-F11BD8281E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209800"/>
            <a:ext cx="46482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8">
            <a:extLst>
              <a:ext uri="{FF2B5EF4-FFF2-40B4-BE49-F238E27FC236}">
                <a16:creationId xmlns:a16="http://schemas.microsoft.com/office/drawing/2014/main" id="{2D674A6C-A793-DE64-C302-1C9BEEEF29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209800"/>
            <a:ext cx="46482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3" name="Picture 9">
            <a:extLst>
              <a:ext uri="{FF2B5EF4-FFF2-40B4-BE49-F238E27FC236}">
                <a16:creationId xmlns:a16="http://schemas.microsoft.com/office/drawing/2014/main" id="{C677BEF6-4EE3-3B14-E158-EA350A3560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209800"/>
            <a:ext cx="46482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249FA8-6E72-4170-4422-30A8ABD92C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7758113" cy="6154737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Этапы групповой работы:</a:t>
            </a:r>
            <a:b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Подготовка к выполнению группового задания: </a:t>
            </a:r>
            <a:b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-постановка познавательной задачи (проблемной ситуации); </a:t>
            </a:r>
            <a:b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-инструктаж о последовательности работы;</a:t>
            </a:r>
            <a:b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-раздача дидактического материала по группам. </a:t>
            </a:r>
            <a:b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Групповая работа: </a:t>
            </a:r>
            <a:b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-знакомство с материалом, планирование работы в группе; </a:t>
            </a:r>
            <a:b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-распределение заданий внутри группы; </a:t>
            </a:r>
            <a:b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-индивидуальное выполнение задания; </a:t>
            </a:r>
            <a:b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-обсуждение индивидуальных результатов работы в группе; </a:t>
            </a:r>
            <a:b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-обсуждение общего задания группы (замечания, дополнения, уточнения, обобщения);</a:t>
            </a:r>
            <a:b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-подведение итогов группового задания. </a:t>
            </a:r>
            <a:b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Заключительная часть. </a:t>
            </a:r>
            <a:b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-сообщение о результатах работы в группах; </a:t>
            </a:r>
            <a:b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-анализ познавательной задачи, рефлексия; </a:t>
            </a:r>
            <a:b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-общий вывод о групповой работе и достижении поставленной задачи.</a:t>
            </a:r>
            <a:br>
              <a:rPr lang="ru-RU" dirty="0"/>
            </a:b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5" name="Номер слайда 2">
            <a:extLst>
              <a:ext uri="{FF2B5EF4-FFF2-40B4-BE49-F238E27FC236}">
                <a16:creationId xmlns:a16="http://schemas.microsoft.com/office/drawing/2014/main" id="{593A1E1F-EC0B-84F6-E7B6-325957AB119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C38AD54-E567-4A79-8312-963B4BD2E6AF}" type="slidenum">
              <a:rPr lang="ru-RU" altLang="ru-RU">
                <a:solidFill>
                  <a:srgbClr val="FFFFFF"/>
                </a:solidFill>
              </a:rPr>
              <a:pPr eaLnBrk="1" hangingPunct="1"/>
              <a:t>6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>
            <a:extLst>
              <a:ext uri="{FF2B5EF4-FFF2-40B4-BE49-F238E27FC236}">
                <a16:creationId xmlns:a16="http://schemas.microsoft.com/office/drawing/2014/main" id="{6BE89D61-76C8-9C3C-B077-F182FC6A5D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08012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>
                <a:latin typeface="Arial" charset="0"/>
                <a:cs typeface="Arial" charset="0"/>
              </a:rPr>
              <a:t>Варианты комплектования групп</a:t>
            </a:r>
          </a:p>
        </p:txBody>
      </p:sp>
      <p:pic>
        <p:nvPicPr>
          <p:cNvPr id="19459" name="Содержимое 3">
            <a:extLst>
              <a:ext uri="{FF2B5EF4-FFF2-40B4-BE49-F238E27FC236}">
                <a16:creationId xmlns:a16="http://schemas.microsoft.com/office/drawing/2014/main" id="{8DA4FD48-A1DA-11B6-CF5C-333BF3F917AC}"/>
              </a:ext>
            </a:extLst>
          </p:cNvPr>
          <p:cNvPicPr>
            <a:picLocks noGrp="1" noChangeArrowheads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1733550"/>
            <a:ext cx="7467600" cy="4606925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>
            <a:extLst>
              <a:ext uri="{FF2B5EF4-FFF2-40B4-BE49-F238E27FC236}">
                <a16:creationId xmlns:a16="http://schemas.microsoft.com/office/drawing/2014/main" id="{ECAADDF2-2559-08A6-207F-3767B78906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381000"/>
            <a:ext cx="5576888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Виды групповой работы</a:t>
            </a:r>
          </a:p>
        </p:txBody>
      </p:sp>
      <p:graphicFrame>
        <p:nvGraphicFramePr>
          <p:cNvPr id="4" name="Содержимое 3">
            <a:extLst>
              <a:ext uri="{FF2B5EF4-FFF2-40B4-BE49-F238E27FC236}">
                <a16:creationId xmlns:a16="http://schemas.microsoft.com/office/drawing/2014/main" id="{3AAF46B0-2656-07CC-819D-C0EB2D414FBB}"/>
              </a:ext>
            </a:extLst>
          </p:cNvPr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894471880"/>
              </p:ext>
            </p:extLst>
          </p:nvPr>
        </p:nvGraphicFramePr>
        <p:xfrm>
          <a:off x="1071538" y="2214554"/>
          <a:ext cx="76200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0484" name="Picture 2">
            <a:extLst>
              <a:ext uri="{FF2B5EF4-FFF2-40B4-BE49-F238E27FC236}">
                <a16:creationId xmlns:a16="http://schemas.microsoft.com/office/drawing/2014/main" id="{3F48CFBC-2725-8D1A-E907-3707ECA640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3263" y="407988"/>
            <a:ext cx="1614487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Rectangle 5">
            <a:extLst>
              <a:ext uri="{FF2B5EF4-FFF2-40B4-BE49-F238E27FC236}">
                <a16:creationId xmlns:a16="http://schemas.microsoft.com/office/drawing/2014/main" id="{6D9D7FD2-ED3B-8E9C-163A-22E8321E54AF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/>
              <a:t>Работа в парах</a:t>
            </a:r>
          </a:p>
        </p:txBody>
      </p:sp>
      <p:pic>
        <p:nvPicPr>
          <p:cNvPr id="8195" name="Picture 2" descr="C:\Users\best\Desktop\школьные фото\S6300242.JPG">
            <a:extLst>
              <a:ext uri="{FF2B5EF4-FFF2-40B4-BE49-F238E27FC236}">
                <a16:creationId xmlns:a16="http://schemas.microsoft.com/office/drawing/2014/main" id="{F47B22AC-DBE4-C063-9335-CA1329BDCC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905000"/>
            <a:ext cx="6934200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1207</TotalTime>
  <Words>463</Words>
  <Application>Microsoft Office PowerPoint</Application>
  <PresentationFormat>Экран (4:3)</PresentationFormat>
  <Paragraphs>45</Paragraphs>
  <Slides>30</Slides>
  <Notes>3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40" baseType="lpstr">
      <vt:lpstr>Arial</vt:lpstr>
      <vt:lpstr>Arial Black</vt:lpstr>
      <vt:lpstr>Calibri</vt:lpstr>
      <vt:lpstr>Comic Sans MS</vt:lpstr>
      <vt:lpstr>Constantia</vt:lpstr>
      <vt:lpstr>Times New Roman</vt:lpstr>
      <vt:lpstr>Wingdings</vt:lpstr>
      <vt:lpstr>Wingdings 2</vt:lpstr>
      <vt:lpstr>Поток</vt:lpstr>
      <vt:lpstr>Chart</vt:lpstr>
      <vt:lpstr>« Групповая работа как средство формирования коммуникативных УУД в начальной школе» (из опыта работы)</vt:lpstr>
      <vt:lpstr> </vt:lpstr>
      <vt:lpstr>          «Мои ученики будут узнавать новое не от меня; они будут открывать это новое сами. Моя главная задача - помочь им раскрыться, развить собственные идеи».                                                                                  И.Г.Песталоцци</vt:lpstr>
      <vt:lpstr>Групповая работа</vt:lpstr>
      <vt:lpstr>Главная идея обучения в группе</vt:lpstr>
      <vt:lpstr>Этапы групповой работы: 1. Подготовка к выполнению группового задания:  -постановка познавательной задачи (проблемной ситуации);  -инструктаж о последовательности работы; -раздача дидактического материала по группам.  2. Групповая работа:  -знакомство с материалом, планирование работы в группе;  -распределение заданий внутри группы;  -индивидуальное выполнение задания;  -обсуждение индивидуальных результатов работы в группе;  -обсуждение общего задания группы (замечания, дополнения, уточнения, обобщения); -подведение итогов группового задания.  3. Заключительная часть.  -сообщение о результатах работы в группах;  -анализ познавательной задачи, рефлексия;  -общий вывод о групповой работе и достижении поставленной задачи. </vt:lpstr>
      <vt:lpstr>Варианты комплектования групп</vt:lpstr>
      <vt:lpstr>Виды групповой работы</vt:lpstr>
      <vt:lpstr>Работа в парах</vt:lpstr>
      <vt:lpstr>Я предлагаю следующие виды работ в парах </vt:lpstr>
      <vt:lpstr>Один из приёмов работы в паре сменного состава,  – это приём «Ручеёк». </vt:lpstr>
      <vt:lpstr>Презентация PowerPoint</vt:lpstr>
      <vt:lpstr>Ребята составляют текст по готовому началу в парах сменного состава</vt:lpstr>
      <vt:lpstr>Презентация PowerPoint</vt:lpstr>
      <vt:lpstr>Презентация PowerPoint</vt:lpstr>
      <vt:lpstr>Презентация PowerPoint</vt:lpstr>
      <vt:lpstr>Презентация PowerPoint</vt:lpstr>
      <vt:lpstr>Заморочки из бочки</vt:lpstr>
      <vt:lpstr>Презентация PowerPoint</vt:lpstr>
      <vt:lpstr>Игра «Карусель»</vt:lpstr>
      <vt:lpstr>На уроках открытия новых знаний объединяю в мини группы более успешных учеников.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Успеваемость школьников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«Формирование познавательных универсальных учебных действий на уроках русского языка в начальных классах» (из опыта работы)</dc:title>
  <dc:creator>Admin</dc:creator>
  <cp:lastModifiedBy>Андрей Рыжков</cp:lastModifiedBy>
  <cp:revision>23</cp:revision>
  <dcterms:created xsi:type="dcterms:W3CDTF">2020-03-01T13:45:12Z</dcterms:created>
  <dcterms:modified xsi:type="dcterms:W3CDTF">2024-01-21T10:07:40Z</dcterms:modified>
</cp:coreProperties>
</file>