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58" r:id="rId5"/>
    <p:sldId id="270" r:id="rId6"/>
    <p:sldId id="260" r:id="rId7"/>
    <p:sldId id="261" r:id="rId8"/>
    <p:sldId id="277" r:id="rId9"/>
    <p:sldId id="269" r:id="rId10"/>
    <p:sldId id="282" r:id="rId11"/>
    <p:sldId id="266" r:id="rId12"/>
    <p:sldId id="276" r:id="rId13"/>
    <p:sldId id="275" r:id="rId14"/>
    <p:sldId id="278" r:id="rId15"/>
    <p:sldId id="272" r:id="rId16"/>
    <p:sldId id="273" r:id="rId17"/>
    <p:sldId id="265" r:id="rId18"/>
    <p:sldId id="267" r:id="rId19"/>
    <p:sldId id="268" r:id="rId20"/>
    <p:sldId id="274" r:id="rId21"/>
    <p:sldId id="279" r:id="rId22"/>
    <p:sldId id="28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62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159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383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04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4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915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82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867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28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465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456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61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DB3C5-9957-4092-8D2C-F444AA8427BD}" type="datetimeFigureOut">
              <a:rPr lang="ru-RU" smtClean="0"/>
              <a:pPr/>
              <a:t>12.06.2020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C2FEB-F8C3-452D-A8D0-EEE0F4ADAC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24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698171" y="304799"/>
            <a:ext cx="9525000" cy="268128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.06.2020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Гр. №2 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кружок « Кулинария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Тема: Технологический процесс приготовления картофельных котлет и зраз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Елена\Desktop\kartofe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3940" t="-33462" r="-528622" b="-12451"/>
          <a:stretch/>
        </p:blipFill>
        <p:spPr bwMode="auto">
          <a:xfrm>
            <a:off x="-17716500" y="-20383500"/>
            <a:ext cx="11624400" cy="116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Desktop\kartof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16500" y="-20383500"/>
            <a:ext cx="824400" cy="8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лена\Desktop\kartof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30275" y="-17516475"/>
            <a:ext cx="6987600" cy="741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лена\Desktop\kartofe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345" y="3286125"/>
            <a:ext cx="4430167" cy="348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Елена\Desktop\39289677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36" y="2986088"/>
            <a:ext cx="3086901" cy="153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Елена\Desktop\pizza_cook_animate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420" y="4019736"/>
            <a:ext cx="2634176" cy="256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9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8171" y="304799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Технологический процесс приготовления картофельных зраз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im2-tub-ru.yandex.net/i?id=e835b591388c22fe93b3a0f8b1880223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89" y="2362513"/>
            <a:ext cx="5385254" cy="39940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" name="Picture 2" descr="C:\Users\Елена\Desktop\Zrazy-retsept-1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" t="36072" r="15333"/>
          <a:stretch/>
        </p:blipFill>
        <p:spPr bwMode="auto">
          <a:xfrm>
            <a:off x="5595257" y="2002290"/>
            <a:ext cx="6442130" cy="4082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4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8416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5478" r="4323"/>
          <a:stretch/>
        </p:blipFill>
        <p:spPr>
          <a:xfrm>
            <a:off x="6440815" y="2111828"/>
            <a:ext cx="5337529" cy="3341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794276" y="2068283"/>
            <a:ext cx="4349451" cy="3472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001485" y="230638"/>
            <a:ext cx="10384972" cy="1511076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Приготовление фарша для зраз картофельных: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Очищенный лук нарезают…………..,пассеруют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148943" y="3537857"/>
            <a:ext cx="1291872" cy="70757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Елена\Desktop\27266163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028" y="5271298"/>
            <a:ext cx="3026229" cy="167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99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592286" y="1690688"/>
            <a:ext cx="7094538" cy="5167312"/>
          </a:xfrm>
          <a:prstGeom prst="ellipse">
            <a:avLst/>
          </a:prstGeom>
          <a:ln w="57150">
            <a:solidFill>
              <a:srgbClr val="00B050"/>
            </a:solidFill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121228" y="230637"/>
            <a:ext cx="10384972" cy="108653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Отварное яйцо мелко рубят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Елена\Desktop\Cooks-5996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5" y="1786009"/>
            <a:ext cx="3526971" cy="488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49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-1" r="-2481" b="6286"/>
          <a:stretch/>
        </p:blipFill>
        <p:spPr>
          <a:xfrm>
            <a:off x="1763485" y="1779135"/>
            <a:ext cx="7859486" cy="4774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83771" y="197980"/>
            <a:ext cx="10384972" cy="138044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Соединяют пассерованный лук, рубленное яйцо с зеленью и специями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13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282700"/>
            <a:ext cx="3554413" cy="5337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805" y="1331459"/>
            <a:ext cx="6578154" cy="49564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810616" y="154438"/>
            <a:ext cx="10384972" cy="85793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Зразы порционируют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7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219" y="1662880"/>
            <a:ext cx="6902244" cy="5176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077684" y="110894"/>
            <a:ext cx="10384972" cy="138044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Зразы формуют, придают форму лепешки, на середину кладут фарш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5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26417" y="323795"/>
            <a:ext cx="10384972" cy="157031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Соединяют края, панируют в муке или сухарях, придают форму…….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www.povarenok.ru/data/cache/2013may/02/46/189735_79347-150x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3"/>
          <a:stretch/>
        </p:blipFill>
        <p:spPr bwMode="auto">
          <a:xfrm>
            <a:off x="1385660" y="2182651"/>
            <a:ext cx="3904797" cy="345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8" name="Picture 4" descr="http://gotovimvmecte.ru/wp-content/uploads/2015/05/kartofelnye-zrazy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356" y="2182651"/>
            <a:ext cx="4736601" cy="345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93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688771" y="1935162"/>
            <a:ext cx="6564313" cy="4922838"/>
          </a:xfrm>
          <a:prstGeom prst="ellipse">
            <a:avLst/>
          </a:prstGeom>
          <a:ln w="63500" cap="rnd">
            <a:solidFill>
              <a:schemeClr val="accent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4" name="Picture 2" descr="C:\Users\Елена\Desktop\food (180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7" y="2305051"/>
            <a:ext cx="2397577" cy="23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91974" y="84308"/>
            <a:ext cx="10384972" cy="157031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Тепловая обработка картофельных котлет и зраз.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Выкладывают на ……………. с жиром сковороду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75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59226" y="2188907"/>
            <a:ext cx="5392047" cy="4044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056" y="2302124"/>
            <a:ext cx="5250319" cy="3931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113745" y="211417"/>
            <a:ext cx="10384972" cy="183968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Обжаривают с двух сторон при Т 170-180 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Доводят до готовности в жарочном шкафу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т 220-230 С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715000" y="3799114"/>
            <a:ext cx="947056" cy="55517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22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494" y="1465835"/>
            <a:ext cx="5470993" cy="3900822"/>
          </a:xfrm>
          <a:prstGeom prst="ellipse">
            <a:avLst/>
          </a:prstGeom>
          <a:ln w="190500" cap="rnd">
            <a:solidFill>
              <a:schemeClr val="accent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14201" t="4156" r="11879" b="6015"/>
          <a:stretch/>
        </p:blipFill>
        <p:spPr>
          <a:xfrm>
            <a:off x="424543" y="1465835"/>
            <a:ext cx="4506686" cy="4086603"/>
          </a:xfrm>
          <a:prstGeom prst="ellipse">
            <a:avLst/>
          </a:prstGeom>
          <a:ln w="190500" cap="rnd">
            <a:solidFill>
              <a:schemeClr val="accent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304" y="3003376"/>
            <a:ext cx="6076207" cy="3702224"/>
          </a:xfrm>
          <a:prstGeom prst="ellipse">
            <a:avLst/>
          </a:prstGeom>
          <a:ln w="190500" cap="rnd">
            <a:solidFill>
              <a:schemeClr val="accent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994002" y="178760"/>
            <a:ext cx="10384972" cy="95335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 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отпуска картофельных котлет и зраз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8171" y="304799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Технологический процесс приготовления картофельных котлет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colors.life/upload/blogs/a0/18/a018dabca33f1da801731f373c1d4358_RSZ_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292" y="2188028"/>
            <a:ext cx="6397746" cy="4376058"/>
          </a:xfrm>
          <a:prstGeom prst="ellipse">
            <a:avLst/>
          </a:prstGeom>
          <a:ln w="190500" cap="rnd">
            <a:solidFill>
              <a:srgbClr val="7030A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8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4961"/>
          </a:xfrm>
        </p:spPr>
        <p:txBody>
          <a:bodyPr/>
          <a:lstStyle/>
          <a:p>
            <a:pPr algn="ctr"/>
            <a:r>
              <a:rPr lang="ru-RU" dirty="0" smtClean="0"/>
              <a:t>Требование к качеству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338943"/>
            <a:ext cx="10515600" cy="394062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Внешний вид: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форма правильная, без трещин, на поверхности румяная поджаристая корочка.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Цвет: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разрезе белый или кремовый, у зраз видно начинку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Консистенция: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пышная, не тягучая, без комков не протертого картофеля.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Вкус и запах: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жареного картофеля, в меру соленый</a:t>
            </a:r>
          </a:p>
          <a:p>
            <a:r>
              <a:rPr lang="ru-RU" b="1" dirty="0" smtClean="0">
                <a:latin typeface="Times New Roman" panose="02020603050405020304" pitchFamily="18" charset="0"/>
              </a:rPr>
              <a:t>Температура подачи: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65</a:t>
            </a:r>
            <a:r>
              <a:rPr lang="ru-RU" baseline="30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</a:t>
            </a:r>
            <a:endParaRPr lang="ru-RU" b="1" dirty="0"/>
          </a:p>
        </p:txBody>
      </p:sp>
      <p:pic>
        <p:nvPicPr>
          <p:cNvPr id="8194" name="Picture 2" descr="C:\Users\Елена\Desktop\77622564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685" y="3170269"/>
            <a:ext cx="2993571" cy="397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00831" y="178760"/>
            <a:ext cx="10384972" cy="95335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Требования к качеству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10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02860" y="1727654"/>
            <a:ext cx="10515600" cy="255043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Блюда и гарниры из овощей нельзя долго хранить в горячем состоянии, так как ухудшаются их внешний вид и вкус, снижается пищевая ценность (разрушается витамин С).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мере реализации , не более 2 часов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02860" y="363818"/>
            <a:ext cx="10384972" cy="95335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Сроки хранения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im2-tub-ru.yandex.net/i?id=fb995f6e38eff9f598244f19958c07e0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404" y="2604408"/>
            <a:ext cx="2924175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6835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Елена\Desktop\d306219151bde01467ffc8898b970ed1_i-80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197" y="3309257"/>
            <a:ext cx="3227614" cy="322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3208" y="446315"/>
            <a:ext cx="93995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Успехов </a:t>
            </a:r>
          </a:p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 работе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397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60" t="-1847" r="50129"/>
          <a:stretch/>
        </p:blipFill>
        <p:spPr>
          <a:xfrm>
            <a:off x="7162800" y="2210106"/>
            <a:ext cx="4833257" cy="3547665"/>
          </a:xfrm>
          <a:prstGeom prst="roundRect">
            <a:avLst>
              <a:gd name="adj" fmla="val 16667"/>
            </a:avLst>
          </a:prstGeom>
          <a:ln w="57150">
            <a:solidFill>
              <a:schemeClr val="accent2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28" y="2288356"/>
            <a:ext cx="5212192" cy="3469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2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306285" y="370113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Подготовка картофеля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5647620" y="3706582"/>
            <a:ext cx="1504294" cy="96882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Елена\Desktop\d40626678baf7f4a3e0f860aa0a1a64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535" y="4787674"/>
            <a:ext cx="1905000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88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469470" y="1819955"/>
            <a:ext cx="7697787" cy="4946650"/>
          </a:xfrm>
          <a:prstGeom prst="ellipse">
            <a:avLst/>
          </a:prstGeom>
          <a:ln w="190500" cap="rnd">
            <a:solidFill>
              <a:schemeClr val="accent2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306285" y="141513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Отваривают картофель до готовности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Елена\Desktop\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44500" y="-13449299"/>
            <a:ext cx="6080400" cy="533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лена\Desktop\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1" y="4747115"/>
            <a:ext cx="2228651" cy="195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95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8303" t="10566" r="10344" b="8432"/>
          <a:stretch/>
        </p:blipFill>
        <p:spPr>
          <a:xfrm>
            <a:off x="3015342" y="2079170"/>
            <a:ext cx="6422571" cy="4256315"/>
          </a:xfrm>
          <a:prstGeom prst="rect">
            <a:avLst/>
          </a:prstGeom>
          <a:ln w="127000" cap="rnd">
            <a:solidFill>
              <a:schemeClr val="accent2">
                <a:lumMod val="75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306285" y="141513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Сливают картофельный отвар, картофель обсушивают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6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3686" y="1952058"/>
            <a:ext cx="6311256" cy="47334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0070C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306285" y="141513"/>
            <a:ext cx="9525000" cy="1567543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Отварной  картофельный протирают…………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76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851176" y="2002972"/>
            <a:ext cx="6842361" cy="4561114"/>
          </a:xfrm>
          <a:prstGeom prst="roundRect">
            <a:avLst>
              <a:gd name="adj" fmla="val 16667"/>
            </a:avLst>
          </a:prstGeom>
          <a:ln w="57150"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1295399" y="87084"/>
            <a:ext cx="10384972" cy="133894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Готовый картофель охлаждают до…………,вводят сырое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яйцо,перемешивают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Елена\Desktop\animashki-eda-9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853" y="3442605"/>
            <a:ext cx="2935061" cy="195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лена\Desktop\4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24" y="3724632"/>
            <a:ext cx="2290762" cy="304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31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t="-737" r="49742"/>
          <a:stretch/>
        </p:blipFill>
        <p:spPr>
          <a:xfrm>
            <a:off x="0" y="1679575"/>
            <a:ext cx="3365500" cy="5059363"/>
          </a:xfrm>
          <a:prstGeom prst="roundRect">
            <a:avLst>
              <a:gd name="adj" fmla="val 16667"/>
            </a:avLst>
          </a:prstGeom>
          <a:ln w="57150">
            <a:solidFill>
              <a:schemeClr val="accent1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716" y="1902431"/>
            <a:ext cx="6577865" cy="4955569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295399" y="87084"/>
            <a:ext cx="10384972" cy="133894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Порционируют котлеты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5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3381"/>
          <a:stretch/>
        </p:blipFill>
        <p:spPr>
          <a:xfrm>
            <a:off x="6400800" y="1880478"/>
            <a:ext cx="5253789" cy="4117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9005" t="12160" r="34149" b="15541"/>
          <a:stretch/>
        </p:blipFill>
        <p:spPr>
          <a:xfrm>
            <a:off x="457199" y="1873025"/>
            <a:ext cx="4302721" cy="4103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696685" y="230638"/>
            <a:ext cx="10384972" cy="1338945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шаг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Котлеты формуют, панируют в муке или сухарях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826383" y="3585466"/>
            <a:ext cx="1574417" cy="707571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4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286</Words>
  <Application>Microsoft Office PowerPoint</Application>
  <PresentationFormat>Широкоэкранный</PresentationFormat>
  <Paragraphs>52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Требование к качеству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лейля</cp:lastModifiedBy>
  <cp:revision>30</cp:revision>
  <dcterms:created xsi:type="dcterms:W3CDTF">2017-03-08T09:00:53Z</dcterms:created>
  <dcterms:modified xsi:type="dcterms:W3CDTF">2020-06-12T16:21:20Z</dcterms:modified>
</cp:coreProperties>
</file>