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90" r:id="rId2"/>
    <p:sldId id="256" r:id="rId3"/>
    <p:sldId id="257" r:id="rId4"/>
    <p:sldId id="262" r:id="rId5"/>
    <p:sldId id="258" r:id="rId6"/>
    <p:sldId id="259" r:id="rId7"/>
    <p:sldId id="260" r:id="rId8"/>
    <p:sldId id="261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8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031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751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233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90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27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590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666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48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233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458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148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DD379-3B6F-44D6-A539-9CB4ECAB0818}" type="datetimeFigureOut">
              <a:rPr lang="ru-RU" smtClean="0"/>
              <a:pPr/>
              <a:t>16.05.2020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D7851-B398-4845-B724-D311916B3A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39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vpuzo.com/uploads/posts/2015-02/1423425223_1-img_1243.jp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russianfood.com/recipes/recipe.php?rid=123838" TargetMode="External"/><Relationship Id="rId3" Type="http://schemas.openxmlformats.org/officeDocument/2006/relationships/image" Target="../media/image30.jpeg"/><Relationship Id="rId7" Type="http://schemas.openxmlformats.org/officeDocument/2006/relationships/hyperlink" Target="http://russianfood.com/recipes/recipe.php?rid=90376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hyperlink" Target="http://russianfood.com/recipes/recipe.php?rid=102711" TargetMode="External"/><Relationship Id="rId5" Type="http://schemas.openxmlformats.org/officeDocument/2006/relationships/image" Target="../media/image32.jpeg"/><Relationship Id="rId10" Type="http://schemas.openxmlformats.org/officeDocument/2006/relationships/hyperlink" Target="http://russianfood.com/recipes/recipe.php?rid=122580" TargetMode="External"/><Relationship Id="rId4" Type="http://schemas.openxmlformats.org/officeDocument/2006/relationships/image" Target="../media/image31.jpeg"/><Relationship Id="rId9" Type="http://schemas.openxmlformats.org/officeDocument/2006/relationships/hyperlink" Target="http://russianfood.com/recipes/recipe.php?rid=91742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dietamam.ru/wp-content/uploads/2013/04/IMG_0595.jp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dietamam.ru/wp-content/uploads/2013/02/IMG_9371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ssianfood.com/recipes/recipe.php?rid=125760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</a:t>
            </a:r>
            <a: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05.2020 </a:t>
            </a:r>
            <a:r>
              <a:rPr lang="ru-RU" sz="27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</a:t>
            </a:r>
            <a: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 №1  </a:t>
            </a:r>
            <a:r>
              <a:rPr lang="ru-RU" sz="27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кружок « Кулинария</a:t>
            </a:r>
            <a: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Приготовление супов картофельных, картофельных с овощами с крупой, с бобовыми, с макаронными изделиями.</a:t>
            </a:r>
            <a:br>
              <a:rPr lang="ru-RU" sz="2700" b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/>
          <a:lstStyle/>
          <a:p>
            <a:pPr algn="r"/>
            <a:r>
              <a:rPr lang="ru-RU" altLang="ru-RU" b="1" dirty="0"/>
              <a:t>МАСТЕР П/О  ДЖЕЛЯЛОВА Д.Р. </a:t>
            </a:r>
            <a:r>
              <a:rPr lang="ru-RU" altLang="ru-RU" dirty="0"/>
              <a:t>dilyarajelyalova@yandex.ua</a:t>
            </a: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Подготовка бобовых (замачивание)</a:t>
            </a:r>
          </a:p>
        </p:txBody>
      </p:sp>
      <p:pic>
        <p:nvPicPr>
          <p:cNvPr id="9" name="Содержимое 8" descr="Гороховый суп от бабушки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30238" y="2896593"/>
            <a:ext cx="3868737" cy="2901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Отварной горох</a:t>
            </a:r>
          </a:p>
        </p:txBody>
      </p:sp>
      <p:pic>
        <p:nvPicPr>
          <p:cNvPr id="10" name="Содержимое 9" descr="&amp;vcy;&amp;acy;&amp;rcy;&amp;iecy;&amp;ncy;&amp;ycy;&amp;jcy; &amp;gcy;&amp;ocy;&amp;rcy;&amp;ocy;&amp;khcy;"/>
          <p:cNvPicPr>
            <a:picLocks noGrp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811044" y="3775869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Варка супа</a:t>
            </a:r>
          </a:p>
        </p:txBody>
      </p:sp>
      <p:pic>
        <p:nvPicPr>
          <p:cNvPr id="9" name="Содержимое 8" descr="http://static1.repo.aif.ru/1/a9/10825/7eea9f541b50c60a0f93851b4b8f4cad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Суп гороховый</a:t>
            </a:r>
          </a:p>
        </p:txBody>
      </p:sp>
      <p:pic>
        <p:nvPicPr>
          <p:cNvPr id="9" name="Содержимое 8" descr="&amp;gcy;&amp;ocy;&amp;tcy;&amp;ocy;&amp;vcy;&amp;ycy;&amp;jcy; &amp;gcy;&amp;ocy;&amp;rcy;&amp;ocy;&amp;khcy;&amp;ocy;&amp;vcy;&amp;ycy;&amp;jcy; &amp;scy;&amp;ucy;&amp;pcy;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05125" y="2748756"/>
            <a:ext cx="333375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Технология приготовления супа картофельного с макаронными изделиями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Нарезка картофеля (брусочки)</a:t>
            </a:r>
          </a:p>
        </p:txBody>
      </p:sp>
      <p:pic>
        <p:nvPicPr>
          <p:cNvPr id="9" name="irc_mi" descr="http://www.crevetka.com/userfiles/image/texnologiya/sposoby%20narezki%20kartofelya/P1180845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0238" y="2896593"/>
            <a:ext cx="3868737" cy="2901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Пассерованные</a:t>
            </a:r>
            <a:r>
              <a:rPr lang="ru-RU" dirty="0"/>
              <a:t> коренья (соломка и ломтик)</a:t>
            </a:r>
          </a:p>
        </p:txBody>
      </p:sp>
      <p:pic>
        <p:nvPicPr>
          <p:cNvPr id="10" name="Содержимое 9" descr="обжарим морковку с луком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88024" y="2564904"/>
            <a:ext cx="388620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3886200" cy="64008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кипящий бульон закладывают картофель</a:t>
            </a:r>
          </a:p>
        </p:txBody>
      </p:sp>
      <p:pic>
        <p:nvPicPr>
          <p:cNvPr id="7" name="Содержимое 6" descr="&amp;Scy;&amp;ucy;&amp;pcy; &amp;scy; &amp;pcy;&amp;shcy;&amp;iecy;&amp;ncy;&amp;ocy;&amp;mcy; &amp;icy; &amp;yacy;&amp;jcy;&amp;tscy;&amp;ocy;&amp;mcy;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11249"/>
          <a:stretch>
            <a:fillRect/>
          </a:stretch>
        </p:blipFill>
        <p:spPr bwMode="auto">
          <a:xfrm>
            <a:off x="467544" y="2708920"/>
            <a:ext cx="4032448" cy="300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Добавление макарон</a:t>
            </a:r>
          </a:p>
        </p:txBody>
      </p:sp>
      <p:pic>
        <p:nvPicPr>
          <p:cNvPr id="8" name="Содержимое 7" descr="макароны для супа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00600" y="2708920"/>
            <a:ext cx="3886200" cy="297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Введение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пассерованных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овощей</a:t>
            </a:r>
          </a:p>
        </p:txBody>
      </p:sp>
      <p:pic>
        <p:nvPicPr>
          <p:cNvPr id="7" name="Содержимое 6" descr="добавим зажарку в суп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0238" y="2899255"/>
            <a:ext cx="3868737" cy="2896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Настаивание супа (5-10 минут)</a:t>
            </a:r>
          </a:p>
        </p:txBody>
      </p:sp>
      <p:pic>
        <p:nvPicPr>
          <p:cNvPr id="8" name="Содержимое 7" descr="как варить суп с макаронами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29150" y="2892124"/>
            <a:ext cx="3887788" cy="2910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Суп картофельный с макаронами</a:t>
            </a:r>
          </a:p>
        </p:txBody>
      </p:sp>
      <p:pic>
        <p:nvPicPr>
          <p:cNvPr id="9" name="Содержимое 8" descr="вкусный суп с макарошками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65775" y="1825625"/>
            <a:ext cx="5812449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331640" y="2060848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  <a:cs typeface="Arial" charset="0"/>
              </a:rPr>
              <a:t>Суп картофельный с вермишелью</a:t>
            </a:r>
          </a:p>
        </p:txBody>
      </p:sp>
      <p:pic>
        <p:nvPicPr>
          <p:cNvPr id="4098" name="Picture 2" descr="http://dekretrabota.ru/wp-content/uploads/2016/07/kulinarij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4784204" cy="299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38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94378"/>
            <a:ext cx="8415710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icrosoft YaHei UI" panose="020B0503020204020204" pitchFamily="34" charset="-122"/>
                <a:ea typeface="Microsoft YaHei UI" panose="020B0503020204020204" pitchFamily="34" charset="-122"/>
              </a:rPr>
              <a:t>Супы</a:t>
            </a:r>
            <a:r>
              <a:rPr lang="ru-RU" sz="2800" b="1" dirty="0">
                <a:ln/>
                <a:solidFill>
                  <a:schemeClr val="accent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— </a:t>
            </a:r>
            <a:r>
              <a:rPr lang="ru-RU" sz="2800" b="1" dirty="0" smtClean="0">
                <a:ln/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важная составная часть обеда</a:t>
            </a:r>
            <a:r>
              <a:rPr lang="ru-RU" sz="2800" b="1" dirty="0">
                <a:ln/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sz="2800" b="1" dirty="0" smtClean="0">
                <a:ln/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широко </a:t>
            </a:r>
            <a:r>
              <a:rPr lang="ru-RU" sz="2800" b="1" dirty="0">
                <a:ln/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распространенные </a:t>
            </a:r>
            <a:r>
              <a:rPr lang="ru-RU" sz="2800" b="1" dirty="0" smtClean="0">
                <a:ln/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блюда в </a:t>
            </a:r>
            <a:r>
              <a:rPr lang="ru-RU" sz="2800" b="1" dirty="0">
                <a:ln/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питании нашего </a:t>
            </a:r>
            <a:r>
              <a:rPr lang="ru-RU" sz="2800" b="1" dirty="0" smtClean="0">
                <a:ln/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народа.</a:t>
            </a:r>
            <a:endParaRPr lang="ru-RU" sz="2800" b="1" dirty="0">
              <a:ln/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 descr="Фото к рецепту: Суп картофельный с клецками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35888"/>
            <a:ext cx="2430022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Фото к рецепту: Суп «Харчо»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918" y="1412776"/>
            <a:ext cx="2577075" cy="1932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Фото к рецепту: Томатный суп с рисом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789379"/>
            <a:ext cx="2378182" cy="1783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Фото к рецепту: Пряный крем-суп из кабачков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437" y="4321035"/>
            <a:ext cx="2317431" cy="1726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Фото к рецепту: Свекольник горячий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840" y="4234505"/>
            <a:ext cx="2458153" cy="18436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84840" y="6081886"/>
            <a:ext cx="2339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B13652"/>
                </a:solidFill>
                <a:latin typeface="Arial" panose="020B0604020202020204" pitchFamily="34" charset="0"/>
                <a:hlinkClick r:id="rId7"/>
              </a:rPr>
              <a:t>Свекольник горячий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3178" y="6078120"/>
            <a:ext cx="33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B13652"/>
                </a:solidFill>
                <a:latin typeface="Arial" panose="020B0604020202020204" pitchFamily="34" charset="0"/>
                <a:hlinkClick r:id="rId8"/>
              </a:rPr>
              <a:t>Пряный крем-суп из кабачков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03185" y="4695843"/>
            <a:ext cx="3495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B13652"/>
                </a:solidFill>
                <a:latin typeface="Arial" panose="020B0604020202020204" pitchFamily="34" charset="0"/>
                <a:hlinkClick r:id="rId9"/>
              </a:rPr>
              <a:t>Суп картофельный с клецками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17287" y="3488370"/>
            <a:ext cx="2571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B13652"/>
                </a:solidFill>
                <a:latin typeface="Arial" panose="020B0604020202020204" pitchFamily="34" charset="0"/>
                <a:hlinkClick r:id="rId10"/>
              </a:rPr>
              <a:t>Томатный суп с рисом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634065" y="3346728"/>
            <a:ext cx="1566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B13652"/>
                </a:solidFill>
                <a:latin typeface="Arial" panose="020B0604020202020204" pitchFamily="34" charset="0"/>
                <a:hlinkClick r:id="rId11"/>
              </a:rPr>
              <a:t>Суп «Харчо»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93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Значение супов в питании человека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88820" y="1268760"/>
            <a:ext cx="81369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ru-RU" sz="26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средство возбуждения аппетита</a:t>
            </a:r>
            <a:r>
              <a:rPr lang="ru-RU" sz="2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ru-RU" sz="26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6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пособ лучшего усвоения пищи;</a:t>
            </a:r>
            <a:endParaRPr lang="ru-RU" sz="26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ru-RU" sz="26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активизация деятельности пищеварительных желез условно-рефлекторным путем и непосредственным воздействием химических раздражителей;</a:t>
            </a:r>
          </a:p>
          <a:p>
            <a:pPr marL="342900" lvl="0" indent="-342900">
              <a:buFont typeface="Symbol" panose="05050102010706020507" pitchFamily="18" charset="2"/>
              <a:buBlip>
                <a:blip r:embed="rId2"/>
              </a:buBlip>
            </a:pPr>
            <a:r>
              <a:rPr lang="ru-RU" sz="26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наличие овощей в составе супов обогащает их витаминами, минеральными солями, органическими кислотами.</a:t>
            </a:r>
          </a:p>
        </p:txBody>
      </p:sp>
    </p:spTree>
    <p:extLst>
      <p:ext uri="{BB962C8B-B14F-4D97-AF65-F5344CB8AC3E}">
        <p14:creationId xmlns:p14="http://schemas.microsoft.com/office/powerpoint/2010/main" val="46919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28650" y="116632"/>
            <a:ext cx="7886700" cy="1325563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Технология приготовления супа картофельного</a:t>
            </a:r>
          </a:p>
        </p:txBody>
      </p:sp>
      <p:pic>
        <p:nvPicPr>
          <p:cNvPr id="10" name="Содержимое 9" descr="ингредиенты для легкого картофельного супа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30963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лук мелко нарезать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17032"/>
            <a:ext cx="316835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морковь натереть на крупной терке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1340768"/>
            <a:ext cx="35283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добавить к луку морковь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3717032"/>
            <a:ext cx="36004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333120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Составная часть  супов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71002" y="1123003"/>
            <a:ext cx="8021478" cy="31268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342900" lvl="0" indent="-342900" algn="just">
              <a:lnSpc>
                <a:spcPts val="2040"/>
              </a:lnSpc>
              <a:spcAft>
                <a:spcPts val="75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Жидкая часть (основа</a:t>
            </a: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) </a:t>
            </a:r>
            <a:r>
              <a:rPr lang="ru-RU" sz="2400" b="1" dirty="0" smtClean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бульон, молоко, отвары из круп, овощей, фруктов, квас и др</a:t>
            </a:r>
            <a:r>
              <a:rPr lang="ru-RU" sz="2400" b="1" dirty="0" smtClean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</a:t>
            </a:r>
            <a:r>
              <a:rPr lang="ru-RU" sz="2400" b="1" dirty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С</a:t>
            </a:r>
            <a:r>
              <a:rPr lang="ru-RU" sz="2400" b="1" dirty="0" smtClean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одержит экстрактивные </a:t>
            </a:r>
            <a:r>
              <a:rPr lang="ru-RU" sz="2400" b="1" dirty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и минеральные вещества, органические соединения, которые придают бульонам вкус, аромат и являются раздражителями пищеварительных желез</a:t>
            </a:r>
            <a:r>
              <a:rPr lang="ru-RU" sz="2400" b="1" dirty="0" smtClean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</a:t>
            </a:r>
          </a:p>
          <a:p>
            <a:pPr lvl="0" algn="just">
              <a:lnSpc>
                <a:spcPts val="2040"/>
              </a:lnSpc>
              <a:spcAft>
                <a:spcPts val="750"/>
              </a:spcAft>
            </a:pP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ts val="2040"/>
              </a:lnSpc>
              <a:spcAft>
                <a:spcPts val="75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Плотная часть (гарнир</a:t>
            </a: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) </a:t>
            </a:r>
            <a:r>
              <a:rPr lang="ru-RU" sz="2400" b="1" dirty="0" smtClean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овощи, грибы, крупы, бобовые и макаронные изделия, рыба, мясо, птица и др</a:t>
            </a:r>
            <a:r>
              <a:rPr lang="ru-RU" sz="2400" b="1" dirty="0" smtClean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 Содержит</a:t>
            </a:r>
            <a:r>
              <a:rPr lang="ru-RU" sz="2400" b="1" dirty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пищевые вещества: белки, жиры, углеводы, минеральные вещества, витамины.</a:t>
            </a:r>
            <a:r>
              <a:rPr lang="ru-RU" sz="2400" b="1" dirty="0" smtClean="0">
                <a:ln/>
                <a:solidFill>
                  <a:schemeClr val="accent4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endParaRPr lang="ru-RU" sz="2400" b="1" dirty="0">
              <a:ln/>
              <a:solidFill>
                <a:schemeClr val="accent4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2050" name="Picture 2" descr="Фото к рецепту: Рассольник из курицы с перловко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653136"/>
            <a:ext cx="2448272" cy="1836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57416" y="6237312"/>
            <a:ext cx="3927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B13652"/>
                </a:solidFill>
                <a:latin typeface="Arial" panose="020B0604020202020204" pitchFamily="34" charset="0"/>
                <a:hlinkClick r:id="rId4"/>
              </a:rPr>
              <a:t>Рассольник из курицы с перловкой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626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836712"/>
            <a:ext cx="5905783" cy="32316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  <a:cs typeface="Arial" charset="0"/>
              </a:rPr>
              <a:t>Суп картофельный </a:t>
            </a:r>
            <a:endParaRPr lang="ru-RU" sz="60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itchFamily="66" charset="0"/>
                <a:cs typeface="Arial" charset="0"/>
              </a:rPr>
              <a:t>с вермишелью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6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Monotype Corsiva" pitchFamily="66" charset="0"/>
              <a:cs typeface="Arial" charset="0"/>
            </a:endParaRPr>
          </a:p>
        </p:txBody>
      </p:sp>
      <p:pic>
        <p:nvPicPr>
          <p:cNvPr id="3" name="Рисунок 2" descr="D:\DCIM\101MSDCF\DSC0592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43808" y="3284984"/>
            <a:ext cx="3312368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www.playcast.ru/uploads/2015/10/20/15527488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874" y="4075736"/>
            <a:ext cx="3600450" cy="25742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209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6672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Для </a:t>
            </a:r>
            <a:r>
              <a:rPr lang="ru-RU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приготовления нам </a:t>
            </a:r>
            <a:r>
              <a:rPr lang="ru-RU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понадобятся:</a:t>
            </a:r>
            <a:endParaRPr lang="ru-RU" sz="2800" b="1" i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3" name="Рисунок 2" descr="D:\DCIM\101MSDCF\DSC0588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506"/>
          <a:stretch/>
        </p:blipFill>
        <p:spPr bwMode="auto">
          <a:xfrm>
            <a:off x="2483768" y="1412776"/>
            <a:ext cx="5180791" cy="38362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www.tdbasis.ru/imgb/441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48335" y="4077072"/>
            <a:ext cx="2016224" cy="10015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0292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7188" y="376571"/>
            <a:ext cx="55657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Продукты 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(на </a:t>
            </a:r>
            <a:r>
              <a:rPr lang="ru-RU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4 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порции)</a:t>
            </a:r>
            <a:endParaRPr lang="ru-RU" sz="3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61864" y="980728"/>
            <a:ext cx="4572000" cy="495090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Мясной бульон- 5 стаканов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Картофель — 2 шт.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Морковь — 1 шт..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Лук репчатый — 1 шт.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Макароны — 25 г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Растительное масло — 1 ст. ложка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Соль — 0,3ст. ложка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Перец — 0,5 щепотка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Зелень — 4 веточки укропа и 1 веточка петрушки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Лавровый лист-2 шт.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D:\DCIM\101MSDCF\DSC0588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/>
          <a:stretch/>
        </p:blipFill>
        <p:spPr bwMode="auto">
          <a:xfrm>
            <a:off x="5436096" y="1196752"/>
            <a:ext cx="3158490" cy="36587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D:\DCIM\101MSDCF\DSC05914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90898" y="1196752"/>
            <a:ext cx="1418496" cy="1556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6021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5525" y="820986"/>
            <a:ext cx="5618461" cy="4676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Приготовление мясокостного бульона</a:t>
            </a:r>
            <a:endParaRPr lang="ru-RU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3368" y="1410920"/>
            <a:ext cx="4831960" cy="20415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spcAft>
                <a:spcPts val="800"/>
              </a:spcAft>
            </a:pP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Кости </a:t>
            </a: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помыть</a:t>
            </a: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залить холодной водой. Дать закипеть, снять пенку. Закрыть крышкой и варить на слабом огне  1-1,5 часа. </a:t>
            </a:r>
            <a:endParaRPr lang="ru-RU" sz="2000" b="1" dirty="0" smtClean="0">
              <a:ln/>
              <a:solidFill>
                <a:schemeClr val="accent3">
                  <a:lumMod val="50000"/>
                </a:schemeClr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Мясо и кости </a:t>
            </a: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вынуть, бульон процедить.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5406" y="3355040"/>
            <a:ext cx="1135247" cy="45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63368" y="3853964"/>
            <a:ext cx="4768054" cy="3737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Овощи помыть, очистить от кожуры. 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47414" y="374822"/>
            <a:ext cx="1135247" cy="45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Шаг 1 </a:t>
            </a:r>
          </a:p>
        </p:txBody>
      </p:sp>
      <p:pic>
        <p:nvPicPr>
          <p:cNvPr id="32" name="Рисунок 31" descr="D:\DCIM\101MSDCF\DSC05891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47" r="-284"/>
          <a:stretch/>
        </p:blipFill>
        <p:spPr bwMode="auto">
          <a:xfrm>
            <a:off x="5966246" y="1313777"/>
            <a:ext cx="2527574" cy="1985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3" name="Рисунок 32" descr="D:\DCIM\101MSDCF\DSC0589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400286"/>
            <a:ext cx="1859682" cy="2908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Рисунок 33" descr="D:\DCIM\101MSDCF\DSC0589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568" y="4227721"/>
            <a:ext cx="1616384" cy="2287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4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1" y="420799"/>
            <a:ext cx="1135247" cy="45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0640" y="804074"/>
            <a:ext cx="802838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Картошку нарезать </a:t>
            </a:r>
            <a:r>
              <a:rPr lang="ru-RU" sz="2400" b="1" dirty="0" smtClean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брусочками или кубиками, </a:t>
            </a:r>
            <a:r>
              <a:rPr lang="ru-RU" sz="2400" b="1" dirty="0">
                <a:ln/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морковь и лук – соломкой.</a:t>
            </a:r>
            <a:endParaRPr lang="ru-RU" sz="24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D:\DCIM\101MSDCF\DSC05897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96938" y="1744493"/>
            <a:ext cx="2394942" cy="16984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D:\DCIM\101MSDCF\DSC0590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08970" y="3019963"/>
            <a:ext cx="2596515" cy="21424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D:\DCIM\101MSDCF\DSC0590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05485" y="4237613"/>
            <a:ext cx="2798445" cy="20916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greendachnik.ru/wp-content/uploads/2016/05/%D0%A7%D0%B0%D1%80%D0%BE%D0%B4%D0%B5%D0%B9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38"/>
          <a:stretch/>
        </p:blipFill>
        <p:spPr bwMode="auto">
          <a:xfrm>
            <a:off x="6089719" y="1635071"/>
            <a:ext cx="1833374" cy="1724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http://med-plants.ru/uploads/posts/2010-05/1274017452_3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371" y="3660112"/>
            <a:ext cx="1520934" cy="1482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o-g-o-r-o-d.ru/wp-content/uploads/2015/03/Tehnologiya-vyirashhivaniya-i-hraneniya-morkovi.jpe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112" y="5185712"/>
            <a:ext cx="2088232" cy="14384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37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1135247" cy="45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8421" y="1025441"/>
            <a:ext cx="792088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 кипящий бульон положите картофель и варите 10 </a:t>
            </a: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минут.</a:t>
            </a:r>
          </a:p>
          <a:p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Пока варится картофель </a:t>
            </a: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м</a:t>
            </a: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орковь </a:t>
            </a: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 лук </a:t>
            </a:r>
            <a:r>
              <a:rPr lang="ru-RU" sz="2000" b="1" dirty="0" err="1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спассируйте</a:t>
            </a: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 растительном масле.</a:t>
            </a:r>
            <a:endParaRPr lang="ru-RU" sz="2000" b="1" dirty="0">
              <a:ln/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D:\DCIM\101MSDCF\DSC0591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003" y="2348880"/>
            <a:ext cx="3640455" cy="2418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DCIM\101MSDCF\DSC059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861" y="3645024"/>
            <a:ext cx="3803516" cy="2527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http://www.izdflamingo.ru/netcat_files/351/68/h_93cd2338fdabaefa82e37164d6f8409d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106" y="1843737"/>
            <a:ext cx="13430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56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1124" y="803968"/>
            <a:ext cx="7920880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Затем добавьте в суп пассированные овощи и макаронные изделия  и варите до готовности.</a:t>
            </a:r>
            <a:r>
              <a:rPr lang="ru-RU" sz="2000" b="1" dirty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 5 минут до конца варки </a:t>
            </a:r>
            <a:r>
              <a:rPr lang="ru-RU" sz="2000" b="1" dirty="0" smtClean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посолите и положите в кастрюлю лавровый лист.</a:t>
            </a:r>
            <a:endParaRPr lang="ru-RU" sz="2000" b="1" dirty="0" smtClean="0">
              <a:ln/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ln/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ru-RU" sz="2400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98838"/>
            <a:ext cx="1175322" cy="474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5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25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endParaRPr lang="ru-RU" sz="25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D:\DCIM\101MSDCF\DSC0591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1124" y="2209721"/>
            <a:ext cx="1905431" cy="1879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D:\DCIM\101MSDCF\DSC0591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08307" y="2278925"/>
            <a:ext cx="2304256" cy="1913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D:\DCIM\101MSDCF\DSC0591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32381" y="2226032"/>
            <a:ext cx="3247789" cy="18209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51037" y="4258812"/>
            <a:ext cx="2451987" cy="2166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D:\DCIM\101MSDCF\DSC05927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36173" y="4337861"/>
            <a:ext cx="3744416" cy="2299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36173" y="3922124"/>
            <a:ext cx="5080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При отпуске в тарелку кладут мясо, </a:t>
            </a:r>
            <a:r>
              <a:rPr lang="ru-RU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наливают </a:t>
            </a:r>
            <a:r>
              <a:rPr lang="ru-RU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суп, посыпают зеленью.</a:t>
            </a:r>
            <a:endParaRPr lang="ru-RU" sz="2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84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7704856" cy="25000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lvl="0">
              <a:lnSpc>
                <a:spcPct val="107000"/>
              </a:lnSpc>
              <a:spcAft>
                <a:spcPts val="750"/>
              </a:spcAft>
              <a:buSzPts val="1000"/>
              <a:tabLst>
                <a:tab pos="457200" algn="l"/>
              </a:tabLst>
            </a:pPr>
            <a:r>
              <a:rPr lang="ru-RU" sz="28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Совет: </a:t>
            </a:r>
            <a:endParaRPr lang="ru-RU" sz="28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750"/>
              </a:spcAft>
              <a:buSzPts val="1000"/>
              <a:tabLst>
                <a:tab pos="457200" algn="l"/>
              </a:tabLst>
            </a:pPr>
            <a:r>
              <a:rPr lang="ru-RU" sz="2800" b="1" spc="50" dirty="0" smtClean="0">
                <a:ln w="0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800" b="1" spc="50" dirty="0">
                <a:ln w="0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супа используют вермишель или мелкие макароны, их надо закладывать в бульон после овощей, в конце варки.</a:t>
            </a:r>
            <a:endParaRPr lang="ru-RU" sz="2800" b="1" spc="50" dirty="0">
              <a:ln w="0">
                <a:solidFill>
                  <a:schemeClr val="bg1">
                    <a:lumMod val="50000"/>
                  </a:schemeClr>
                </a:solidFill>
              </a:ln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27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olpictures.ru/photocache/bb/bb627da2275a85b93f28a85915da04c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0675"/>
            <a:ext cx="4824536" cy="619884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620688"/>
            <a:ext cx="8029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elvetica" panose="020B0604020202020204" pitchFamily="34" charset="0"/>
                <a:ea typeface="Calibri" panose="020F0502020204030204" pitchFamily="34" charset="0"/>
              </a:rPr>
              <a:t>Если вам захотелось горячего супчика, а холодильник пуст, то самый простой выход – сварить картофельный суп с макаронами. </a:t>
            </a:r>
            <a:endParaRPr lang="ru-RU" sz="3200" dirty="0" smtClean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elvetica" panose="020B0604020202020204" pitchFamily="34" charset="0"/>
              <a:ea typeface="Calibri" panose="020F0502020204030204" pitchFamily="34" charset="0"/>
            </a:endParaRPr>
          </a:p>
          <a:p>
            <a:r>
              <a:rPr lang="ru-RU" sz="32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elvetica" panose="020B0604020202020204" pitchFamily="34" charset="0"/>
                <a:ea typeface="Calibri" panose="020F0502020204030204" pitchFamily="34" charset="0"/>
              </a:rPr>
              <a:t>В </a:t>
            </a:r>
            <a:r>
              <a:rPr lang="ru-RU" sz="32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elvetica" panose="020B0604020202020204" pitchFamily="34" charset="0"/>
                <a:ea typeface="Calibri" panose="020F0502020204030204" pitchFamily="34" charset="0"/>
              </a:rPr>
              <a:t>каждом доме найдутся картошка и макароны, а простой суп с макаронами вы сумеете приготовить, даже если до этого готовили только яичницу, этот рецепт супа с макаронами вам поможет.</a:t>
            </a:r>
            <a:r>
              <a:rPr lang="ru-RU" sz="1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ahoma" panose="020B0604030504040204" pitchFamily="34" charset="0"/>
                <a:ea typeface="Calibri" panose="020F0502020204030204" pitchFamily="34" charset="0"/>
              </a:rPr>
              <a:t/>
            </a:r>
            <a:br>
              <a:rPr lang="ru-RU" sz="14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Tahoma" panose="020B0604030504040204" pitchFamily="34" charset="0"/>
                <a:ea typeface="Calibri" panose="020F0502020204030204" pitchFamily="34" charset="0"/>
              </a:rPr>
            </a:br>
            <a:endParaRPr lang="ru-RU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031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нарезать картофель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628800"/>
            <a:ext cx="367240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опустить овощи в бульон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36724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Zcy;&amp;acy;&amp;tcy;&amp;iecy;&amp;mcy; &amp;dcy;&amp;ocy;&amp;bcy;&amp;acy;&amp;vcy;&amp;icy;&amp;tcy;&amp;softcy; &amp;kcy;&amp;acy;&amp;rcy;&amp;tcy;&amp;ocy;&amp;fcy;&amp;iecy;&amp;lcy;&amp;softcy; &amp;icy; 700-800 &amp;mcy;&amp;lcy; &amp;khcy;&amp;ocy;&amp;lcy;&amp;ocy;&amp;dcy;&amp;ncy;&amp;ocy;&amp;jcy; &amp;kcy;&amp;icy;&amp;pcy;&amp;yacy;&amp;chcy;&amp;iocy;&amp;ncy;&amp;ocy;&amp;jcy; &amp;vcy;&amp;ocy;&amp;dcy;&amp;ycy;. &amp;Dcy;&amp;ocy;&amp;vcy;&amp;iecy;&amp;scy;&amp;tcy;&amp;icy; &amp;vcy;&amp;scy;&amp;iocy; &amp;dcy;&amp;ocy; &amp;kcy;&amp;icy;&amp;pcy;&amp;iecy;&amp;ncy;&amp;icy;&amp;yacy; &amp;icy; &amp;vcy;&amp;acy;&amp;rcy;&amp;icy;&amp;tcy;&amp;softcy; &amp;dcy;&amp;ocy; &amp;gcy;&amp;ocy;&amp;tcy;&amp;ocy;&amp;vcy;&amp;ncy;&amp;ocy;&amp;scy;&amp;tcy;&amp;icy; &amp;kcy;&amp;acy;&amp;rcy;&amp;tcy;&amp;ocy;&amp;fcy;&amp;iecy;&amp;lcy;&amp;yacy; 20-25 &amp;mcy;&amp;icy;&amp;ncy;&amp;ucy;&amp;tcy;.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221088"/>
            <a:ext cx="367240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5" descr="легкий картофельный суп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005064"/>
            <a:ext cx="360040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548680"/>
            <a:ext cx="7358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ПРИЯТНОГО АППЕТИТА!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D:\DCIM\101MSDCF\DSC05931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94436" y="1472010"/>
            <a:ext cx="3744416" cy="49813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943268"/>
            <a:ext cx="285750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96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Суп картофельный</a:t>
            </a:r>
          </a:p>
        </p:txBody>
      </p:sp>
      <p:pic>
        <p:nvPicPr>
          <p:cNvPr id="7" name="Содержимое 5" descr="легкий картофельный суп"/>
          <p:cNvPicPr>
            <a:picLocks noGrp="1"/>
          </p:cNvPicPr>
          <p:nvPr>
            <p:ph idx="1"/>
          </p:nvPr>
        </p:nvPicPr>
        <p:blipFill>
          <a:blip r:embed="rId2" cstate="print"/>
          <a:srcRect b="4724"/>
          <a:stretch>
            <a:fillRect/>
          </a:stretch>
        </p:blipFill>
        <p:spPr bwMode="auto">
          <a:xfrm>
            <a:off x="1907704" y="1484784"/>
            <a:ext cx="5256584" cy="439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Технология приготовления супа картофельного с фрикадельками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Овощи нарезаны кубиком</a:t>
            </a:r>
          </a:p>
        </p:txBody>
      </p:sp>
      <p:pic>
        <p:nvPicPr>
          <p:cNvPr id="7" name="Содержимое 6" descr="https://lady.mail.ru/pic/6/93/4a4ae8ed6f8e3608223f48427320c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0238" y="3060477"/>
            <a:ext cx="3868737" cy="257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Пассерование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лука</a:t>
            </a:r>
          </a:p>
        </p:txBody>
      </p:sp>
      <p:pic>
        <p:nvPicPr>
          <p:cNvPr id="8" name="Содержимое 7" descr="https://lady.mail.ru/pic/7/c7/18b0ad2e92c278e9f6f4d23bfe8d9.jpg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29150" y="3054140"/>
            <a:ext cx="3887788" cy="258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Приготовление фарша</a:t>
            </a:r>
          </a:p>
        </p:txBody>
      </p:sp>
      <p:pic>
        <p:nvPicPr>
          <p:cNvPr id="5" name="Содержимое 4" descr="https://lady.mail.ru/pic/1/07/65a54865de989d0a6a60a8ad5b07e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0238" y="3060477"/>
            <a:ext cx="3868737" cy="257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Фрикадельки</a:t>
            </a:r>
          </a:p>
        </p:txBody>
      </p:sp>
      <p:pic>
        <p:nvPicPr>
          <p:cNvPr id="6" name="Содержимое 5" descr="https://lady.mail.ru/pic/e/22/46cf745606c655fd6e0b3e1998730.jpg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29150" y="3054140"/>
            <a:ext cx="3887788" cy="258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Пассерованные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овощи</a:t>
            </a:r>
          </a:p>
        </p:txBody>
      </p:sp>
      <p:pic>
        <p:nvPicPr>
          <p:cNvPr id="5" name="Содержимое 4" descr="https://lady.mail.ru/pic/5/1a/1ee3007cbbde3c57c6013b98fe942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0238" y="3060477"/>
            <a:ext cx="3868737" cy="257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Суп картофельный</a:t>
            </a:r>
          </a:p>
        </p:txBody>
      </p:sp>
      <p:pic>
        <p:nvPicPr>
          <p:cNvPr id="6" name="Содержимое 5" descr="https://lady.mail.ru/pic/5/51/a97ea3db450da9d3c22cc7b158f4d.jpg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29150" y="3054140"/>
            <a:ext cx="3887788" cy="258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Суп картофельный с фрикадельками</a:t>
            </a:r>
          </a:p>
        </p:txBody>
      </p:sp>
      <p:pic>
        <p:nvPicPr>
          <p:cNvPr id="5" name="Содержимое 4" descr="https://lady.mail.ru/pic/f/fe/9dc6864f20548aa7f9d8500bc28da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01683" y="1825625"/>
            <a:ext cx="6540633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Технология приготовления супа картофельного с бобовыми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Нарезка картофеля (кубик</a:t>
            </a:r>
            <a:r>
              <a:rPr lang="ru-RU" dirty="0"/>
              <a:t>)</a:t>
            </a:r>
          </a:p>
        </p:txBody>
      </p:sp>
      <p:pic>
        <p:nvPicPr>
          <p:cNvPr id="9" name="Содержимое 8" descr="нарежем картошку кубиками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9600" y="2564904"/>
            <a:ext cx="3886200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Пассерование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лука и моркови (кубик)</a:t>
            </a:r>
          </a:p>
        </p:txBody>
      </p:sp>
      <p:pic>
        <p:nvPicPr>
          <p:cNvPr id="10" name="Содержимое 9" descr="обжарим морковку с луком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29150" y="2681684"/>
            <a:ext cx="3887788" cy="333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0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0" id="{E18C778A-BBB2-40AE-9E35-2D706A8FFFFC}" vid="{74F77E8F-86B7-4654-9D7C-EB235FE0438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602</TotalTime>
  <Words>514</Words>
  <Application>Microsoft Office PowerPoint</Application>
  <PresentationFormat>Экран (4:3)</PresentationFormat>
  <Paragraphs>79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Microsoft YaHei UI</vt:lpstr>
      <vt:lpstr>Arial</vt:lpstr>
      <vt:lpstr>Calibri</vt:lpstr>
      <vt:lpstr>Calibri Light</vt:lpstr>
      <vt:lpstr>Helvetica</vt:lpstr>
      <vt:lpstr>Monotype Corsiva</vt:lpstr>
      <vt:lpstr>Symbol</vt:lpstr>
      <vt:lpstr>Tahoma</vt:lpstr>
      <vt:lpstr>Times New Roman</vt:lpstr>
      <vt:lpstr>Тема10</vt:lpstr>
      <vt:lpstr>                    18.05.2020 г.  Гр №1  кружок « Кулинария»  Тема: Приготовление супов картофельных, картофельных с овощами с крупой, с бобовыми, с макаронными изделиями.     </vt:lpstr>
      <vt:lpstr>Технология приготовления супа картофельного</vt:lpstr>
      <vt:lpstr>Презентация PowerPoint</vt:lpstr>
      <vt:lpstr>Суп картофельный</vt:lpstr>
      <vt:lpstr>Технология приготовления супа картофельного с фрикадельками</vt:lpstr>
      <vt:lpstr>Презентация PowerPoint</vt:lpstr>
      <vt:lpstr>Презентация PowerPoint</vt:lpstr>
      <vt:lpstr>Суп картофельный с фрикадельками</vt:lpstr>
      <vt:lpstr>Технология приготовления супа картофельного с бобовыми</vt:lpstr>
      <vt:lpstr>Презентация PowerPoint</vt:lpstr>
      <vt:lpstr>Варка супа</vt:lpstr>
      <vt:lpstr>Суп гороховый</vt:lpstr>
      <vt:lpstr>Технология приготовления супа картофельного с макаронными изделиями</vt:lpstr>
      <vt:lpstr>Презентация PowerPoint</vt:lpstr>
      <vt:lpstr>Презентация PowerPoint</vt:lpstr>
      <vt:lpstr>Суп картофельный с макаронами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Республики Калмыкия Бюджетное профессиональное образовательное учреждение Республики Калмыкия «Многопрофильный колледж Тема урока: Супы картофельные, супы калмыцкой кухни</dc:title>
  <dc:creator>1</dc:creator>
  <cp:lastModifiedBy>лейля</cp:lastModifiedBy>
  <cp:revision>68</cp:revision>
  <dcterms:created xsi:type="dcterms:W3CDTF">2015-03-16T17:43:51Z</dcterms:created>
  <dcterms:modified xsi:type="dcterms:W3CDTF">2020-05-16T09:21:16Z</dcterms:modified>
</cp:coreProperties>
</file>