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4" r:id="rId3"/>
    <p:sldId id="285" r:id="rId4"/>
    <p:sldId id="265" r:id="rId5"/>
    <p:sldId id="270" r:id="rId6"/>
    <p:sldId id="269" r:id="rId7"/>
    <p:sldId id="271" r:id="rId8"/>
    <p:sldId id="272" r:id="rId9"/>
    <p:sldId id="273" r:id="rId10"/>
    <p:sldId id="274" r:id="rId11"/>
    <p:sldId id="289" r:id="rId12"/>
    <p:sldId id="290" r:id="rId13"/>
    <p:sldId id="275" r:id="rId14"/>
    <p:sldId id="276" r:id="rId15"/>
    <p:sldId id="267" r:id="rId16"/>
    <p:sldId id="293" r:id="rId17"/>
    <p:sldId id="294" r:id="rId18"/>
    <p:sldId id="268" r:id="rId19"/>
    <p:sldId id="305" r:id="rId20"/>
    <p:sldId id="307" r:id="rId21"/>
    <p:sldId id="308" r:id="rId22"/>
    <p:sldId id="309" r:id="rId23"/>
    <p:sldId id="310" r:id="rId24"/>
    <p:sldId id="311" r:id="rId25"/>
    <p:sldId id="257" r:id="rId26"/>
    <p:sldId id="312" r:id="rId27"/>
    <p:sldId id="313" r:id="rId28"/>
    <p:sldId id="314" r:id="rId29"/>
    <p:sldId id="316" r:id="rId30"/>
    <p:sldId id="315" r:id="rId31"/>
    <p:sldId id="317" r:id="rId32"/>
    <p:sldId id="287" r:id="rId33"/>
    <p:sldId id="286" r:id="rId34"/>
    <p:sldId id="301" r:id="rId35"/>
    <p:sldId id="302" r:id="rId36"/>
    <p:sldId id="303" r:id="rId37"/>
    <p:sldId id="304" r:id="rId38"/>
    <p:sldId id="278" r:id="rId3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92D050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8458200" cy="3528391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23</a:t>
            </a:r>
            <a:r>
              <a:rPr lang="ru-RU" sz="36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.06.2020 </a:t>
            </a:r>
            <a:r>
              <a:rPr lang="ru-RU" sz="3600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г. </a:t>
            </a:r>
            <a:r>
              <a:rPr lang="ru-RU" sz="36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Гр. </a:t>
            </a:r>
            <a:r>
              <a:rPr lang="ru-RU" sz="3600" b="1" smtClean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№2  </a:t>
            </a:r>
            <a:r>
              <a:rPr lang="ru-RU" sz="3600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кружок « Кулинария»</a:t>
            </a:r>
            <a:r>
              <a:rPr lang="ru-RU" sz="3600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600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Подготовка макаронных изделий к варке и приготовление блюд из макаронных изделий </a:t>
            </a:r>
            <a:endParaRPr lang="ru-RU" sz="3600" b="1" i="1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2050" name="AutoShape 2" descr="Паста : С сырным соусом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2" name="AutoShape 4" descr="Паста : С сырным соусом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4" name="AutoShape 6" descr="Паста : С сырным соусом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6" name="AutoShape 8" descr="Паста : С сырным соусом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7" name="Picture 9" descr="C:\Users\Admin\Desktop\qmDW01Huno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3638550"/>
            <a:ext cx="4664075" cy="32194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Autofit/>
          </a:bodyPr>
          <a:lstStyle/>
          <a:p>
            <a:r>
              <a:rPr lang="ru-RU" sz="4800" dirty="0" smtClean="0"/>
              <a:t>Фигурные макаронные изделия для детей</a:t>
            </a:r>
            <a:endParaRPr lang="ru-RU" sz="4800" dirty="0"/>
          </a:p>
        </p:txBody>
      </p:sp>
      <p:pic>
        <p:nvPicPr>
          <p:cNvPr id="9218" name="Picture 2" descr="04904905604904904905004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44824"/>
            <a:ext cx="8352928" cy="4788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966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24290331"/>
              </p:ext>
            </p:extLst>
          </p:nvPr>
        </p:nvGraphicFramePr>
        <p:xfrm>
          <a:off x="467544" y="476672"/>
          <a:ext cx="8219256" cy="6244168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41096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096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80521">
                <a:tc gridSpan="2"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Установите соответствие </a:t>
                      </a:r>
                      <a:endParaRPr lang="ru-RU" sz="3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80521"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1.Нитеобразные 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1.Рожки</a:t>
                      </a:r>
                      <a:endParaRPr lang="ru-RU" sz="3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80521"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2.Трубчатые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2.Вермишель</a:t>
                      </a:r>
                      <a:endParaRPr lang="ru-RU" sz="3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80521"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3.Ленточные 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3.Перья</a:t>
                      </a:r>
                      <a:endParaRPr lang="ru-RU" sz="3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80521"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4.Фигурные 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4.Лапша</a:t>
                      </a:r>
                      <a:r>
                        <a:rPr lang="ru-RU" sz="3600" baseline="0" dirty="0" smtClean="0"/>
                        <a:t> </a:t>
                      </a:r>
                      <a:endParaRPr lang="ru-RU" sz="3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80521"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5.Бантики</a:t>
                      </a:r>
                      <a:endParaRPr lang="ru-RU" sz="3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80521"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6.Ракушки</a:t>
                      </a:r>
                      <a:endParaRPr lang="ru-RU" sz="3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80521"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3245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Эталон ответов 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48359126"/>
              </p:ext>
            </p:extLst>
          </p:nvPr>
        </p:nvGraphicFramePr>
        <p:xfrm>
          <a:off x="457200" y="1600200"/>
          <a:ext cx="8229600" cy="411480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4114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14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Установите соответствие </a:t>
                      </a:r>
                      <a:endParaRPr lang="ru-RU" sz="4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1.Нитеобразные 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Вермишель</a:t>
                      </a:r>
                      <a:endParaRPr lang="ru-RU" sz="4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2.Трубчатые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000" dirty="0" smtClean="0"/>
                        <a:t>Рожки</a:t>
                      </a:r>
                      <a:endParaRPr lang="ru-RU" sz="4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3.Ленточные 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Лапша</a:t>
                      </a:r>
                      <a:r>
                        <a:rPr lang="ru-RU" sz="4000" baseline="0" dirty="0" smtClean="0"/>
                        <a:t> </a:t>
                      </a:r>
                      <a:endParaRPr lang="ru-RU" sz="4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4.Фигурные 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Бантики, ракушки</a:t>
                      </a:r>
                      <a:endParaRPr lang="ru-RU" sz="4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38968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4800" dirty="0" smtClean="0"/>
          </a:p>
          <a:p>
            <a:pPr marL="0" indent="0" algn="ctr">
              <a:buNone/>
            </a:pPr>
            <a:endParaRPr lang="ru-RU" sz="4800" dirty="0"/>
          </a:p>
          <a:p>
            <a:pPr marL="0" indent="0" algn="ctr">
              <a:buNone/>
            </a:pPr>
            <a:r>
              <a:rPr lang="ru-RU" sz="4800" dirty="0" smtClean="0"/>
              <a:t>Какие требования к качеству макаронных изделий вы знаете?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3120241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4800" b="1" dirty="0"/>
              <a:t>К</a:t>
            </a:r>
            <a:r>
              <a:rPr lang="ru-RU" sz="4800" b="1" dirty="0" smtClean="0"/>
              <a:t>ачество </a:t>
            </a:r>
            <a:r>
              <a:rPr lang="ru-RU" sz="4800" b="1" dirty="0"/>
              <a:t>макаронных изделий определяют по: </a:t>
            </a:r>
            <a:endParaRPr lang="ru-RU" sz="4800" b="1" dirty="0" smtClean="0"/>
          </a:p>
          <a:p>
            <a:pPr marL="0" indent="0">
              <a:buNone/>
            </a:pPr>
            <a:r>
              <a:rPr lang="ru-RU" sz="4000" dirty="0" smtClean="0"/>
              <a:t>1.внешнему </a:t>
            </a:r>
            <a:r>
              <a:rPr lang="ru-RU" sz="4000" dirty="0"/>
              <a:t>виду </a:t>
            </a:r>
            <a:r>
              <a:rPr lang="ru-RU" sz="4000" dirty="0" smtClean="0"/>
              <a:t>(отсутствие </a:t>
            </a:r>
            <a:r>
              <a:rPr lang="ru-RU" sz="4000" dirty="0"/>
              <a:t>примесей) </a:t>
            </a:r>
            <a:endParaRPr lang="ru-RU" sz="4000" dirty="0" smtClean="0"/>
          </a:p>
          <a:p>
            <a:pPr marL="0" indent="0">
              <a:buNone/>
            </a:pPr>
            <a:r>
              <a:rPr lang="ru-RU" sz="4000" dirty="0" smtClean="0"/>
              <a:t>2.цвету </a:t>
            </a:r>
            <a:r>
              <a:rPr lang="ru-RU" sz="4000" dirty="0"/>
              <a:t>(соответствует натуральному</a:t>
            </a:r>
            <a:r>
              <a:rPr lang="ru-RU" sz="4000" dirty="0" smtClean="0"/>
              <a:t>)</a:t>
            </a:r>
          </a:p>
          <a:p>
            <a:pPr marL="0" indent="0">
              <a:buNone/>
            </a:pPr>
            <a:r>
              <a:rPr lang="ru-RU" sz="4000" dirty="0" smtClean="0"/>
              <a:t>3. </a:t>
            </a:r>
            <a:r>
              <a:rPr lang="ru-RU" sz="4000" dirty="0"/>
              <a:t>вкусу (отсутствует горечь, кислота) </a:t>
            </a:r>
            <a:endParaRPr lang="ru-RU" sz="4000" dirty="0" smtClean="0"/>
          </a:p>
          <a:p>
            <a:pPr marL="0" indent="0">
              <a:buNone/>
            </a:pPr>
            <a:r>
              <a:rPr lang="ru-RU" sz="4000" dirty="0" smtClean="0"/>
              <a:t>4.запаху </a:t>
            </a:r>
            <a:r>
              <a:rPr lang="ru-RU" sz="4000" dirty="0"/>
              <a:t>(отсутствует затхлый запах) </a:t>
            </a:r>
            <a:r>
              <a:rPr lang="ru-RU" sz="4000" dirty="0" smtClean="0"/>
              <a:t>5.целостности </a:t>
            </a:r>
            <a:r>
              <a:rPr lang="ru-RU" sz="4000" dirty="0"/>
              <a:t>(изделия не раздроблены)</a:t>
            </a:r>
          </a:p>
        </p:txBody>
      </p:sp>
    </p:spTree>
    <p:extLst>
      <p:ext uri="{BB962C8B-B14F-4D97-AF65-F5344CB8AC3E}">
        <p14:creationId xmlns:p14="http://schemas.microsoft.com/office/powerpoint/2010/main" val="1091306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1566862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4800" dirty="0" smtClean="0">
                <a:latin typeface="+mn-lt"/>
              </a:rPr>
              <a:t>Первичная обработка </a:t>
            </a:r>
            <a:br>
              <a:rPr lang="ru-RU" sz="4800" dirty="0" smtClean="0">
                <a:latin typeface="+mn-lt"/>
              </a:rPr>
            </a:br>
            <a:r>
              <a:rPr lang="ru-RU" sz="4800" dirty="0" smtClean="0">
                <a:latin typeface="+mn-lt"/>
              </a:rPr>
              <a:t>макарон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76475"/>
            <a:ext cx="8229600" cy="3854450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dirty="0" smtClean="0"/>
              <a:t>Перебирают</a:t>
            </a:r>
          </a:p>
          <a:p>
            <a:pPr eaLnBrk="1" hangingPunct="1">
              <a:defRPr/>
            </a:pPr>
            <a:r>
              <a:rPr lang="ru-RU" sz="3600" dirty="0" smtClean="0"/>
              <a:t>Длинные разламывают размером 5 – 15 см</a:t>
            </a:r>
          </a:p>
        </p:txBody>
      </p:sp>
    </p:spTree>
    <p:extLst>
      <p:ext uri="{BB962C8B-B14F-4D97-AF65-F5344CB8AC3E}">
        <p14:creationId xmlns:p14="http://schemas.microsoft.com/office/powerpoint/2010/main" val="2330434154"/>
      </p:ext>
    </p:extLst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-.5"/>
                                          </p:val>
                                        </p:tav>
                                        <p:tav tm="50000">
                                          <p:val>
                                            <p:strVal val="#ppt_w-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-33009"/>
            <a:ext cx="889248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Кроссворд на тему "Макаронные изделия"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8720"/>
            <a:ext cx="5347890" cy="5949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347890" y="692696"/>
            <a:ext cx="3796110" cy="62324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900" b="1" dirty="0"/>
              <a:t>По горизонтали</a:t>
            </a:r>
            <a:endParaRPr lang="ru-RU" sz="1900" dirty="0"/>
          </a:p>
          <a:p>
            <a:r>
              <a:rPr lang="ru-RU" sz="1900" dirty="0"/>
              <a:t>4. Допустимые стандартом мелкие макаронные изделия</a:t>
            </a:r>
          </a:p>
          <a:p>
            <a:r>
              <a:rPr lang="ru-RU" sz="1900" dirty="0"/>
              <a:t>6. Нитеобразные  макаронные изделия</a:t>
            </a:r>
          </a:p>
          <a:p>
            <a:r>
              <a:rPr lang="ru-RU" sz="1900" dirty="0"/>
              <a:t>7. Фигурные макаронные изделия</a:t>
            </a:r>
          </a:p>
          <a:p>
            <a:r>
              <a:rPr lang="ru-RU" sz="1900" dirty="0"/>
              <a:t>9. Один из показателей органолептической оценки качества</a:t>
            </a:r>
          </a:p>
          <a:p>
            <a:r>
              <a:rPr lang="ru-RU" sz="1900" dirty="0"/>
              <a:t> </a:t>
            </a:r>
          </a:p>
          <a:p>
            <a:r>
              <a:rPr lang="ru-RU" sz="1900" b="1" dirty="0"/>
              <a:t>По вертикали</a:t>
            </a:r>
            <a:endParaRPr lang="ru-RU" sz="1900" dirty="0"/>
          </a:p>
          <a:p>
            <a:r>
              <a:rPr lang="ru-RU" sz="1900" dirty="0"/>
              <a:t>1. Дополнительное сырье, улучшающее вкус</a:t>
            </a:r>
          </a:p>
          <a:p>
            <a:r>
              <a:rPr lang="ru-RU" sz="1900" dirty="0"/>
              <a:t>2. Российский производитель макаронных изделий</a:t>
            </a:r>
          </a:p>
          <a:p>
            <a:r>
              <a:rPr lang="ru-RU" sz="1900" dirty="0"/>
              <a:t>3. Самая тонкая вермишель</a:t>
            </a:r>
          </a:p>
          <a:p>
            <a:r>
              <a:rPr lang="ru-RU" sz="1900" dirty="0"/>
              <a:t>5. Трубчатые макаронные изделия</a:t>
            </a:r>
          </a:p>
          <a:p>
            <a:r>
              <a:rPr lang="ru-RU" sz="1900" dirty="0"/>
              <a:t>6. Факторы, влияющие на хранение товаров</a:t>
            </a:r>
          </a:p>
          <a:p>
            <a:r>
              <a:rPr lang="ru-RU" sz="1900" dirty="0"/>
              <a:t>8. Пищевая добавка, изменяющая цвет изделия</a:t>
            </a:r>
          </a:p>
        </p:txBody>
      </p:sp>
    </p:spTree>
    <p:extLst>
      <p:ext uri="{BB962C8B-B14F-4D97-AF65-F5344CB8AC3E}">
        <p14:creationId xmlns:p14="http://schemas.microsoft.com/office/powerpoint/2010/main" val="1346645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88640"/>
            <a:ext cx="7416824" cy="6385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62232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4800" dirty="0" smtClean="0">
                <a:latin typeface="+mn-lt"/>
              </a:rPr>
              <a:t>Макаронные изделия варят </a:t>
            </a:r>
            <a:br>
              <a:rPr lang="ru-RU" sz="4800" dirty="0" smtClean="0">
                <a:latin typeface="+mn-lt"/>
              </a:rPr>
            </a:br>
            <a:r>
              <a:rPr lang="ru-RU" sz="4800" dirty="0" smtClean="0">
                <a:latin typeface="+mn-lt"/>
              </a:rPr>
              <a:t>двумя способами</a:t>
            </a:r>
          </a:p>
        </p:txBody>
      </p:sp>
      <p:sp>
        <p:nvSpPr>
          <p:cNvPr id="22536" name="Rectangle 8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2708275"/>
            <a:ext cx="4038600" cy="3422650"/>
          </a:xfrm>
        </p:spPr>
        <p:txBody>
          <a:bodyPr>
            <a:noAutofit/>
          </a:bodyPr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/>
              <a:t>                Сливной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/>
              <a:t>В большом количестве воды (для гарниров к мясным блюдам и как самостоятельные блюда)</a:t>
            </a:r>
          </a:p>
        </p:txBody>
      </p:sp>
      <p:sp>
        <p:nvSpPr>
          <p:cNvPr id="22537" name="Rectangle 9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2708275"/>
            <a:ext cx="4038600" cy="342265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mtClean="0"/>
              <a:t>              Несливной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mtClean="0"/>
              <a:t>В небольшом количестве воды ( для запеканок и макаронников)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mtClean="0"/>
          </a:p>
        </p:txBody>
      </p:sp>
      <p:sp>
        <p:nvSpPr>
          <p:cNvPr id="14341" name="Line 7"/>
          <p:cNvSpPr>
            <a:spLocks noChangeShapeType="1"/>
          </p:cNvSpPr>
          <p:nvPr/>
        </p:nvSpPr>
        <p:spPr bwMode="auto">
          <a:xfrm>
            <a:off x="3492500" y="1484313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42" name="Line 10"/>
          <p:cNvSpPr>
            <a:spLocks noChangeShapeType="1"/>
          </p:cNvSpPr>
          <p:nvPr/>
        </p:nvSpPr>
        <p:spPr bwMode="auto">
          <a:xfrm flipH="1">
            <a:off x="2627313" y="1484313"/>
            <a:ext cx="1008062" cy="12239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43" name="Line 11"/>
          <p:cNvSpPr>
            <a:spLocks noChangeShapeType="1"/>
          </p:cNvSpPr>
          <p:nvPr/>
        </p:nvSpPr>
        <p:spPr bwMode="auto">
          <a:xfrm>
            <a:off x="5724525" y="1484313"/>
            <a:ext cx="1008063" cy="12239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244323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5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5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5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5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5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25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25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5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25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9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5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5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5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/>
      <p:bldP spid="22536" grpId="0" build="p"/>
      <p:bldP spid="22537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404664"/>
            <a:ext cx="4038600" cy="5721499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Макароны с сыром 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404664"/>
            <a:ext cx="4038600" cy="5721499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Макароны с овощами </a:t>
            </a:r>
            <a:endParaRPr lang="ru-RU" dirty="0"/>
          </a:p>
        </p:txBody>
      </p:sp>
      <p:pic>
        <p:nvPicPr>
          <p:cNvPr id="5" name="Picture 4" descr="F:\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158865"/>
            <a:ext cx="3672408" cy="3380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F:\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158865"/>
            <a:ext cx="3886495" cy="3380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2043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dirty="0"/>
              <a:t>Какие виды тепловой обработки применяют для приготовления блюд из макаронных изделий?</a:t>
            </a:r>
            <a:r>
              <a:rPr lang="ru-RU" sz="4800" i="1" dirty="0"/>
              <a:t> 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3023938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224136"/>
          </a:xfrm>
        </p:spPr>
        <p:txBody>
          <a:bodyPr>
            <a:normAutofit/>
          </a:bodyPr>
          <a:lstStyle/>
          <a:p>
            <a:r>
              <a:rPr lang="ru-RU" sz="4800" b="1" i="1" dirty="0" smtClean="0">
                <a:solidFill>
                  <a:srgbClr val="7030A0"/>
                </a:solidFill>
                <a:latin typeface="+mn-lt"/>
              </a:rPr>
              <a:t>Способ приготовления:</a:t>
            </a:r>
            <a:endParaRPr lang="ru-RU" sz="4800" b="1" i="1" dirty="0">
              <a:solidFill>
                <a:srgbClr val="7030A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484784"/>
            <a:ext cx="8229600" cy="456937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/>
              <a:t>      Ставим на плиту кастрюлю с водой, солим.</a:t>
            </a:r>
            <a:endParaRPr lang="ru-RU" sz="4000" dirty="0"/>
          </a:p>
        </p:txBody>
      </p:sp>
      <p:pic>
        <p:nvPicPr>
          <p:cNvPr id="4" name="Рисунок 3" descr="http://im3-tub-ru.yandex.net/i?id=45bf2fabbeb50299f7ba148d2fa8bfb5-69-144&amp;n=2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2996952"/>
            <a:ext cx="5256584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90098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/>
              <a:t>     Когда вода закипит спускаем макароны</a:t>
            </a:r>
            <a:endParaRPr lang="ru-RU" sz="4000" dirty="0"/>
          </a:p>
        </p:txBody>
      </p:sp>
      <p:pic>
        <p:nvPicPr>
          <p:cNvPr id="4" name="Рисунок 3" descr="http://im2-tub-ru.yandex.net/i?id=0ee63834d50365b347b4c762a9be871f-78-144&amp;n=2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988840"/>
            <a:ext cx="3744416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m2-tub-ru.yandex.net/i?id=1aacb8ad531db0e5c415bc7b37920d53-132-144&amp;n=2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3429000"/>
            <a:ext cx="3744416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55766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</a:t>
            </a:r>
            <a:r>
              <a:rPr lang="ru-RU" sz="4000" dirty="0" smtClean="0"/>
              <a:t>  Варим макароны помешивая до готовности в течении 10-20 минут.</a:t>
            </a:r>
            <a:endParaRPr lang="ru-RU" dirty="0"/>
          </a:p>
        </p:txBody>
      </p:sp>
      <p:pic>
        <p:nvPicPr>
          <p:cNvPr id="4" name="Рисунок 3" descr="http://im1-tub-ru.yandex.net/i?id=61ad7b25527ad7d95bb967d37cea96a0-82-144&amp;n=2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988840"/>
            <a:ext cx="5472608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52331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4000" dirty="0" smtClean="0"/>
              <a:t>Сваренные макароны откидываем на дуршлаг и даем стечь отвару</a:t>
            </a:r>
            <a:endParaRPr lang="ru-RU" dirty="0"/>
          </a:p>
        </p:txBody>
      </p:sp>
      <p:pic>
        <p:nvPicPr>
          <p:cNvPr id="4" name="Рисунок 3" descr="http://im1-tub-ru.yandex.net/i?id=8c1c917bd8571e7181a1553f45cda2a6-140-144&amp;n=2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2132856"/>
            <a:ext cx="5252789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52008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1"/>
            <a:ext cx="8229600" cy="1512167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sz="3600" dirty="0" smtClean="0"/>
              <a:t> </a:t>
            </a:r>
            <a:r>
              <a:rPr lang="ru-RU" sz="3600" dirty="0"/>
              <a:t>Растопите в сковороде сливочное масло, выложите в нее отварные макаронные изделия и перемешайте.</a:t>
            </a:r>
            <a:endParaRPr lang="ru-RU" dirty="0"/>
          </a:p>
        </p:txBody>
      </p:sp>
      <p:pic>
        <p:nvPicPr>
          <p:cNvPr id="1026" name="Picture 2" descr="F:\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3374" y="2492896"/>
            <a:ext cx="4064000" cy="3052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9436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218"/>
          </a:xfrm>
        </p:spPr>
        <p:txBody>
          <a:bodyPr>
            <a:normAutofit fontScale="90000"/>
          </a:bodyPr>
          <a:lstStyle/>
          <a:p>
            <a:r>
              <a:rPr lang="ru-RU" sz="5400" b="1" i="1" dirty="0" smtClean="0">
                <a:solidFill>
                  <a:srgbClr val="7030A0"/>
                </a:solidFill>
                <a:latin typeface="+mn-lt"/>
              </a:rPr>
              <a:t>Ингредиенты для приготовление макарон с сыром:</a:t>
            </a:r>
            <a:endParaRPr lang="ru-RU" sz="5400" b="1" i="1" dirty="0">
              <a:solidFill>
                <a:srgbClr val="7030A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ru-RU" dirty="0" smtClean="0"/>
          </a:p>
          <a:p>
            <a:r>
              <a:rPr lang="ru-RU" dirty="0" smtClean="0"/>
              <a:t>Макароны 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r>
              <a:rPr lang="ru-RU" dirty="0" smtClean="0"/>
              <a:t>Масло сливочное 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r>
              <a:rPr lang="ru-RU" dirty="0" smtClean="0"/>
              <a:t>Сыр </a:t>
            </a:r>
            <a:endParaRPr lang="ru-RU" dirty="0"/>
          </a:p>
        </p:txBody>
      </p:sp>
      <p:sp>
        <p:nvSpPr>
          <p:cNvPr id="1026" name="AutoShape 2" descr="http://www.iamcook.ru/upl/recipes/misc/53516e508203ce6cbfe27feedd15be06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2" descr="http://im3-tub-ru.yandex.net/i?id=7a067ade02ef529af030c8bc288bd925-66-144&amp;n=21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 descr="C:\Users\Admin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1844824"/>
            <a:ext cx="2736304" cy="1944216"/>
          </a:xfrm>
          <a:prstGeom prst="rect">
            <a:avLst/>
          </a:prstGeom>
          <a:noFill/>
        </p:spPr>
      </p:pic>
      <p:pic>
        <p:nvPicPr>
          <p:cNvPr id="1029" name="Picture 5" descr="C:\Users\Admin\Desktop\i (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60098" y="4841776"/>
            <a:ext cx="2952328" cy="2016224"/>
          </a:xfrm>
          <a:prstGeom prst="rect">
            <a:avLst/>
          </a:prstGeom>
          <a:noFill/>
        </p:spPr>
      </p:pic>
      <p:pic>
        <p:nvPicPr>
          <p:cNvPr id="1028" name="Picture 4" descr="C:\Users\Admin\Desktop\i (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19731" y="3512390"/>
            <a:ext cx="2424269" cy="1800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</a:t>
            </a:r>
            <a:r>
              <a:rPr lang="ru-RU" sz="4400" dirty="0" smtClean="0"/>
              <a:t>Натираем сыр на терке</a:t>
            </a:r>
            <a:endParaRPr lang="ru-RU" dirty="0"/>
          </a:p>
        </p:txBody>
      </p:sp>
      <p:sp>
        <p:nvSpPr>
          <p:cNvPr id="16386" name="AutoShape 2" descr="http://im1-tub-ru.yandex.net/i?id=eb3c62a8f0b25d7f3f934475a5794955-43-144&amp;n=21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387" name="Picture 3" descr="C:\Users\Admin\Desktop\i (3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556792"/>
            <a:ext cx="5760640" cy="465051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92386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58418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+mn-lt"/>
              </a:rPr>
              <a:t>Нарежьте </a:t>
            </a:r>
            <a:r>
              <a:rPr lang="ru-RU" sz="3600" dirty="0">
                <a:latin typeface="+mn-lt"/>
              </a:rPr>
              <a:t>томаты кружочками и </a:t>
            </a:r>
            <a:r>
              <a:rPr lang="ru-RU" sz="3600" dirty="0" smtClean="0">
                <a:latin typeface="+mn-lt"/>
              </a:rPr>
              <a:t>выложите </a:t>
            </a:r>
            <a:r>
              <a:rPr lang="ru-RU" sz="3600" dirty="0">
                <a:latin typeface="+mn-lt"/>
              </a:rPr>
              <a:t>их по периметру тарелки. В центр </a:t>
            </a:r>
            <a:r>
              <a:rPr lang="ru-RU" sz="3600" dirty="0" smtClean="0">
                <a:latin typeface="+mn-lt"/>
              </a:rPr>
              <a:t>положите </a:t>
            </a:r>
            <a:r>
              <a:rPr lang="ru-RU" sz="3600" dirty="0">
                <a:latin typeface="+mn-lt"/>
              </a:rPr>
              <a:t>макароны, посыпьте натертым на терке сыром и украсьте веточкой </a:t>
            </a:r>
            <a:r>
              <a:rPr lang="ru-RU" sz="3600" dirty="0" smtClean="0">
                <a:latin typeface="+mn-lt"/>
              </a:rPr>
              <a:t>петрушки.</a:t>
            </a:r>
            <a:endParaRPr lang="ru-RU" sz="3600" dirty="0">
              <a:latin typeface="+mn-lt"/>
            </a:endParaRPr>
          </a:p>
        </p:txBody>
      </p:sp>
      <p:pic>
        <p:nvPicPr>
          <p:cNvPr id="2050" name="Picture 2" descr="F:\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6" y="3861048"/>
            <a:ext cx="3078299" cy="281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F:\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5195" y="3861049"/>
            <a:ext cx="3044995" cy="281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F:\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9" y="3861049"/>
            <a:ext cx="3059832" cy="281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9943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/>
              <a:t>      При отпуске  макароны посыпают сыром или можно подать сыр отдельно в розетке.</a:t>
            </a:r>
            <a:endParaRPr lang="ru-RU" sz="4000" dirty="0"/>
          </a:p>
        </p:txBody>
      </p:sp>
      <p:pic>
        <p:nvPicPr>
          <p:cNvPr id="4" name="Picture 4" descr="F:\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483589"/>
            <a:ext cx="4752528" cy="4374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9463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218"/>
          </a:xfrm>
        </p:spPr>
        <p:txBody>
          <a:bodyPr>
            <a:normAutofit fontScale="90000"/>
          </a:bodyPr>
          <a:lstStyle/>
          <a:p>
            <a:r>
              <a:rPr lang="ru-RU" sz="5400" b="1" i="1" dirty="0" smtClean="0">
                <a:solidFill>
                  <a:srgbClr val="7030A0"/>
                </a:solidFill>
                <a:latin typeface="+mn-lt"/>
              </a:rPr>
              <a:t>Ингредиенты для приготовление макарон с тушенными овощами:</a:t>
            </a:r>
            <a:endParaRPr lang="ru-RU" sz="5400" b="1" i="1" dirty="0">
              <a:solidFill>
                <a:srgbClr val="7030A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921299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dirty="0" smtClean="0"/>
              <a:t>Макароны </a:t>
            </a:r>
          </a:p>
          <a:p>
            <a:r>
              <a:rPr lang="ru-RU" dirty="0" smtClean="0"/>
              <a:t>Масло сливочное</a:t>
            </a:r>
          </a:p>
          <a:p>
            <a:r>
              <a:rPr lang="ru-RU" dirty="0" smtClean="0"/>
              <a:t>Томаты </a:t>
            </a:r>
          </a:p>
          <a:p>
            <a:r>
              <a:rPr lang="ru-RU" dirty="0" smtClean="0"/>
              <a:t>Лук репчатый </a:t>
            </a:r>
          </a:p>
          <a:p>
            <a:r>
              <a:rPr lang="ru-RU" dirty="0" smtClean="0"/>
              <a:t>Морковь 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1026" name="AutoShape 2" descr="http://www.iamcook.ru/upl/recipes/misc/53516e508203ce6cbfe27feedd15be06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2" descr="http://im3-tub-ru.yandex.net/i?id=7a067ade02ef529af030c8bc288bd925-66-144&amp;n=21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9555" y="2852936"/>
            <a:ext cx="4792545" cy="36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9229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4800" dirty="0" smtClean="0"/>
          </a:p>
          <a:p>
            <a:pPr marL="0" indent="0" algn="ctr">
              <a:buNone/>
            </a:pPr>
            <a:r>
              <a:rPr lang="ru-RU" sz="4800" dirty="0" smtClean="0"/>
              <a:t>Варка -  </a:t>
            </a:r>
            <a:r>
              <a:rPr lang="ru-RU" sz="4800" dirty="0"/>
              <a:t>это нагревание продуктов в жидкости. </a:t>
            </a:r>
          </a:p>
        </p:txBody>
      </p:sp>
    </p:spTree>
    <p:extLst>
      <p:ext uri="{BB962C8B-B14F-4D97-AF65-F5344CB8AC3E}">
        <p14:creationId xmlns:p14="http://schemas.microsoft.com/office/powerpoint/2010/main" val="481791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22314"/>
          </a:xfrm>
        </p:spPr>
        <p:txBody>
          <a:bodyPr>
            <a:normAutofit/>
          </a:bodyPr>
          <a:lstStyle/>
          <a:p>
            <a:r>
              <a:rPr lang="ru-RU" sz="3600" dirty="0">
                <a:latin typeface="+mn-lt"/>
              </a:rPr>
              <a:t>Выполните механическую кулинарную обработку овощей. Морковь натрите на терке, лук мелко нашинкуйте, томаты нарежьте дольками.</a:t>
            </a:r>
          </a:p>
        </p:txBody>
      </p:sp>
      <p:pic>
        <p:nvPicPr>
          <p:cNvPr id="3074" name="Picture 2" descr="F:\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22326"/>
            <a:ext cx="3305987" cy="2479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F:\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3737321"/>
            <a:ext cx="2942456" cy="2206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F:\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544562"/>
            <a:ext cx="2870448" cy="2156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5487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946450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Растопите 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</a:rPr>
              <a:t>в сковороде сливочное масло и </a:t>
            </a:r>
            <a:r>
              <a:rPr lang="ru-RU" sz="36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пассируйте 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</a:rPr>
              <a:t>овощи. Затем добавьте отварные макаронные изделия, тщательно перемешайте. Перед подачей макароны можно посыпать зеленью. </a:t>
            </a:r>
            <a:endParaRPr lang="ru-RU" sz="3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83" y="3832376"/>
            <a:ext cx="3172265" cy="238316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4221088"/>
            <a:ext cx="3046091" cy="228837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1093" y="4511916"/>
            <a:ext cx="3122907" cy="2346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4266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06490"/>
          </a:xfrm>
        </p:spPr>
        <p:txBody>
          <a:bodyPr>
            <a:normAutofit/>
          </a:bodyPr>
          <a:lstStyle/>
          <a:p>
            <a:r>
              <a:rPr lang="ru-RU" sz="4800" dirty="0" smtClean="0">
                <a:latin typeface="+mn-lt"/>
              </a:rPr>
              <a:t>Расскажите </a:t>
            </a:r>
            <a:r>
              <a:rPr lang="ru-RU" sz="4800" dirty="0">
                <a:latin typeface="+mn-lt"/>
              </a:rPr>
              <a:t>т</a:t>
            </a:r>
            <a:r>
              <a:rPr lang="ru-RU" sz="4800" dirty="0" smtClean="0">
                <a:latin typeface="+mn-lt"/>
              </a:rPr>
              <a:t>ехнику безопасности  при приготовление блюд из макаронных изделий </a:t>
            </a:r>
            <a:endParaRPr lang="ru-RU" sz="4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89055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764704"/>
            <a:ext cx="8075240" cy="5361459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С </a:t>
            </a:r>
            <a:r>
              <a:rPr lang="ru-RU" sz="3200" dirty="0"/>
              <a:t>электронагревательными приборами – включать и выключать сухими руками, по окончании работы выключать электроплиту. </a:t>
            </a:r>
          </a:p>
          <a:p>
            <a:r>
              <a:rPr lang="ru-RU" sz="3200" dirty="0"/>
              <a:t>С горячей жидкостью: пользоваться прихватками, снимать, приподнимать крышку от себя. </a:t>
            </a:r>
          </a:p>
          <a:p>
            <a:r>
              <a:rPr lang="ru-RU" sz="3200"/>
              <a:t>Засыпать </a:t>
            </a:r>
            <a:r>
              <a:rPr lang="ru-RU" sz="3200" smtClean="0"/>
              <a:t>макароны </a:t>
            </a:r>
            <a:r>
              <a:rPr lang="ru-RU" sz="3200" dirty="0"/>
              <a:t>в кипящую жидкость осторожно, чтобы не разбрызгивалась вода. </a:t>
            </a:r>
          </a:p>
        </p:txBody>
      </p:sp>
    </p:spTree>
    <p:extLst>
      <p:ext uri="{BB962C8B-B14F-4D97-AF65-F5344CB8AC3E}">
        <p14:creationId xmlns:p14="http://schemas.microsoft.com/office/powerpoint/2010/main" val="3184206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" name="Таблица 25"/>
          <p:cNvGraphicFramePr>
            <a:graphicFrameLocks noGrp="1"/>
          </p:cNvGraphicFramePr>
          <p:nvPr/>
        </p:nvGraphicFramePr>
        <p:xfrm>
          <a:off x="251520" y="-1"/>
          <a:ext cx="8352928" cy="6669359"/>
        </p:xfrm>
        <a:graphic>
          <a:graphicData uri="http://schemas.openxmlformats.org/drawingml/2006/table">
            <a:tbl>
              <a:tblPr/>
              <a:tblGrid>
                <a:gridCol w="83529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6892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Макароны отварите до готовности, слейте их и промойте кипяченой водой. 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537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</a:rPr>
                        <a:t/>
                      </a:r>
                      <a:br>
                        <a:rPr lang="ru-RU" sz="2000" dirty="0">
                          <a:latin typeface="Calibri"/>
                        </a:rPr>
                      </a:b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309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</a:rPr>
                        <a:t/>
                      </a:r>
                      <a:br>
                        <a:rPr lang="ru-RU" sz="2000" dirty="0">
                          <a:latin typeface="Calibri"/>
                        </a:rPr>
                      </a:b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Морковь натрите на терке, лук мелко нашинкуйте, томаты нарежьте дольками.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309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</a:rPr>
                        <a:t/>
                      </a:r>
                      <a:br>
                        <a:rPr lang="ru-RU" sz="2000" dirty="0">
                          <a:latin typeface="Calibri"/>
                        </a:rPr>
                      </a:b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 Растопите в сковороде сливочное масло и </a:t>
                      </a:r>
                      <a:r>
                        <a:rPr lang="ru-RU" sz="2400" dirty="0" err="1">
                          <a:latin typeface="Times New Roman"/>
                          <a:ea typeface="Times New Roman"/>
                          <a:cs typeface="Times New Roman"/>
                        </a:rPr>
                        <a:t>попассируйте</a:t>
                      </a: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 овощи. 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309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</a:rPr>
                        <a:t/>
                      </a:r>
                      <a:br>
                        <a:rPr lang="ru-RU" sz="2000" dirty="0">
                          <a:latin typeface="Calibri"/>
                        </a:rPr>
                      </a:b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537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</a:rPr>
                        <a:t/>
                      </a:r>
                      <a:br>
                        <a:rPr lang="ru-RU" sz="2000" dirty="0">
                          <a:latin typeface="Calibri"/>
                        </a:rPr>
                      </a:b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cxnSp>
        <p:nvCxnSpPr>
          <p:cNvPr id="33" name="Прямая со стрелкой 32"/>
          <p:cNvCxnSpPr/>
          <p:nvPr/>
        </p:nvCxnSpPr>
        <p:spPr>
          <a:xfrm rot="5400000">
            <a:off x="3923928" y="1196752"/>
            <a:ext cx="43204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 rot="5400000">
            <a:off x="3888718" y="2024050"/>
            <a:ext cx="36004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 rot="5400000">
            <a:off x="3816710" y="3248186"/>
            <a:ext cx="50405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/>
          <p:nvPr/>
        </p:nvCxnSpPr>
        <p:spPr>
          <a:xfrm rot="5400000">
            <a:off x="3744702" y="4328306"/>
            <a:ext cx="64807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/>
          <p:nvPr/>
        </p:nvCxnSpPr>
        <p:spPr>
          <a:xfrm rot="5400000">
            <a:off x="3672694" y="5480434"/>
            <a:ext cx="79208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51520" y="188639"/>
          <a:ext cx="8640960" cy="6192689"/>
        </p:xfrm>
        <a:graphic>
          <a:graphicData uri="http://schemas.openxmlformats.org/drawingml/2006/table">
            <a:tbl>
              <a:tblPr/>
              <a:tblGrid>
                <a:gridCol w="86409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631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Макароны отварите до готовности, слейте их и промойте кипяченой водой. 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34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Calibri"/>
                        </a:rPr>
                        <a:t/>
                      </a:r>
                      <a:br>
                        <a:rPr lang="ru-RU" sz="2000">
                          <a:latin typeface="Calibri"/>
                        </a:rPr>
                      </a:b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Выполните механическую кулинарную обработку овощей. 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345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Calibri"/>
                        </a:rPr>
                        <a:t/>
                      </a:r>
                      <a:br>
                        <a:rPr lang="ru-RU" sz="2000">
                          <a:latin typeface="Calibri"/>
                        </a:rPr>
                      </a:b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Морковь натрите на терке, лук мелко нашинкуйте, томаты нарежьте дольками.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34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Calibri"/>
                        </a:rPr>
                        <a:t/>
                      </a:r>
                      <a:br>
                        <a:rPr lang="ru-RU" sz="2000">
                          <a:latin typeface="Calibri"/>
                        </a:rPr>
                      </a:b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 Растопите в сковороде сливочное масло и попассируйте овощи. 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345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</a:rPr>
                        <a:t/>
                      </a:r>
                      <a:br>
                        <a:rPr lang="ru-RU" sz="2000" dirty="0">
                          <a:latin typeface="Calibri"/>
                        </a:rPr>
                      </a:b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Затем добавьте отварные макаронные изделия, тщательно перемешайте. 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534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</a:rPr>
                        <a:t/>
                      </a:r>
                      <a:br>
                        <a:rPr lang="ru-RU" sz="2000" dirty="0">
                          <a:latin typeface="Calibri"/>
                        </a:rPr>
                      </a:b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Перед подачей макароны можно посыпать зеленью.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cxnSp>
        <p:nvCxnSpPr>
          <p:cNvPr id="11" name="Прямая со стрелкой 10"/>
          <p:cNvCxnSpPr/>
          <p:nvPr/>
        </p:nvCxnSpPr>
        <p:spPr>
          <a:xfrm rot="5400000">
            <a:off x="4067944" y="1052736"/>
            <a:ext cx="43204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5400000">
            <a:off x="4067944" y="2204864"/>
            <a:ext cx="43204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5400000">
            <a:off x="3959932" y="3176972"/>
            <a:ext cx="50405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5400000">
            <a:off x="3959932" y="4329100"/>
            <a:ext cx="64807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rot="5400000">
            <a:off x="4103948" y="5409220"/>
            <a:ext cx="50405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23528" y="188641"/>
          <a:ext cx="8496943" cy="6408710"/>
        </p:xfrm>
        <a:graphic>
          <a:graphicData uri="http://schemas.openxmlformats.org/drawingml/2006/table">
            <a:tbl>
              <a:tblPr/>
              <a:tblGrid>
                <a:gridCol w="8496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1936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Макароны отварите до готовности, слейте их и промойте кипяченой водой. 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220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libri"/>
                        </a:rPr>
                        <a:t/>
                      </a:r>
                      <a:br>
                        <a:rPr lang="ru-RU" sz="2400" dirty="0">
                          <a:latin typeface="Calibri"/>
                        </a:rPr>
                      </a:b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73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936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220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libri"/>
                        </a:rPr>
                        <a:t/>
                      </a:r>
                      <a:br>
                        <a:rPr lang="ru-RU" sz="2400" dirty="0">
                          <a:latin typeface="Calibri"/>
                        </a:rPr>
                      </a:br>
                      <a:r>
                        <a:rPr lang="ru-RU" sz="2800" dirty="0" smtClean="0">
                          <a:latin typeface="Times New Roman"/>
                          <a:ea typeface="Times New Roman"/>
                          <a:cs typeface="Times New Roman"/>
                        </a:rPr>
                        <a:t>В центр положите макароны, посыпьте натертым на терке сыром и украсьте веточкой петрушки.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54275" name="AutoShape 3"/>
          <p:cNvSpPr>
            <a:spLocks noChangeShapeType="1"/>
          </p:cNvSpPr>
          <p:nvPr/>
        </p:nvSpPr>
        <p:spPr bwMode="auto">
          <a:xfrm>
            <a:off x="4355976" y="3501008"/>
            <a:ext cx="0" cy="258763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4274" name="AutoShape 2"/>
          <p:cNvSpPr>
            <a:spLocks noChangeShapeType="1"/>
          </p:cNvSpPr>
          <p:nvPr/>
        </p:nvSpPr>
        <p:spPr bwMode="auto">
          <a:xfrm>
            <a:off x="4427984" y="1196752"/>
            <a:ext cx="0" cy="40322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4273" name="AutoShape 1"/>
          <p:cNvSpPr>
            <a:spLocks noChangeShapeType="1"/>
          </p:cNvSpPr>
          <p:nvPr/>
        </p:nvSpPr>
        <p:spPr bwMode="auto">
          <a:xfrm>
            <a:off x="4427984" y="4725144"/>
            <a:ext cx="0" cy="32067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4276" name="AutoShape 4"/>
          <p:cNvSpPr>
            <a:spLocks noChangeShapeType="1"/>
          </p:cNvSpPr>
          <p:nvPr/>
        </p:nvSpPr>
        <p:spPr bwMode="auto">
          <a:xfrm>
            <a:off x="4355976" y="2780928"/>
            <a:ext cx="0" cy="25082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23528" y="188641"/>
          <a:ext cx="8496943" cy="6408710"/>
        </p:xfrm>
        <a:graphic>
          <a:graphicData uri="http://schemas.openxmlformats.org/drawingml/2006/table">
            <a:tbl>
              <a:tblPr/>
              <a:tblGrid>
                <a:gridCol w="8496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1936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Макароны отварите до готовности, слейте их и промойте кипяченой водой. 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220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libri"/>
                        </a:rPr>
                        <a:t/>
                      </a:r>
                      <a:br>
                        <a:rPr lang="ru-RU" sz="2400" dirty="0">
                          <a:latin typeface="Calibri"/>
                        </a:rPr>
                      </a:br>
                      <a:r>
                        <a:rPr lang="ru-RU" sz="2800" dirty="0" smtClean="0">
                          <a:latin typeface="Times New Roman"/>
                          <a:ea typeface="Times New Roman"/>
                          <a:cs typeface="Times New Roman"/>
                        </a:rPr>
                        <a:t>Растопите в сковороде сливочное масло, выложите в нее отварные макаронные изделия и перемешайте.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73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latin typeface="Times New Roman"/>
                          <a:ea typeface="Times New Roman"/>
                          <a:cs typeface="Times New Roman"/>
                        </a:rPr>
                        <a:t>Натрите на крупной терке сыр.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936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Нарежьте томаты кружочками и выложите их по периметру тарелки. 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220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libri"/>
                        </a:rPr>
                        <a:t/>
                      </a:r>
                      <a:br>
                        <a:rPr lang="ru-RU" sz="2400" dirty="0">
                          <a:latin typeface="Calibri"/>
                        </a:rPr>
                      </a:br>
                      <a:r>
                        <a:rPr lang="ru-RU" sz="2800" dirty="0" smtClean="0">
                          <a:latin typeface="Times New Roman"/>
                          <a:ea typeface="Times New Roman"/>
                          <a:cs typeface="Times New Roman"/>
                        </a:rPr>
                        <a:t>В центр положите макароны, посыпьте натертым на терке сыром и украсьте веточкой петрушки.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54275" name="AutoShape 3"/>
          <p:cNvSpPr>
            <a:spLocks noChangeShapeType="1"/>
          </p:cNvSpPr>
          <p:nvPr/>
        </p:nvSpPr>
        <p:spPr bwMode="auto">
          <a:xfrm>
            <a:off x="4355976" y="3501008"/>
            <a:ext cx="0" cy="258763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4274" name="AutoShape 2"/>
          <p:cNvSpPr>
            <a:spLocks noChangeShapeType="1"/>
          </p:cNvSpPr>
          <p:nvPr/>
        </p:nvSpPr>
        <p:spPr bwMode="auto">
          <a:xfrm>
            <a:off x="4427984" y="1196752"/>
            <a:ext cx="0" cy="40322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4273" name="AutoShape 1"/>
          <p:cNvSpPr>
            <a:spLocks noChangeShapeType="1"/>
          </p:cNvSpPr>
          <p:nvPr/>
        </p:nvSpPr>
        <p:spPr bwMode="auto">
          <a:xfrm>
            <a:off x="4427984" y="4725144"/>
            <a:ext cx="0" cy="32067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4276" name="AutoShape 4"/>
          <p:cNvSpPr>
            <a:spLocks noChangeShapeType="1"/>
          </p:cNvSpPr>
          <p:nvPr/>
        </p:nvSpPr>
        <p:spPr bwMode="auto">
          <a:xfrm>
            <a:off x="4355976" y="2780928"/>
            <a:ext cx="0" cy="25082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+mn-lt"/>
              </a:rPr>
              <a:t>Спасибо за внимание </a:t>
            </a:r>
            <a:endParaRPr lang="ru-RU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http://www.st-w.ru/images/stories/Advs/1287566212_anonymous-pasta-240929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233849"/>
            <a:ext cx="8568952" cy="5542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2527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latin typeface="+mn-lt"/>
              </a:rPr>
              <a:t>Пищевая ценность макарон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400" dirty="0" smtClean="0"/>
              <a:t>Белки </a:t>
            </a:r>
          </a:p>
          <a:p>
            <a:pPr eaLnBrk="1" hangingPunct="1">
              <a:defRPr/>
            </a:pPr>
            <a:r>
              <a:rPr lang="ru-RU" sz="4400" dirty="0" smtClean="0"/>
              <a:t>Углеводы </a:t>
            </a:r>
          </a:p>
          <a:p>
            <a:pPr eaLnBrk="1" hangingPunct="1">
              <a:defRPr/>
            </a:pPr>
            <a:r>
              <a:rPr lang="ru-RU" sz="4400" dirty="0" smtClean="0"/>
              <a:t>Жиры </a:t>
            </a:r>
          </a:p>
          <a:p>
            <a:pPr eaLnBrk="1" hangingPunct="1">
              <a:defRPr/>
            </a:pPr>
            <a:r>
              <a:rPr lang="ru-RU" sz="4400" dirty="0" smtClean="0"/>
              <a:t>Минеральные вещества – калий, кальций, магний, фосфор, железо</a:t>
            </a:r>
          </a:p>
        </p:txBody>
      </p:sp>
      <p:pic>
        <p:nvPicPr>
          <p:cNvPr id="17412" name="Picture 4" descr="мак5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4724400"/>
            <a:ext cx="1873250" cy="187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80692945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98" decel="1000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98" decel="1000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98" decel="1000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98" decel="100000" fill="hold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  <p:bldP spid="17411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22514"/>
          </a:xfrm>
        </p:spPr>
        <p:txBody>
          <a:bodyPr>
            <a:normAutofit fontScale="90000"/>
          </a:bodyPr>
          <a:lstStyle/>
          <a:p>
            <a:r>
              <a:rPr lang="ru-RU" sz="6600" dirty="0" smtClean="0">
                <a:latin typeface="+mn-lt"/>
              </a:rPr>
              <a:t>Какие  </a:t>
            </a:r>
            <a:r>
              <a:rPr lang="ru-RU" sz="6600" dirty="0">
                <a:latin typeface="+mn-lt"/>
              </a:rPr>
              <a:t>макаронные изделия используются на </a:t>
            </a:r>
            <a:r>
              <a:rPr lang="ru-RU" sz="6600" dirty="0" smtClean="0">
                <a:latin typeface="+mn-lt"/>
              </a:rPr>
              <a:t>предприятиях общественного питания?</a:t>
            </a:r>
            <a:endParaRPr lang="ru-RU" sz="66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84587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/>
          <a:lstStyle/>
          <a:p>
            <a:pPr marL="0" indent="0">
              <a:buNone/>
            </a:pPr>
            <a:r>
              <a:rPr lang="ru-RU" sz="4800" dirty="0"/>
              <a:t>Трубчатые (трубочки, рожки, </a:t>
            </a:r>
            <a:r>
              <a:rPr lang="ru-RU" sz="4800" dirty="0" smtClean="0"/>
              <a:t>соломка)</a:t>
            </a:r>
            <a:endParaRPr lang="ru-RU" sz="4800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 descr="im265_13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3969" y="3284984"/>
            <a:ext cx="2857500" cy="2918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m265_14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9473" y="4509120"/>
            <a:ext cx="3314527" cy="2386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im265_15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928" y="2209056"/>
            <a:ext cx="3203848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850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pPr marL="0" indent="0">
              <a:buNone/>
            </a:pPr>
            <a:r>
              <a:rPr lang="ru-RU" sz="4800" dirty="0"/>
              <a:t>Нитеподобные (спагетти, вермишель, паутинка)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6146" name="Picture 2" descr="im265_13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76872"/>
            <a:ext cx="3419872" cy="2305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im265_12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3125" y="3631289"/>
            <a:ext cx="3190875" cy="3190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im265_13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8951" y="3694555"/>
            <a:ext cx="310133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5813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/>
          <a:lstStyle/>
          <a:p>
            <a:pPr marL="0" indent="0">
              <a:buNone/>
            </a:pPr>
            <a:r>
              <a:rPr lang="ru-RU" sz="4800" dirty="0"/>
              <a:t>Ленточные (лапша </a:t>
            </a:r>
            <a:r>
              <a:rPr lang="ru-RU" sz="4800" dirty="0" smtClean="0"/>
              <a:t>короткая, </a:t>
            </a:r>
            <a:r>
              <a:rPr lang="ru-RU" sz="4800" dirty="0"/>
              <a:t>широкая, гофрированная)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7170" name="Picture 2" descr="im265_14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2085" y="3573016"/>
            <a:ext cx="3024336" cy="2476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im265_13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3861048"/>
            <a:ext cx="2987824" cy="2985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im265_13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21" y="2591762"/>
            <a:ext cx="3347864" cy="2762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0263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416061"/>
            <a:ext cx="8229600" cy="57935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dirty="0"/>
              <a:t>Фигурные </a:t>
            </a:r>
            <a:r>
              <a:rPr lang="ru-RU" sz="4800" dirty="0" smtClean="0"/>
              <a:t>(ракушки, куколки, бантики) </a:t>
            </a:r>
            <a:endParaRPr lang="ru-RU" sz="4800" dirty="0"/>
          </a:p>
          <a:p>
            <a:pPr marL="0" indent="0">
              <a:buNone/>
            </a:pPr>
            <a:endParaRPr lang="ru-RU" sz="4800" dirty="0"/>
          </a:p>
        </p:txBody>
      </p:sp>
      <p:pic>
        <p:nvPicPr>
          <p:cNvPr id="8194" name="Picture 2" descr="im265_14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88840"/>
            <a:ext cx="2752725" cy="2647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im265_13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2725" y="2996952"/>
            <a:ext cx="3187427" cy="2705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im265_12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8337" y="4077072"/>
            <a:ext cx="3288159" cy="2619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0413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507</TotalTime>
  <Words>539</Words>
  <Application>Microsoft Office PowerPoint</Application>
  <PresentationFormat>Экран (4:3)</PresentationFormat>
  <Paragraphs>123</Paragraphs>
  <Slides>38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43" baseType="lpstr">
      <vt:lpstr>Arial</vt:lpstr>
      <vt:lpstr>Calibri</vt:lpstr>
      <vt:lpstr>Times New Roman</vt:lpstr>
      <vt:lpstr>Wingdings</vt:lpstr>
      <vt:lpstr>Тема Office</vt:lpstr>
      <vt:lpstr>23.06.2020 г. Гр. №2  кружок « Кулинария» Подготовка макаронных изделий к варке и приготовление блюд из макаронных изделий </vt:lpstr>
      <vt:lpstr>Презентация PowerPoint</vt:lpstr>
      <vt:lpstr>Презентация PowerPoint</vt:lpstr>
      <vt:lpstr>Пищевая ценность макарон</vt:lpstr>
      <vt:lpstr>Какие  макаронные изделия используются на предприятиях общественного питания?</vt:lpstr>
      <vt:lpstr>Презентация PowerPoint</vt:lpstr>
      <vt:lpstr>Презентация PowerPoint</vt:lpstr>
      <vt:lpstr>Презентация PowerPoint</vt:lpstr>
      <vt:lpstr>Презентация PowerPoint</vt:lpstr>
      <vt:lpstr>Фигурные макаронные изделия для детей</vt:lpstr>
      <vt:lpstr>Презентация PowerPoint</vt:lpstr>
      <vt:lpstr>Эталон ответов </vt:lpstr>
      <vt:lpstr>Презентация PowerPoint</vt:lpstr>
      <vt:lpstr>Презентация PowerPoint</vt:lpstr>
      <vt:lpstr>Первичная обработка  макарон</vt:lpstr>
      <vt:lpstr>Презентация PowerPoint</vt:lpstr>
      <vt:lpstr>Презентация PowerPoint</vt:lpstr>
      <vt:lpstr>Макаронные изделия варят  двумя способами</vt:lpstr>
      <vt:lpstr>Презентация PowerPoint</vt:lpstr>
      <vt:lpstr>Способ приготовления:</vt:lpstr>
      <vt:lpstr>Презентация PowerPoint</vt:lpstr>
      <vt:lpstr>Презентация PowerPoint</vt:lpstr>
      <vt:lpstr>Презентация PowerPoint</vt:lpstr>
      <vt:lpstr>Презентация PowerPoint</vt:lpstr>
      <vt:lpstr>Ингредиенты для приготовление макарон с сыром:</vt:lpstr>
      <vt:lpstr>Презентация PowerPoint</vt:lpstr>
      <vt:lpstr>Нарежьте томаты кружочками и выложите их по периметру тарелки. В центр положите макароны, посыпьте натертым на терке сыром и украсьте веточкой петрушки.</vt:lpstr>
      <vt:lpstr>Презентация PowerPoint</vt:lpstr>
      <vt:lpstr>Ингредиенты для приготовление макарон с тушенными овощами:</vt:lpstr>
      <vt:lpstr>Выполните механическую кулинарную обработку овощей. Морковь натрите на терке, лук мелко нашинкуйте, томаты нарежьте дольками.</vt:lpstr>
      <vt:lpstr>Растопите в сковороде сливочное масло и пассируйте овощи. Затем добавьте отварные макаронные изделия, тщательно перемешайте. Перед подачей макароны можно посыпать зеленью. </vt:lpstr>
      <vt:lpstr>Расскажите технику безопасности  при приготовление блюд из макаронных изделий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Приготовление макарон с сыром</dc:title>
  <dc:creator>Admin</dc:creator>
  <cp:lastModifiedBy>лейля</cp:lastModifiedBy>
  <cp:revision>48</cp:revision>
  <dcterms:created xsi:type="dcterms:W3CDTF">2014-12-13T12:50:32Z</dcterms:created>
  <dcterms:modified xsi:type="dcterms:W3CDTF">2020-06-18T20:38:48Z</dcterms:modified>
</cp:coreProperties>
</file>