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88" r:id="rId4"/>
    <p:sldId id="287" r:id="rId5"/>
    <p:sldId id="258" r:id="rId6"/>
    <p:sldId id="259" r:id="rId7"/>
    <p:sldId id="260" r:id="rId8"/>
    <p:sldId id="265" r:id="rId9"/>
    <p:sldId id="261" r:id="rId10"/>
    <p:sldId id="289" r:id="rId11"/>
    <p:sldId id="262" r:id="rId12"/>
    <p:sldId id="263" r:id="rId13"/>
    <p:sldId id="264" r:id="rId14"/>
    <p:sldId id="266" r:id="rId15"/>
    <p:sldId id="267" r:id="rId16"/>
    <p:sldId id="290" r:id="rId17"/>
    <p:sldId id="291" r:id="rId18"/>
    <p:sldId id="269" r:id="rId19"/>
    <p:sldId id="292" r:id="rId20"/>
    <p:sldId id="293" r:id="rId21"/>
    <p:sldId id="272" r:id="rId22"/>
    <p:sldId id="273" r:id="rId23"/>
    <p:sldId id="277" r:id="rId24"/>
    <p:sldId id="274" r:id="rId25"/>
    <p:sldId id="275" r:id="rId26"/>
    <p:sldId id="276" r:id="rId27"/>
    <p:sldId id="278" r:id="rId28"/>
    <p:sldId id="279" r:id="rId29"/>
    <p:sldId id="280" r:id="rId30"/>
    <p:sldId id="294" r:id="rId31"/>
    <p:sldId id="295" r:id="rId32"/>
    <p:sldId id="282" r:id="rId33"/>
    <p:sldId id="296" r:id="rId34"/>
    <p:sldId id="297" r:id="rId35"/>
    <p:sldId id="285" r:id="rId36"/>
    <p:sldId id="286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2"/>
          <c:order val="0"/>
          <c:tx>
            <c:strRef>
              <c:f>Лист1!$H$3</c:f>
              <c:strCache>
                <c:ptCount val="1"/>
                <c:pt idx="0">
                  <c:v>без ошибки 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val>
            <c:numRef>
              <c:f>Лист1!$I$3:$M$3</c:f>
              <c:numCache>
                <c:formatCode>General</c:formatCode>
                <c:ptCount val="5"/>
                <c:pt idx="0">
                  <c:v>19</c:v>
                </c:pt>
                <c:pt idx="1">
                  <c:v>20</c:v>
                </c:pt>
                <c:pt idx="2">
                  <c:v>21</c:v>
                </c:pt>
                <c:pt idx="3">
                  <c:v>20</c:v>
                </c:pt>
                <c:pt idx="4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0B5-4A8C-82F6-7D76E7E53E9C}"/>
            </c:ext>
          </c:extLst>
        </c:ser>
        <c:ser>
          <c:idx val="3"/>
          <c:order val="1"/>
          <c:tx>
            <c:strRef>
              <c:f>Лист1!$H$4</c:f>
              <c:strCache>
                <c:ptCount val="1"/>
                <c:pt idx="0">
                  <c:v>с ошибкой 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val>
            <c:numRef>
              <c:f>Лист1!$I$4:$M$4</c:f>
              <c:numCache>
                <c:formatCode>General</c:formatCode>
                <c:ptCount val="5"/>
                <c:pt idx="0">
                  <c:v>2</c:v>
                </c:pt>
                <c:pt idx="1">
                  <c:v>1</c:v>
                </c:pt>
                <c:pt idx="2">
                  <c:v>0</c:v>
                </c:pt>
                <c:pt idx="3">
                  <c:v>1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0B5-4A8C-82F6-7D76E7E53E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8907264"/>
        <c:axId val="78908800"/>
      </c:barChart>
      <c:catAx>
        <c:axId val="78907264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78908800"/>
        <c:crosses val="autoZero"/>
        <c:auto val="1"/>
        <c:lblAlgn val="ctr"/>
        <c:lblOffset val="100"/>
        <c:noMultiLvlLbl val="0"/>
      </c:catAx>
      <c:valAx>
        <c:axId val="789088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/>
                  <a:t>Количество учеников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78907264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1600">
          <a:latin typeface="Times New Roman" pitchFamily="18" charset="0"/>
          <a:cs typeface="Times New Roman" pitchFamily="18" charset="0"/>
        </a:defRPr>
      </a:pPr>
      <a:endParaRPr lang="ru-RU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2"/>
          <c:order val="0"/>
          <c:tx>
            <c:strRef>
              <c:f>Лист1!$H$3</c:f>
              <c:strCache>
                <c:ptCount val="1"/>
                <c:pt idx="0">
                  <c:v>без ошибки 3В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val>
            <c:numRef>
              <c:f>Лист1!$I$3:$M$3</c:f>
              <c:numCache>
                <c:formatCode>General</c:formatCode>
                <c:ptCount val="5"/>
                <c:pt idx="0">
                  <c:v>19</c:v>
                </c:pt>
                <c:pt idx="1">
                  <c:v>20</c:v>
                </c:pt>
                <c:pt idx="2">
                  <c:v>21</c:v>
                </c:pt>
                <c:pt idx="3">
                  <c:v>20</c:v>
                </c:pt>
                <c:pt idx="4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13B-42DB-9B9B-E3E5141385C9}"/>
            </c:ext>
          </c:extLst>
        </c:ser>
        <c:ser>
          <c:idx val="3"/>
          <c:order val="1"/>
          <c:tx>
            <c:strRef>
              <c:f>Лист1!$H$4</c:f>
              <c:strCache>
                <c:ptCount val="1"/>
                <c:pt idx="0">
                  <c:v>с ошибкой 3В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val>
            <c:numRef>
              <c:f>Лист1!$I$4:$M$4</c:f>
              <c:numCache>
                <c:formatCode>General</c:formatCode>
                <c:ptCount val="5"/>
                <c:pt idx="0">
                  <c:v>2</c:v>
                </c:pt>
                <c:pt idx="1">
                  <c:v>1</c:v>
                </c:pt>
                <c:pt idx="2">
                  <c:v>0</c:v>
                </c:pt>
                <c:pt idx="3">
                  <c:v>1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13B-42DB-9B9B-E3E5141385C9}"/>
            </c:ext>
          </c:extLst>
        </c:ser>
        <c:ser>
          <c:idx val="0"/>
          <c:order val="2"/>
          <c:tx>
            <c:strRef>
              <c:f>Лист1!$I$26</c:f>
              <c:strCache>
                <c:ptCount val="1"/>
                <c:pt idx="0">
                  <c:v>без ошибки 3Г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val>
            <c:numRef>
              <c:f>Лист1!$J$26:$N$26</c:f>
              <c:numCache>
                <c:formatCode>General</c:formatCode>
                <c:ptCount val="5"/>
                <c:pt idx="0">
                  <c:v>22</c:v>
                </c:pt>
                <c:pt idx="1">
                  <c:v>22</c:v>
                </c:pt>
                <c:pt idx="2">
                  <c:v>22</c:v>
                </c:pt>
                <c:pt idx="3">
                  <c:v>20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13B-42DB-9B9B-E3E5141385C9}"/>
            </c:ext>
          </c:extLst>
        </c:ser>
        <c:ser>
          <c:idx val="1"/>
          <c:order val="3"/>
          <c:tx>
            <c:strRef>
              <c:f>Лист1!$I$27</c:f>
              <c:strCache>
                <c:ptCount val="1"/>
                <c:pt idx="0">
                  <c:v>с ошибкой 3Г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val>
            <c:numRef>
              <c:f>Лист1!$J$27:$N$27</c:f>
              <c:numCache>
                <c:formatCode>General</c:formatCode>
                <c:ptCount val="5"/>
                <c:pt idx="0">
                  <c:v>3</c:v>
                </c:pt>
                <c:pt idx="1">
                  <c:v>3</c:v>
                </c:pt>
                <c:pt idx="2">
                  <c:v>3</c:v>
                </c:pt>
                <c:pt idx="3">
                  <c:v>5</c:v>
                </c:pt>
                <c:pt idx="4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13B-42DB-9B9B-E3E5141385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8942592"/>
        <c:axId val="78944128"/>
      </c:barChart>
      <c:catAx>
        <c:axId val="7894259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78944128"/>
        <c:crosses val="autoZero"/>
        <c:auto val="1"/>
        <c:lblAlgn val="ctr"/>
        <c:lblOffset val="100"/>
        <c:noMultiLvlLbl val="0"/>
      </c:catAx>
      <c:valAx>
        <c:axId val="789441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/>
                  <a:t>Количество учеников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78942592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62207-4000-4BC5-8C59-1F6A2B524661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0C77-50A0-4129-BF8C-862BCC64C2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62207-4000-4BC5-8C59-1F6A2B524661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0C77-50A0-4129-BF8C-862BCC64C2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62207-4000-4BC5-8C59-1F6A2B524661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0C77-50A0-4129-BF8C-862BCC64C2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62207-4000-4BC5-8C59-1F6A2B524661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0C77-50A0-4129-BF8C-862BCC64C2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62207-4000-4BC5-8C59-1F6A2B524661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0C77-50A0-4129-BF8C-862BCC64C2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62207-4000-4BC5-8C59-1F6A2B524661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0C77-50A0-4129-BF8C-862BCC64C2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62207-4000-4BC5-8C59-1F6A2B524661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0C77-50A0-4129-BF8C-862BCC64C2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62207-4000-4BC5-8C59-1F6A2B524661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0C77-50A0-4129-BF8C-862BCC64C2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62207-4000-4BC5-8C59-1F6A2B524661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0C77-50A0-4129-BF8C-862BCC64C2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62207-4000-4BC5-8C59-1F6A2B524661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0C77-50A0-4129-BF8C-862BCC64C2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62207-4000-4BC5-8C59-1F6A2B524661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320C77-50A0-4129-BF8C-862BCC64C2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A6320C77-50A0-4129-BF8C-862BCC64C2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1D862207-4000-4BC5-8C59-1F6A2B524661}" type="datetimeFigureOut">
              <a:rPr lang="ru-RU" smtClean="0"/>
              <a:pPr/>
              <a:t>11.02.2024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3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6.png"/><Relationship Id="rId4" Type="http://schemas.openxmlformats.org/officeDocument/2006/relationships/oleObject" Target="../embeddings/oleObject4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Word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204864"/>
            <a:ext cx="7543800" cy="803920"/>
          </a:xfrm>
        </p:spPr>
        <p:txBody>
          <a:bodyPr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«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Глинковская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СШ»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Развитие познавательной активности учащихся начальных классов при изучении темы «Время и единицы его измерения»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3861048"/>
            <a:ext cx="6608008" cy="1800200"/>
          </a:xfrm>
        </p:spPr>
        <p:txBody>
          <a:bodyPr>
            <a:normAutofit/>
          </a:bodyPr>
          <a:lstStyle/>
          <a:p>
            <a:pPr algn="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</a:rPr>
              <a:t>Выполнила:</a:t>
            </a:r>
          </a:p>
          <a:p>
            <a:pPr algn="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начальных классов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Новикова Анастасия Андреевна</a:t>
            </a:r>
          </a:p>
          <a:p>
            <a:pPr algn="r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276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214290"/>
          <a:ext cx="8286809" cy="652750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430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432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45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860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00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79700" algn="l"/>
                        </a:tabLst>
                      </a:pP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Программа      </a:t>
                      </a: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Класс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79700" algn="l"/>
                        </a:tabLs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Традиционная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79700" algn="l"/>
                        </a:tabLs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            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79700" algn="l"/>
                        </a:tabLs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И.И. </a:t>
                      </a:r>
                      <a:r>
                        <a:rPr lang="ru-RU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Аргинская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79700" algn="l"/>
                        </a:tabLs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Н.Б. Истомина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67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79700" algn="l"/>
                        </a:tabLs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 класс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79700" algn="l"/>
                        </a:tabLs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Единицы времени: сутки, год, месяц;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79700" algn="l"/>
                        </a:tabLs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задачи на нахождение возраста - 2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79700" algn="l"/>
                        </a:tabLs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задачи на нахождение промежутков  времени - 5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79700" algn="l"/>
                        </a:tabLs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задания на перевод одних единиц времени в другие - 4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79700" algn="l"/>
                        </a:tabLs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задания на сравнение величин - 2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79700" algn="l"/>
                        </a:tabLs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Задачи на нахождение возраста- 5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79700" algn="l"/>
                        </a:tabLs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-задачи на нахождение промежутков времени - 3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79700" algn="l"/>
                        </a:tabLs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Задачи на нахождение возраста - 2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79700" algn="l"/>
                        </a:tabLs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задачи на нахождение промежутков времени - 10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79700" algn="l"/>
                        </a:tabLs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задания на перевод одних единиц времени в другие - 3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79700" algn="l"/>
                        </a:tabLs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задания на сравнение величин – 2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79700" algn="l"/>
                        </a:tabLs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-умножение и деление величин - 2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532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679700" algn="l"/>
                        </a:tabLs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 класс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79700" algn="l"/>
                        </a:tabLs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Единицы времени: век, секунда;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79700" algn="l"/>
                        </a:tabLs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задачи на нахождение возраста- 2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79700" algn="l"/>
                        </a:tabLs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задачи на нахождение времени- 3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79700" algn="l"/>
                        </a:tabLs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задания на перевод одних единиц времени в другие- 5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79700" algn="l"/>
                        </a:tabLs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задания на сравнение величин - 3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79700" algn="l"/>
                        </a:tabLs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сложение, вычитание величин  4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79700" algn="l"/>
                        </a:tabLs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Задания на перевод одних единиц времени в другие- 2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79700" algn="l"/>
                        </a:tabLs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сложение, вычитание, умножение, деление величин - 6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79700" algn="l"/>
                        </a:tabLs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Единицы времени: век;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79700" algn="l"/>
                        </a:tabLs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задачи на нахождение возраста - 2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79700" algn="l"/>
                        </a:tabLs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задачи на нахождение промежутков  времени - 4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679700" algn="l"/>
                        </a:tabLs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сложение, вычитание, умножение, деление величин - 4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60648"/>
            <a:ext cx="7897688" cy="6140152"/>
          </a:xfrm>
        </p:spPr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Этапы экспериментального исследования:</a:t>
            </a:r>
          </a:p>
          <a:p>
            <a:pPr marL="114300" indent="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констатирующий этап,</a:t>
            </a:r>
          </a:p>
          <a:p>
            <a:pPr marL="114300" indent="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формирующий этап,</a:t>
            </a:r>
          </a:p>
          <a:p>
            <a:pPr marL="114300" indent="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контрольный этап</a:t>
            </a:r>
          </a:p>
          <a:p>
            <a:pPr marL="114300" indent="0" algn="ctr"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14300" indent="0" algn="ctr"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14300" indent="0" algn="ctr"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14300" indent="0" algn="ctr"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Экспериментальная выборка:</a:t>
            </a:r>
          </a:p>
          <a:p>
            <a:pPr marL="114300" indent="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«А»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21 человек,</a:t>
            </a:r>
          </a:p>
          <a:p>
            <a:pPr marL="114300" indent="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«Б»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25 человек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031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 констатирующего этапа:</a:t>
            </a:r>
          </a:p>
          <a:p>
            <a:pPr marL="114300" indent="0" algn="just">
              <a:buNone/>
            </a:pPr>
            <a:r>
              <a:rPr lang="ru-RU" sz="4000" dirty="0">
                <a:latin typeface="Times New Roman"/>
                <a:ea typeface="Times New Roman"/>
              </a:rPr>
              <a:t>выявить знания и умения детей по теме «Время и единицы его </a:t>
            </a:r>
            <a:r>
              <a:rPr lang="ru-RU" sz="4000" dirty="0" smtClean="0">
                <a:latin typeface="Times New Roman"/>
                <a:ea typeface="Times New Roman"/>
              </a:rPr>
              <a:t>измерения»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106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3365066"/>
              </p:ext>
            </p:extLst>
          </p:nvPr>
        </p:nvGraphicFramePr>
        <p:xfrm>
          <a:off x="357158" y="857232"/>
          <a:ext cx="8072494" cy="5956166"/>
        </p:xfrm>
        <a:graphic>
          <a:graphicData uri="http://schemas.openxmlformats.org/drawingml/2006/table">
            <a:tbl>
              <a:tblPr/>
              <a:tblGrid>
                <a:gridCol w="44291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433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150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Вопросы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12800" algn="l"/>
                        </a:tabLs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9631" marR="49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Возможные </a:t>
                      </a: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ответы</a:t>
                      </a:r>
                      <a:r>
                        <a:rPr lang="ru-RU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25500" algn="l"/>
                        </a:tabLs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9631" marR="49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4574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1.Как часто на  уроках математики  Вы применяете приемы активизации познавательной деятельности учащихся? </a:t>
                      </a:r>
                      <a:r>
                        <a:rPr lang="ru-RU" sz="1800" i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(познавательные игры, самостоятельные работы, творческие работы…)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631" marR="49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а) часто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б) иногда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в) очень редко</a:t>
                      </a:r>
                    </a:p>
                  </a:txBody>
                  <a:tcPr marL="49631" marR="49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453">
                <a:tc>
                  <a:txBody>
                    <a:bodyPr/>
                    <a:lstStyle/>
                    <a:p>
                      <a:pPr marR="8636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2.Повышается ли эффективность  усвоения материала с использованием приемов активизации познавательной деятельности учащихся?</a:t>
                      </a:r>
                    </a:p>
                  </a:txBody>
                  <a:tcPr marL="49631" marR="49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а) да, всегда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б) не всегда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в) нет</a:t>
                      </a:r>
                    </a:p>
                  </a:txBody>
                  <a:tcPr marL="49631" marR="49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1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 </a:t>
                      </a:r>
                      <a:r>
                        <a:rPr lang="ru-RU" sz="1800">
                          <a:effectLst/>
                          <a:latin typeface="Times New Roman" pitchFamily="18" charset="0"/>
                          <a:ea typeface="Tahoma"/>
                          <a:cs typeface="Times New Roman" pitchFamily="18" charset="0"/>
                        </a:rPr>
                        <a:t> </a:t>
                      </a:r>
                      <a:r>
                        <a:rPr lang="ru-RU" sz="18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 изучении каких тем Вы чаще всего применяете приемы активизации познавательной  деятельности учащихся?</a:t>
                      </a:r>
                    </a:p>
                  </a:txBody>
                  <a:tcPr marL="49631" marR="49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49631" marR="49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1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4. Какие приемы работы Вы используете при изучении темы «Время и единицы его измерения» на уроках?</a:t>
                      </a:r>
                      <a:r>
                        <a:rPr lang="ru-RU" sz="1800" i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631" marR="49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631" marR="49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971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5. Как Вы считаете, достаточное ли количество часов уделяется на изучение темы «Время и единицы его измерения» в начальной школе?</a:t>
                      </a:r>
                    </a:p>
                  </a:txBody>
                  <a:tcPr marL="49631" marR="49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а) да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б) нет</a:t>
                      </a:r>
                    </a:p>
                  </a:txBody>
                  <a:tcPr marL="49631" marR="49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588224" y="188640"/>
            <a:ext cx="15959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Таблица 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42734" y="428604"/>
            <a:ext cx="3128678" cy="482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</a:pPr>
            <a:r>
              <a:rPr lang="ru-RU" sz="2400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Анкета для учителей</a:t>
            </a:r>
            <a:endParaRPr lang="ru-RU" sz="2400" b="1" dirty="0">
              <a:solidFill>
                <a:srgbClr val="C00000"/>
              </a:solidFill>
              <a:effectLst/>
              <a:latin typeface="Cambria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1715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23"/>
          <a:stretch>
            <a:fillRect/>
          </a:stretch>
        </p:blipFill>
        <p:spPr bwMode="auto">
          <a:xfrm>
            <a:off x="571472" y="857232"/>
            <a:ext cx="6929486" cy="5919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516216" y="188640"/>
            <a:ext cx="15959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Таблица 3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55776" y="357166"/>
            <a:ext cx="41928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/>
                <a:ea typeface="Times New Roman"/>
              </a:rPr>
              <a:t>Результаты анкетирования учителей 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628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7620000" cy="6192688"/>
          </a:xfrm>
        </p:spPr>
        <p:txBody>
          <a:bodyPr>
            <a:normAutofit fontScale="92500" lnSpcReduction="20000"/>
          </a:bodyPr>
          <a:lstStyle/>
          <a:p>
            <a:pPr marL="114300" indent="0" algn="ctr"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Проверочная работа</a:t>
            </a:r>
          </a:p>
          <a:p>
            <a:pPr marL="11430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Сколько дней пройдет от 5 мая до 28 мая?</a:t>
            </a:r>
          </a:p>
          <a:p>
            <a:pPr marL="11430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Нарисуй стрелки часов:</a:t>
            </a:r>
          </a:p>
          <a:p>
            <a:pPr marL="114300" indent="0" algn="ctr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114300" indent="0" algn="ctr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114300" indent="0" algn="ctr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114300" indent="0" algn="ctr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114300" indent="0" algn="ctr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114300" indent="0" algn="ctr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11430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Сравни:</a:t>
            </a:r>
          </a:p>
          <a:p>
            <a:pPr marL="11430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1 ч … 60 мин      1 мин … 30 с</a:t>
            </a:r>
          </a:p>
          <a:p>
            <a:pPr marL="11430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мес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…12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сут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1 год … 13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мес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11430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Маме 21 год, бабушка старше мамы на 20 лет. Сколько лет бабушке?</a:t>
            </a:r>
          </a:p>
          <a:p>
            <a:pPr marL="11430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Переведите единицы измерения:</a:t>
            </a:r>
          </a:p>
          <a:p>
            <a:pPr marL="11430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 ч = … мин    1 год = … дней</a:t>
            </a:r>
          </a:p>
          <a:p>
            <a:pPr marL="11430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 мин = … с     1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мес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= … суток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3600400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0637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1285859"/>
          <a:ext cx="7500988" cy="52864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573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15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44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15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15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44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431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Список класса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№ 1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№ 2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№ 3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№ 4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№ 5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4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1.Дмитрий Б.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31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2.Татьяна Б.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31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3.Вадим Г.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31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4.Артем Г.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31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5.Ксения Е.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31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6.Яна З.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431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7.Евгений К.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431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8.Анна К.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431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9.Виталий К.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500166" y="142852"/>
            <a:ext cx="58326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latin typeface="Times New Roman"/>
                <a:ea typeface="Times New Roman"/>
              </a:rPr>
              <a:t>Результаты выполнения заданий констатирующего этапа эксперимента</a:t>
            </a:r>
            <a:endParaRPr lang="ru-RU" sz="2000" dirty="0"/>
          </a:p>
        </p:txBody>
      </p:sp>
      <p:sp>
        <p:nvSpPr>
          <p:cNvPr id="6" name="Объект 1"/>
          <p:cNvSpPr txBox="1">
            <a:spLocks/>
          </p:cNvSpPr>
          <p:nvPr/>
        </p:nvSpPr>
        <p:spPr>
          <a:xfrm>
            <a:off x="357158" y="785794"/>
            <a:ext cx="3610744" cy="6046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14300" marR="0" lvl="0" indent="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1000"/>
              </a:spcAft>
              <a:buClr>
                <a:schemeClr val="accent1"/>
              </a:buClr>
              <a:buSzTx/>
              <a:buFont typeface="Arial" pitchFamily="34" charset="0"/>
              <a:buNone/>
              <a:tabLst>
                <a:tab pos="2113280" algn="l"/>
              </a:tabLst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Учащиеся 3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«А»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класса: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Times New Roman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04248" y="94634"/>
            <a:ext cx="15959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Таблица 4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2" y="357166"/>
          <a:ext cx="8215374" cy="606395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288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15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44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620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92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92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64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 dirty="0">
                          <a:latin typeface="Times New Roman"/>
                          <a:ea typeface="Calibri"/>
                          <a:cs typeface="Times New Roman"/>
                        </a:rPr>
                        <a:t>Список класса</a:t>
                      </a:r>
                      <a:endParaRPr lang="ru-RU" sz="1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 dirty="0">
                          <a:latin typeface="Times New Roman"/>
                          <a:ea typeface="Calibri"/>
                          <a:cs typeface="Times New Roman"/>
                        </a:rPr>
                        <a:t>№ 1</a:t>
                      </a:r>
                      <a:endParaRPr lang="ru-RU" sz="1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№ 2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№ 3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№ 4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 dirty="0">
                          <a:latin typeface="Times New Roman"/>
                          <a:ea typeface="Calibri"/>
                          <a:cs typeface="Times New Roman"/>
                        </a:rPr>
                        <a:t>№ 5</a:t>
                      </a:r>
                      <a:endParaRPr lang="ru-RU" sz="1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64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 dirty="0">
                          <a:latin typeface="Times New Roman"/>
                          <a:ea typeface="Calibri"/>
                          <a:cs typeface="Times New Roman"/>
                        </a:rPr>
                        <a:t>10.Павел М.</a:t>
                      </a:r>
                      <a:endParaRPr lang="ru-RU" sz="1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64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 dirty="0">
                          <a:latin typeface="Times New Roman"/>
                          <a:ea typeface="Calibri"/>
                          <a:cs typeface="Times New Roman"/>
                        </a:rPr>
                        <a:t>11.Карина М.</a:t>
                      </a:r>
                      <a:endParaRPr lang="ru-RU" sz="1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64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 dirty="0">
                          <a:latin typeface="Times New Roman"/>
                          <a:ea typeface="Calibri"/>
                          <a:cs typeface="Times New Roman"/>
                        </a:rPr>
                        <a:t>12.Михаил П.</a:t>
                      </a:r>
                      <a:endParaRPr lang="ru-RU" sz="1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64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 dirty="0">
                          <a:latin typeface="Times New Roman"/>
                          <a:ea typeface="Calibri"/>
                          <a:cs typeface="Times New Roman"/>
                        </a:rPr>
                        <a:t>13.Алексей П.</a:t>
                      </a:r>
                      <a:endParaRPr lang="ru-RU" sz="1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64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14.Марина Р.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64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15.Татьяна Р.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64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16.Снежана С.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664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17.Нина С.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664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18.Карина С.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664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19.Надежда Ф.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664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20.Валерия Ц.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664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21.Полина Ш.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19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427476"/>
            <a:ext cx="7620000" cy="1146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76872"/>
            <a:ext cx="7552040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796136" y="610187"/>
            <a:ext cx="19955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Диаграмма 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1484784"/>
            <a:ext cx="69764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Результат выполнения работы учащимися 3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«А»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класса: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672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1285859"/>
          <a:ext cx="7500988" cy="54723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00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86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44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15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15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44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431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Список класса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№ 1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№ 2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№ 3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№ 4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№ 5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4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1.Полина Б.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57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2.Марина Б.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3.Виктория Г.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4.Константин Д.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5.Екатерина Е.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6.Григорий З.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7.Елена К.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8.Дмитрий Л.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9.Анастасия М.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70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10.Дмитрий М.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002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11.Алексей М.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5431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12. Мария Н.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500166" y="142852"/>
            <a:ext cx="58326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latin typeface="Times New Roman"/>
                <a:ea typeface="Times New Roman"/>
              </a:rPr>
              <a:t>Результаты выполнения заданий констатирующего этапа эксперимента</a:t>
            </a:r>
            <a:endParaRPr lang="ru-RU" sz="2000" dirty="0"/>
          </a:p>
        </p:txBody>
      </p:sp>
      <p:sp>
        <p:nvSpPr>
          <p:cNvPr id="6" name="Объект 1"/>
          <p:cNvSpPr txBox="1">
            <a:spLocks/>
          </p:cNvSpPr>
          <p:nvPr/>
        </p:nvSpPr>
        <p:spPr>
          <a:xfrm>
            <a:off x="357158" y="785794"/>
            <a:ext cx="3610744" cy="6046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14300" marR="0" lvl="0" indent="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1000"/>
              </a:spcAft>
              <a:buClr>
                <a:schemeClr val="accent1"/>
              </a:buClr>
              <a:buSzTx/>
              <a:buFont typeface="Arial" pitchFamily="34" charset="0"/>
              <a:buNone/>
              <a:tabLst>
                <a:tab pos="2113280" algn="l"/>
              </a:tabLst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Учащиеся 3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«Б»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класса: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Times New Roman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04248" y="94634"/>
            <a:ext cx="15959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Таблица 5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484784"/>
            <a:ext cx="7609656" cy="4032448"/>
          </a:xfrm>
        </p:spPr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Объект исследования:</a:t>
            </a:r>
          </a:p>
          <a:p>
            <a:pPr marL="114300" indent="0" algn="just">
              <a:buNone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зучения темы «Время и единицы его измерения» на уроках математики в начальных классах</a:t>
            </a:r>
          </a:p>
          <a:p>
            <a:pPr marL="114300" indent="0" algn="just">
              <a:buNone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2886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2" y="357166"/>
          <a:ext cx="8215374" cy="59756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288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15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44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620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92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92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64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Список класса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№ 1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№ 2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№ 3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№ 4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№ 5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07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13.Анна П.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14.Марат Р.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15.Светлана Р.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16.Тимофей С.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17.Сергей С.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18.Филипп Т. 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19.Николай Т.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20.Надежда Т.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664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21.Андрей Х.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664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22.Мария Ч.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664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23.Сергей Ш.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664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24.Никита Я.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664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25.Елена Я.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3197" marR="43197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60648"/>
            <a:ext cx="7681664" cy="1944216"/>
          </a:xfrm>
        </p:spPr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ru-RU" sz="3200" b="1" dirty="0">
                <a:solidFill>
                  <a:srgbClr val="C00000"/>
                </a:solidFill>
                <a:latin typeface="Times New Roman"/>
                <a:ea typeface="Times New Roman"/>
              </a:rPr>
              <a:t>Цель формирующего </a:t>
            </a:r>
            <a:r>
              <a:rPr lang="ru-RU" sz="32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этапа:</a:t>
            </a:r>
          </a:p>
          <a:p>
            <a:pPr marL="114300" indent="0" algn="just">
              <a:buNone/>
            </a:pPr>
            <a:r>
              <a:rPr lang="ru-RU" sz="3200" dirty="0" smtClean="0">
                <a:latin typeface="Times New Roman"/>
                <a:ea typeface="Times New Roman"/>
              </a:rPr>
              <a:t>построение </a:t>
            </a:r>
            <a:r>
              <a:rPr lang="ru-RU" sz="3200" dirty="0">
                <a:latin typeface="Times New Roman"/>
                <a:ea typeface="Times New Roman"/>
              </a:rPr>
              <a:t>работы с учетом выделенных в гипотезе условий. </a:t>
            </a:r>
            <a:endParaRPr lang="ru-RU" sz="3200" dirty="0">
              <a:ea typeface="Times New Roman"/>
              <a:cs typeface="Times New Roman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060848"/>
            <a:ext cx="3960440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212976"/>
            <a:ext cx="4037143" cy="3559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958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23" y="1052736"/>
            <a:ext cx="3995229" cy="2840162"/>
          </a:xfrm>
          <a:prstGeom prst="rect">
            <a:avLst/>
          </a:prstGeom>
          <a:noFill/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052736"/>
            <a:ext cx="3779315" cy="2808312"/>
          </a:xfrm>
          <a:prstGeom prst="rect">
            <a:avLst/>
          </a:prstGeom>
          <a:noFill/>
        </p:spPr>
      </p:pic>
      <p:pic>
        <p:nvPicPr>
          <p:cNvPr id="6" name="Рисунок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162222"/>
            <a:ext cx="3960440" cy="249019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942318" y="327839"/>
            <a:ext cx="52983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Фрагмент урока: «Цветочные часы»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8245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2656"/>
            <a:ext cx="7620000" cy="532656"/>
          </a:xfrm>
        </p:spPr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Творческая работа учащихся: «Модель часов»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17155358"/>
              </p:ext>
            </p:extLst>
          </p:nvPr>
        </p:nvGraphicFramePr>
        <p:xfrm>
          <a:off x="395536" y="980728"/>
          <a:ext cx="3528392" cy="280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9" name="Изображение" r:id="rId3" imgW="0" imgH="0" progId="StaticMetafile">
                  <p:embed/>
                </p:oleObj>
              </mc:Choice>
              <mc:Fallback>
                <p:oleObj name="Изображение" r:id="rId3" imgW="0" imgH="0" progId="StaticMetafile">
                  <p:embed/>
                  <p:pic>
                    <p:nvPicPr>
                      <p:cNvPr id="0" name="Picture 2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980728"/>
                        <a:ext cx="3528392" cy="2808312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6788165"/>
              </p:ext>
            </p:extLst>
          </p:nvPr>
        </p:nvGraphicFramePr>
        <p:xfrm>
          <a:off x="4427984" y="3356992"/>
          <a:ext cx="3661395" cy="280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0" name="Изображение" r:id="rId5" imgW="0" imgH="0" progId="StaticMetafile">
                  <p:embed/>
                </p:oleObj>
              </mc:Choice>
              <mc:Fallback>
                <p:oleObj name="Изображение" r:id="rId5" imgW="0" imgH="0" progId="StaticMetafile">
                  <p:embed/>
                  <p:pic>
                    <p:nvPicPr>
                      <p:cNvPr id="0" name="Picture 24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7984" y="3356992"/>
                        <a:ext cx="3661395" cy="2808312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8562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60648"/>
            <a:ext cx="7620000" cy="604664"/>
          </a:xfrm>
        </p:spPr>
        <p:txBody>
          <a:bodyPr>
            <a:noAutofit/>
          </a:bodyPr>
          <a:lstStyle/>
          <a:p>
            <a:pPr marL="114300" indent="0" algn="ctr"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Дидактический материал для самостоятельной работы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908511"/>
            <a:ext cx="29720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«Что мы делаем сейчас?»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97283765"/>
              </p:ext>
            </p:extLst>
          </p:nvPr>
        </p:nvGraphicFramePr>
        <p:xfrm>
          <a:off x="179512" y="1484784"/>
          <a:ext cx="3744416" cy="40324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1" name="Изображение" r:id="rId3" imgW="0" imgH="0" progId="StaticMetafile">
                  <p:embed/>
                </p:oleObj>
              </mc:Choice>
              <mc:Fallback>
                <p:oleObj name="Изображение" r:id="rId3" imgW="0" imgH="0" progId="StaticMetafile">
                  <p:embed/>
                  <p:pic>
                    <p:nvPicPr>
                      <p:cNvPr id="0" name="Picture 1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1484784"/>
                        <a:ext cx="3744416" cy="4032448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916832"/>
            <a:ext cx="4076700" cy="478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6935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73" y="116632"/>
            <a:ext cx="4045171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44497978"/>
              </p:ext>
            </p:extLst>
          </p:nvPr>
        </p:nvGraphicFramePr>
        <p:xfrm>
          <a:off x="4067944" y="1916832"/>
          <a:ext cx="3888432" cy="4680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5" name="Изображение" r:id="rId4" imgW="0" imgH="0" progId="StaticMetafile">
                  <p:embed/>
                </p:oleObj>
              </mc:Choice>
              <mc:Fallback>
                <p:oleObj name="Изображение" r:id="rId4" imgW="0" imgH="0" progId="StaticMetafile">
                  <p:embed/>
                  <p:pic>
                    <p:nvPicPr>
                      <p:cNvPr id="0" name="Picture 13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7944" y="1916832"/>
                        <a:ext cx="3888432" cy="468052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95394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88640"/>
            <a:ext cx="3816425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0663" y="1990297"/>
            <a:ext cx="3960440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9544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95536" y="1628800"/>
            <a:ext cx="7620000" cy="4800600"/>
          </a:xfrm>
        </p:spPr>
        <p:txBody>
          <a:bodyPr>
            <a:normAutofit/>
          </a:bodyPr>
          <a:lstStyle/>
          <a:p>
            <a:pPr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 контрольного этапа эксперимента: </a:t>
            </a:r>
          </a:p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4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проверить </a:t>
            </a:r>
            <a:r>
              <a:rPr lang="ru-RU" sz="4000" dirty="0">
                <a:latin typeface="Times New Roman" pitchFamily="18" charset="0"/>
                <a:ea typeface="Times New Roman"/>
                <a:cs typeface="Times New Roman" pitchFamily="18" charset="0"/>
              </a:rPr>
              <a:t>правильность положений, определенных в гипотезе. </a:t>
            </a:r>
          </a:p>
          <a:p>
            <a:pPr marL="114300" indent="0" algn="ctr">
              <a:buNone/>
            </a:pP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914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0588"/>
            <a:ext cx="8136904" cy="6837412"/>
          </a:xfrm>
        </p:spPr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Проверочная работа</a:t>
            </a:r>
          </a:p>
          <a:p>
            <a:pPr marL="11430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Напиши, который час показывают часы?</a:t>
            </a:r>
          </a:p>
          <a:p>
            <a:pPr marL="571500" indent="-457200">
              <a:buAutoNum type="arabicPeriod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71500" indent="-457200">
              <a:buAutoNum type="arabicPeriod"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571500" indent="-457200">
              <a:buAutoNum type="arabicPeriod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71500" indent="-457200">
              <a:buAutoNum type="arabicPeriod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114300" indent="0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114300" indent="0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11430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Который час, будут показывать часы через 30 минут?</a:t>
            </a:r>
          </a:p>
          <a:p>
            <a:pPr marL="114300" indent="0">
              <a:buNone/>
            </a:pPr>
            <a:endParaRPr lang="ru-RU" sz="2000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114300" indent="0">
              <a:buNone/>
            </a:pPr>
            <a:endParaRPr lang="ru-RU" sz="2400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11430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Решите задачу:</a:t>
            </a:r>
          </a:p>
          <a:p>
            <a:pPr marL="114300" indent="0">
              <a:buNone/>
            </a:pPr>
            <a:endParaRPr lang="ru-RU" sz="20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114300" indent="0">
              <a:buNone/>
            </a:pPr>
            <a:endParaRPr lang="ru-RU" sz="2000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114300" indent="0">
              <a:buNone/>
            </a:pPr>
            <a:r>
              <a:rPr lang="ru-RU" sz="2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3. Бабушке 81 год, а внучка младше бабушки в 3 раза. Сколько лет внучке?</a:t>
            </a: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758579"/>
            <a:ext cx="3536827" cy="2442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647880"/>
            <a:ext cx="4464496" cy="184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8216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7620000" cy="4968552"/>
          </a:xfrm>
        </p:spPr>
        <p:txBody>
          <a:bodyPr/>
          <a:lstStyle/>
          <a:p>
            <a:pPr indent="0" algn="just">
              <a:lnSpc>
                <a:spcPct val="150000"/>
              </a:lnSpc>
              <a:spcAft>
                <a:spcPts val="0"/>
              </a:spcAft>
              <a:buNone/>
              <a:tabLst>
                <a:tab pos="457200" algn="l"/>
              </a:tabLst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4. Сравните:</a:t>
            </a:r>
            <a:endParaRPr lang="ru-RU" sz="1800" dirty="0">
              <a:ea typeface="Times New Roman"/>
              <a:cs typeface="Times New Roman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  <a:tabLst>
                <a:tab pos="457200" algn="l"/>
              </a:tabLst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1 ч … 50 мин                            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1 </a:t>
            </a:r>
            <a:r>
              <a:rPr lang="ru-RU" sz="2400" dirty="0" err="1" smtClean="0">
                <a:latin typeface="Times New Roman"/>
                <a:ea typeface="Times New Roman"/>
                <a:cs typeface="Times New Roman"/>
              </a:rPr>
              <a:t>мес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… 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28 </a:t>
            </a:r>
            <a:r>
              <a:rPr lang="ru-RU" sz="2400" dirty="0" err="1" smtClean="0">
                <a:latin typeface="Times New Roman"/>
                <a:ea typeface="Times New Roman"/>
                <a:cs typeface="Times New Roman"/>
              </a:rPr>
              <a:t>дн</a:t>
            </a:r>
            <a:endParaRPr lang="ru-RU" sz="1800" dirty="0">
              <a:ea typeface="Times New Roman"/>
              <a:cs typeface="Times New Roman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  <a:tabLst>
                <a:tab pos="457200" algn="l"/>
              </a:tabLst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7 суток … 1 </a:t>
            </a:r>
            <a:r>
              <a:rPr lang="ru-RU" sz="2400" dirty="0" err="1" smtClean="0">
                <a:latin typeface="Times New Roman"/>
                <a:ea typeface="Times New Roman"/>
                <a:cs typeface="Times New Roman"/>
              </a:rPr>
              <a:t>нед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                        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1 мин … 60 с</a:t>
            </a:r>
            <a:endParaRPr lang="ru-RU" sz="1800" dirty="0">
              <a:ea typeface="Times New Roman"/>
              <a:cs typeface="Times New Roman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  <a:tabLst>
                <a:tab pos="457200" algn="l"/>
              </a:tabLst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5. Ученик пришел в школу в 8 ч утра, а ушел из школы в 12 ч дня. Сколько времени ученик был в школе?</a:t>
            </a:r>
            <a:endParaRPr lang="ru-RU" sz="1800" dirty="0">
              <a:ea typeface="Times New Roman"/>
              <a:cs typeface="Times New Roman"/>
            </a:endParaRPr>
          </a:p>
          <a:p>
            <a:pPr marL="11430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103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96" y="1071546"/>
            <a:ext cx="7620000" cy="4800600"/>
          </a:xfrm>
        </p:spPr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ru-RU" sz="4000" b="1" dirty="0">
                <a:solidFill>
                  <a:srgbClr val="C00000"/>
                </a:solidFill>
                <a:latin typeface="Times New Roman"/>
                <a:ea typeface="Times New Roman"/>
              </a:rPr>
              <a:t>Предмет исследования</a:t>
            </a:r>
            <a:r>
              <a:rPr lang="ru-RU" sz="40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: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4000" dirty="0" smtClean="0">
                <a:latin typeface="Times New Roman"/>
                <a:ea typeface="Times New Roman"/>
              </a:rPr>
              <a:t>методические </a:t>
            </a:r>
            <a:r>
              <a:rPr lang="ru-RU" sz="4000" dirty="0">
                <a:latin typeface="Times New Roman"/>
                <a:ea typeface="Times New Roman"/>
              </a:rPr>
              <a:t>приёмы формирования познавательной активности на уроках математики в начальных классах при изучении темы: «</a:t>
            </a:r>
            <a:r>
              <a:rPr lang="ru-RU" sz="4000" dirty="0" smtClean="0">
                <a:latin typeface="Times New Roman"/>
                <a:ea typeface="Times New Roman"/>
              </a:rPr>
              <a:t>Время и единицы его измерения»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17259796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1285859"/>
          <a:ext cx="7643867" cy="514353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383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63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75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919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19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375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167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Список класса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№ 1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№ 2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№ 3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№ 4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№ 5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1.Дмитрий Б.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21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2.Татьяна Б.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67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3.Вадим Г.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67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4.Артем Г.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56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5.Ксения Е.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56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6.Яна З.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56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7.Евгений К.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56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8.Анна К.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867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9.Виталий К.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190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10.Павел М.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6" name="Объект 1"/>
          <p:cNvSpPr txBox="1">
            <a:spLocks/>
          </p:cNvSpPr>
          <p:nvPr/>
        </p:nvSpPr>
        <p:spPr>
          <a:xfrm>
            <a:off x="357158" y="785794"/>
            <a:ext cx="3610744" cy="6046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14300" marR="0" lvl="0" indent="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1000"/>
              </a:spcAft>
              <a:buClr>
                <a:schemeClr val="accent1"/>
              </a:buClr>
              <a:buSzTx/>
              <a:buFont typeface="Arial" pitchFamily="34" charset="0"/>
              <a:buNone/>
              <a:tabLst>
                <a:tab pos="2113280" algn="l"/>
              </a:tabLst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Учащиеся 3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«А»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класса: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Times New Roman"/>
              <a:cs typeface="Times New Roman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611560" y="0"/>
            <a:ext cx="7620000" cy="936104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114300" marR="0" lvl="0" indent="0" algn="r" defTabSz="914400" rtl="0" eaLnBrk="1" fontAlgn="auto" latinLnBrk="0" hangingPunct="1">
              <a:lnSpc>
                <a:spcPct val="15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</a:rPr>
              <a:t>Таблица 6</a:t>
            </a:r>
          </a:p>
          <a:p>
            <a:pPr marL="114300" marR="0" lvl="0" indent="0" algn="ctr" defTabSz="914400" rtl="0" eaLnBrk="1" fontAlgn="auto" latinLnBrk="0" hangingPunct="1">
              <a:lnSpc>
                <a:spcPct val="15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ru-RU" sz="29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</a:rPr>
              <a:t>Результат выполнения заданий контрольного </a:t>
            </a:r>
            <a:r>
              <a:rPr kumimoji="0" lang="ru-RU" sz="29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</a:rPr>
              <a:t>этапа</a:t>
            </a:r>
            <a:endParaRPr kumimoji="0" lang="ru-RU" sz="20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itchFamily="34" charset="0"/>
              <a:buChar char="•"/>
              <a:tabLst/>
              <a:defRPr/>
            </a:pPr>
            <a:endParaRPr kumimoji="0" lang="ru-RU" sz="20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5" y="571478"/>
          <a:ext cx="7572425" cy="578647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193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75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60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1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17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2601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375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Список класса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№ 1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№ 2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№ 3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№ 4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№ 5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8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11.Карина М.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80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12.Михаил П.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31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13.Алексей П.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1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14.Марина Р.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93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15.Татьяна Р.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93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16.Снежана С.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93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17.Нина С.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93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18.Карина С.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031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19.Надежда Ф.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365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20.Валерия Ц.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698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21.Полина Ш.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60648"/>
            <a:ext cx="7620000" cy="1728192"/>
          </a:xfrm>
        </p:spPr>
        <p:txBody>
          <a:bodyPr>
            <a:normAutofit/>
          </a:bodyPr>
          <a:lstStyle/>
          <a:p>
            <a:pPr indent="0" algn="r">
              <a:lnSpc>
                <a:spcPct val="150000"/>
              </a:lnSpc>
              <a:spcAft>
                <a:spcPts val="0"/>
              </a:spcAft>
              <a:buNone/>
              <a:tabLst>
                <a:tab pos="457200" algn="l"/>
              </a:tabLst>
            </a:pPr>
            <a:r>
              <a:rPr lang="ru-RU" sz="2400" b="1" dirty="0">
                <a:latin typeface="Times New Roman" pitchFamily="18" charset="0"/>
                <a:ea typeface="Times New Roman"/>
                <a:cs typeface="Times New Roman" pitchFamily="18" charset="0"/>
              </a:rPr>
              <a:t>Диаграмма </a:t>
            </a:r>
            <a:r>
              <a:rPr lang="ru-RU" sz="24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3</a:t>
            </a:r>
            <a:endParaRPr lang="ru-RU" sz="2400" b="1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114300" indent="0" algn="just">
              <a:lnSpc>
                <a:spcPct val="150000"/>
              </a:lnSpc>
              <a:spcAft>
                <a:spcPts val="0"/>
              </a:spcAft>
              <a:buNone/>
              <a:tabLst>
                <a:tab pos="457200" algn="l"/>
              </a:tabLst>
            </a:pPr>
            <a:r>
              <a:rPr lang="ru-RU" sz="2000" b="1" i="1" dirty="0">
                <a:latin typeface="Times New Roman" pitchFamily="18" charset="0"/>
                <a:ea typeface="Times New Roman"/>
                <a:cs typeface="Times New Roman" pitchFamily="18" charset="0"/>
              </a:rPr>
              <a:t>Результат выполнения работы учащимися экспериментального 3 </a:t>
            </a:r>
            <a:r>
              <a:rPr lang="ru-RU" sz="2000" b="1" i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«А» </a:t>
            </a:r>
            <a:r>
              <a:rPr lang="ru-RU" sz="2000" b="1" i="1" dirty="0">
                <a:latin typeface="Times New Roman" pitchFamily="18" charset="0"/>
                <a:ea typeface="Times New Roman"/>
                <a:cs typeface="Times New Roman" pitchFamily="18" charset="0"/>
              </a:rPr>
              <a:t>класса:</a:t>
            </a:r>
          </a:p>
          <a:p>
            <a:pPr marL="114300" indent="0">
              <a:buNone/>
            </a:pPr>
            <a:endParaRPr lang="ru-RU" sz="24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886693217"/>
              </p:ext>
            </p:extLst>
          </p:nvPr>
        </p:nvGraphicFramePr>
        <p:xfrm>
          <a:off x="971600" y="1950402"/>
          <a:ext cx="6886548" cy="4264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3586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1285859"/>
          <a:ext cx="7500988" cy="54723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00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86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44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15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15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44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431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Список класса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№ 1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№ 2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№ 3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№ 4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№ 5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4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1.Полина Б.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57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2.Марина Б.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3.Виктория Г.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4.Константин Д.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5.Екатерина Е.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6.Григорий З.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7.Елена К.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8.Дмитрий Л.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9.Анастасия М.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70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10.Дмитрий М.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002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11.Алексей М.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5431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12. Мария Н.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6" name="Объект 1"/>
          <p:cNvSpPr txBox="1">
            <a:spLocks/>
          </p:cNvSpPr>
          <p:nvPr/>
        </p:nvSpPr>
        <p:spPr>
          <a:xfrm>
            <a:off x="428596" y="571480"/>
            <a:ext cx="3610744" cy="6046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14300" marR="0" lvl="0" indent="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1000"/>
              </a:spcAft>
              <a:buClr>
                <a:schemeClr val="accent1"/>
              </a:buClr>
              <a:buSzTx/>
              <a:buFont typeface="Arial" pitchFamily="34" charset="0"/>
              <a:buNone/>
              <a:tabLst>
                <a:tab pos="2113280" algn="l"/>
              </a:tabLst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Учащиеся 3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«Б»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класса: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Times New Roman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04248" y="94634"/>
            <a:ext cx="15959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Таблица 7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9" y="225124"/>
          <a:ext cx="7929617" cy="62757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1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38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28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280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838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608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Список класса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№ 1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№ 2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№ 3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№ 4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№ 5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15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13.Анна П.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93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14.Марат Р.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26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15.Светлана Р.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14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16.Тимофей С.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69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17.Сергей С.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69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18.Филипп Т. 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69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19.Николай Т.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69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20.Надежда Т.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426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21.Андрей Х.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719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22.Мария Ч.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133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23.Сергей Ш.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734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24.Никита Я.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5608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25.Елена Я.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1328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7620000" cy="792088"/>
          </a:xfrm>
        </p:spPr>
        <p:txBody>
          <a:bodyPr/>
          <a:lstStyle/>
          <a:p>
            <a:pPr algn="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Диаграмма 5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836712"/>
            <a:ext cx="7620000" cy="748680"/>
          </a:xfrm>
        </p:spPr>
        <p:txBody>
          <a:bodyPr>
            <a:normAutofit fontScale="92500" lnSpcReduction="10000"/>
          </a:bodyPr>
          <a:lstStyle/>
          <a:p>
            <a:pPr marL="114300" indent="0">
              <a:buNone/>
            </a:pPr>
            <a:r>
              <a:rPr lang="ru-RU" sz="2400" b="1" i="1" dirty="0">
                <a:latin typeface="Times New Roman"/>
                <a:ea typeface="Times New Roman"/>
              </a:rPr>
              <a:t>Результаты выполнения работы учащихся 3 </a:t>
            </a:r>
            <a:r>
              <a:rPr lang="ru-RU" sz="2400" b="1" i="1" dirty="0" smtClean="0">
                <a:latin typeface="Times New Roman"/>
                <a:ea typeface="Times New Roman"/>
              </a:rPr>
              <a:t>«А» </a:t>
            </a:r>
            <a:r>
              <a:rPr lang="ru-RU" sz="2400" b="1" i="1" dirty="0">
                <a:latin typeface="Times New Roman"/>
                <a:ea typeface="Times New Roman"/>
              </a:rPr>
              <a:t>и 3 </a:t>
            </a:r>
            <a:r>
              <a:rPr lang="ru-RU" sz="2400" b="1" i="1" dirty="0" smtClean="0">
                <a:latin typeface="Times New Roman"/>
                <a:ea typeface="Times New Roman"/>
              </a:rPr>
              <a:t>«Б» </a:t>
            </a:r>
            <a:r>
              <a:rPr lang="ru-RU" sz="2400" b="1" i="1" dirty="0" smtClean="0">
                <a:latin typeface="Times New Roman"/>
                <a:ea typeface="Times New Roman"/>
              </a:rPr>
              <a:t>класса:</a:t>
            </a:r>
            <a:endParaRPr lang="ru-RU" b="1" i="1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644891764"/>
              </p:ext>
            </p:extLst>
          </p:nvPr>
        </p:nvGraphicFramePr>
        <p:xfrm>
          <a:off x="357158" y="1990724"/>
          <a:ext cx="7455202" cy="45101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0218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084543"/>
            <a:ext cx="7620000" cy="4800600"/>
          </a:xfrm>
        </p:spPr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ru-RU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5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121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24744"/>
            <a:ext cx="7620000" cy="4800600"/>
          </a:xfrm>
        </p:spPr>
        <p:txBody>
          <a:bodyPr>
            <a:normAutofit/>
          </a:bodyPr>
          <a:lstStyle/>
          <a:p>
            <a:pPr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Цель исследования</a:t>
            </a:r>
            <a:r>
              <a:rPr lang="ru-RU" sz="320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:</a:t>
            </a:r>
          </a:p>
          <a:p>
            <a:pPr marL="0" indent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 smtClean="0">
                <a:latin typeface="Times New Roman"/>
                <a:ea typeface="Times New Roman"/>
                <a:cs typeface="Times New Roman"/>
              </a:rPr>
              <a:t>выявить, обосновать и экспериментально проверить педагогические условия формирования познавательной активности младших школьников на уроках математики, оказывающее влияние на эффективность  изучения темы «Время и единицы его измерения»</a:t>
            </a:r>
            <a:endParaRPr lang="ru-RU" sz="3200" dirty="0" smtClean="0">
              <a:ea typeface="Times New Roman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53447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764704"/>
            <a:ext cx="7920880" cy="5616624"/>
          </a:xfrm>
        </p:spPr>
        <p:txBody>
          <a:bodyPr>
            <a:noAutofit/>
          </a:bodyPr>
          <a:lstStyle/>
          <a:p>
            <a:pPr marL="114300" indent="0" algn="ctr"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Гипотеза исследования:</a:t>
            </a:r>
          </a:p>
          <a:p>
            <a:pPr marL="114300" indent="0" algn="just">
              <a:buNone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своение младшими школьниками материала по теме «Время и единицы его измерения» может быть более эффективным, если на уроках математики соблюдать следующие дидактические условия:</a:t>
            </a:r>
          </a:p>
          <a:p>
            <a:pPr marL="114300" indent="0" algn="just">
              <a:buNone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проводить целенаправленную и систематическую работу по формированию временных представлений у учащихся</a:t>
            </a:r>
          </a:p>
          <a:p>
            <a:pPr marL="114300" indent="0" algn="just">
              <a:buNone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        учитывать основные трудности, связанные с возрастными возможностями</a:t>
            </a:r>
            <a:endParaRPr lang="ru-RU" sz="28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528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58" y="285728"/>
            <a:ext cx="7792050" cy="6095600"/>
          </a:xfrm>
        </p:spPr>
        <p:txBody>
          <a:bodyPr>
            <a:noAutofit/>
          </a:bodyPr>
          <a:lstStyle/>
          <a:p>
            <a:pPr marL="114300" indent="0" algn="ctr">
              <a:buNone/>
            </a:pPr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 исследования:</a:t>
            </a:r>
          </a:p>
          <a:p>
            <a:pPr marL="114300" indent="0" algn="just">
              <a:buNone/>
            </a:pP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Проанализировать психолого-педагогическую литературу: выявить сущность понятия «познавательная активность»; выявить особенности познавательной активности младших школьников: уровни, критерии и условия ее формирования</a:t>
            </a:r>
          </a:p>
          <a:p>
            <a:pPr marL="114300" indent="0" algn="just">
              <a:buNone/>
            </a:pP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Охарактеризовать методику изучения темы</a:t>
            </a:r>
          </a:p>
          <a:p>
            <a:pPr marL="114300" indent="0" algn="just">
              <a:buNone/>
            </a:pP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600" dirty="0">
                <a:latin typeface="Times New Roman"/>
                <a:ea typeface="Times New Roman"/>
                <a:cs typeface="Times New Roman"/>
              </a:rPr>
              <a:t>Провести анализ методических подходов к изучению темы: «Время и единицы его измерения» по программам: М.И. Моро, И.И. </a:t>
            </a:r>
            <a:r>
              <a:rPr lang="ru-RU" sz="2600" dirty="0" err="1">
                <a:latin typeface="Times New Roman"/>
                <a:ea typeface="Times New Roman"/>
                <a:cs typeface="Times New Roman"/>
              </a:rPr>
              <a:t>Аргинской</a:t>
            </a:r>
            <a:r>
              <a:rPr lang="ru-RU" sz="2600" dirty="0">
                <a:latin typeface="Times New Roman"/>
                <a:ea typeface="Times New Roman"/>
                <a:cs typeface="Times New Roman"/>
              </a:rPr>
              <a:t>, Н.Б. </a:t>
            </a:r>
            <a:r>
              <a:rPr lang="ru-RU" sz="2600" dirty="0" smtClean="0">
                <a:latin typeface="Times New Roman"/>
                <a:ea typeface="Times New Roman"/>
                <a:cs typeface="Times New Roman"/>
              </a:rPr>
              <a:t>Истоминой</a:t>
            </a:r>
            <a:endParaRPr lang="ru-RU" sz="2600" dirty="0">
              <a:ea typeface="Times New Roman"/>
              <a:cs typeface="Times New Roman"/>
            </a:endParaRPr>
          </a:p>
          <a:p>
            <a:pPr marL="114300" indent="0" algn="just">
              <a:buNone/>
            </a:pP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 Провести экспериментальную работу по теме «Время и единицы его измерения», проанализировать полученные результаты</a:t>
            </a:r>
          </a:p>
        </p:txBody>
      </p:sp>
    </p:spTree>
    <p:extLst>
      <p:ext uri="{BB962C8B-B14F-4D97-AF65-F5344CB8AC3E}">
        <p14:creationId xmlns:p14="http://schemas.microsoft.com/office/powerpoint/2010/main" val="139851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96" y="357166"/>
            <a:ext cx="7648604" cy="6043634"/>
          </a:xfrm>
        </p:spPr>
        <p:txBody>
          <a:bodyPr>
            <a:noAutofit/>
          </a:bodyPr>
          <a:lstStyle/>
          <a:p>
            <a:pPr marL="114300" indent="0" algn="ctr">
              <a:buNone/>
            </a:pPr>
            <a:r>
              <a:rPr lang="ru-RU" sz="2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Методы исследования:</a:t>
            </a:r>
          </a:p>
          <a:p>
            <a:pPr marL="114300" indent="0" algn="just">
              <a:lnSpc>
                <a:spcPct val="150000"/>
              </a:lnSpc>
              <a:buNone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1.   </a:t>
            </a:r>
            <a:r>
              <a:rPr lang="ru-RU" sz="2500" i="1" dirty="0" smtClean="0">
                <a:latin typeface="Times New Roman" pitchFamily="18" charset="0"/>
                <a:cs typeface="Times New Roman" pitchFamily="18" charset="0"/>
              </a:rPr>
              <a:t>Теоретические: 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анализ психолого-педагогической, научно-методической литературы по проблеме исследования; анализ программных требований и содержания учебников математики по УМК</a:t>
            </a:r>
          </a:p>
          <a:p>
            <a:pPr marL="11430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500" dirty="0" smtClean="0">
                <a:latin typeface="Times New Roman" pitchFamily="18" charset="0"/>
                <a:ea typeface="Calibri"/>
                <a:cs typeface="Times New Roman" pitchFamily="18" charset="0"/>
              </a:rPr>
              <a:t>2.  </a:t>
            </a:r>
            <a:r>
              <a:rPr lang="ru-RU" sz="2500" i="1" dirty="0" smtClean="0">
                <a:latin typeface="Times New Roman" pitchFamily="18" charset="0"/>
                <a:ea typeface="Calibri"/>
                <a:cs typeface="Times New Roman" pitchFamily="18" charset="0"/>
              </a:rPr>
              <a:t>Эмпирические</a:t>
            </a:r>
            <a:r>
              <a:rPr lang="ru-RU" sz="2500" i="1" dirty="0">
                <a:latin typeface="Times New Roman" pitchFamily="18" charset="0"/>
                <a:ea typeface="Calibri"/>
                <a:cs typeface="Times New Roman" pitchFamily="18" charset="0"/>
              </a:rPr>
              <a:t>:</a:t>
            </a:r>
            <a:r>
              <a:rPr lang="ru-RU" sz="2500" dirty="0">
                <a:latin typeface="Times New Roman" pitchFamily="18" charset="0"/>
                <a:ea typeface="Calibri"/>
                <a:cs typeface="Times New Roman" pitchFamily="18" charset="0"/>
              </a:rPr>
              <a:t> целенаправленное наблюдение за процессом обучения младших школьников на уроке математики, анкетирование, беседа с учителями начальных классов МБОУ «Гимназия № 4», </a:t>
            </a:r>
            <a:r>
              <a:rPr lang="ru-RU" sz="25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педагогический эксперимент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331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1472" y="571480"/>
            <a:ext cx="7588080" cy="5569888"/>
          </a:xfrm>
        </p:spPr>
        <p:txBody>
          <a:bodyPr>
            <a:noAutofit/>
          </a:bodyPr>
          <a:lstStyle/>
          <a:p>
            <a:pPr marL="114300" indent="0" algn="just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Познавательная активность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– качество учебной деятельности учащегося, которое проявляется в его отношении к содержанию и процессу обучения, в стремлении к эффективному овладению знаниями и умениями, умение получать эстетическое наслаждение, если цели достигнуты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75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754460"/>
              </p:ext>
            </p:extLst>
          </p:nvPr>
        </p:nvGraphicFramePr>
        <p:xfrm>
          <a:off x="285720" y="714356"/>
          <a:ext cx="8108950" cy="1058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0" name="Документ" r:id="rId3" imgW="7096215" imgH="9259317" progId="Word.Document.12">
                  <p:embed/>
                </p:oleObj>
              </mc:Choice>
              <mc:Fallback>
                <p:oleObj name="Документ" r:id="rId3" imgW="7096215" imgH="9259317" progId="Word.Document.12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20" y="714356"/>
                        <a:ext cx="8108950" cy="10582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804248" y="30342"/>
            <a:ext cx="15959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Таблица 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586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491</TotalTime>
  <Words>1887</Words>
  <Application>Microsoft Office PowerPoint</Application>
  <PresentationFormat>Экран (4:3)</PresentationFormat>
  <Paragraphs>753</Paragraphs>
  <Slides>36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36</vt:i4>
      </vt:variant>
    </vt:vector>
  </HeadingPairs>
  <TitlesOfParts>
    <vt:vector size="44" baseType="lpstr">
      <vt:lpstr>Arial</vt:lpstr>
      <vt:lpstr>Calibri</vt:lpstr>
      <vt:lpstr>Cambria</vt:lpstr>
      <vt:lpstr>Tahoma</vt:lpstr>
      <vt:lpstr>Times New Roman</vt:lpstr>
      <vt:lpstr>Соседство</vt:lpstr>
      <vt:lpstr>Документ</vt:lpstr>
      <vt:lpstr>Изображение</vt:lpstr>
      <vt:lpstr>  МБОУ «Глинковская СШ»    Развитие познавательной активности учащихся начальных классов при изучении темы «Время и единицы его измерения»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Диаграмма 5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</dc:creator>
  <cp:lastModifiedBy>Артем</cp:lastModifiedBy>
  <cp:revision>41</cp:revision>
  <dcterms:created xsi:type="dcterms:W3CDTF">2018-07-01T14:02:04Z</dcterms:created>
  <dcterms:modified xsi:type="dcterms:W3CDTF">2024-02-11T08:59:25Z</dcterms:modified>
</cp:coreProperties>
</file>