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  <p:sldId id="263" r:id="rId6"/>
    <p:sldId id="270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91" r:id="rId18"/>
    <p:sldId id="290" r:id="rId19"/>
    <p:sldId id="289" r:id="rId20"/>
    <p:sldId id="25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D75B5-93BD-45E3-B191-5783BF91EB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9FB07D-5091-4808-8A49-335A296CBB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50EF4A-6823-48D3-AE5E-71B047E6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FB69CF-74A0-4A20-A935-F44DF1EE5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F8A572-59A6-47FF-8004-99774F05C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023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2BB137-6B8C-48F0-B2B2-E47E334FD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B1F50B-588D-4A1D-8C56-9B568AC2C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2E9B53-54F6-4111-B939-D88CEF974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9FBB66-0874-4046-82B4-F6AEDCCDC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4AAD05-FC9C-468D-A833-18C4E1B7F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3523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6BF7A87-554C-4119-8FB7-C2C79859EC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0E4BC4-6038-4364-9941-9368B3CDE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5AF39C-F6E4-4A30-9A61-67D2EFFEB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D9CF42-613E-44A4-9451-6C8E05ACD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8BDE6C-C4D1-46C9-BCAC-028DBDB14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8287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680D91-641D-438A-A341-D9742D832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66565F-9F9E-4836-8616-E86AA9F82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7C3FE0-4534-4062-931E-2E4EFCD3E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30E0EA-1F49-4DDA-8F22-EB54C6CE6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232B94-1F13-4DAA-A84A-2B2C1B3E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6801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BBBDBA-6FC6-49BB-8133-EB87BEECE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97FE57-62D4-495A-88F4-453794595F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BB7EAB-11C6-46AE-B903-E03FB2126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2B9316-7D1E-40B1-9B8D-08BB88A15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1E4D76-24F6-4235-9CA8-4E80ACE6B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550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18385-73D0-462D-A99B-58AA3F67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34FA5C-F0C2-4BCB-A7EA-57C4107059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6B99FA-0CE9-4A1F-A9D7-F784CA132F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40CBA6-06D9-47DD-90D5-D45686C48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8AA268-8290-4A89-89ED-32A8DFE0A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D4462D-9CF2-4E3E-B8FB-6BCC281C6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345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58767C-018D-4302-88A8-D71562DAA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E613B0-9FD3-41DD-87DD-3489EC08F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BD4F29-DDB1-4415-AF9E-2931CD22F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0B5DBE1-E2E7-47B7-A4D3-D9E7CE4D57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DE71710-2807-4EC8-B3B5-86FC9A30BF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C758060-9D57-44AC-804E-D0180E20B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BD198AD-AE38-411F-8666-F7BAB1B3C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C3BC350-5FB3-4674-8F29-6E8720332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00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FAEF4-F320-49D6-9208-6FF3DB972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0DDE3C7-8516-4781-A14F-003BD8F99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6B3774C-D641-4ECC-B58F-CC61C3558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DA562F8-19D5-43DB-A999-6AB69CA14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1700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7FD2786-83CE-4F45-9879-786D2CAC8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01B15F7-F95D-4208-9A2A-97170DABF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C20C4B-22AC-4B3B-977D-8E47AC2C0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619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147F68-F8BA-432D-987F-4CDA70750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FD9C65-87D6-4A34-AA9C-F6583C68B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DF610C-5DFE-46AC-A75B-66077097E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3D2068-B319-4845-A318-BBECE44E7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E6FF7B-0C50-407C-AE0C-FEFDE2D3C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D6FB31-D11C-4772-894B-2A2402C0B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944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126C50-98F6-4D5C-B7F6-74C92F9FD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751B826-6C70-40B5-BB28-D3B36B1E4F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681A8B-B030-442D-B9FA-ABC111A6F5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75A75D-1AD0-4299-B1E0-58179E784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17077E-C4F2-4E26-859F-7F6921E4D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2A4AF0-A571-4364-8F6E-A84AB00AE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652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DFCC48-27EB-44C8-B951-468EE562F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6F5CC2-DFA3-4F0A-9787-194020AF7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DBE3F6-D3B4-4BC6-BE7D-98CA50D29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86006-375E-4539-A4EB-8D477FA056E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F1A875-7FF9-41AE-B515-E08CC1C324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849868-6281-483E-A7BF-08CBC1C6EE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7B881-7BD9-440C-99A7-9B8B7A0E1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76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9C8728-9761-430B-86A9-7B35461BAA5A}"/>
              </a:ext>
            </a:extLst>
          </p:cNvPr>
          <p:cNvSpPr txBox="1"/>
          <p:nvPr/>
        </p:nvSpPr>
        <p:spPr>
          <a:xfrm>
            <a:off x="1637538" y="1608876"/>
            <a:ext cx="1017387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u="sng" dirty="0" smtClean="0">
                <a:solidFill>
                  <a:srgbClr val="002060"/>
                </a:solidFill>
                <a:latin typeface="Calibri" panose="020F0502020204030204"/>
              </a:rPr>
              <a:t>КОНСУЛЬТАЦИЯ ДЛЯ ВОСПИТАТЕЛЕЙ:</a:t>
            </a:r>
            <a:endParaRPr kumimoji="0" lang="ru-RU" sz="4800" b="1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«Организация эффективного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i="1" dirty="0">
                <a:solidFill>
                  <a:srgbClr val="002060"/>
                </a:solidFill>
                <a:latin typeface="Calibri" panose="020F0502020204030204"/>
              </a:rPr>
              <a:t>взаимодействия</a:t>
            </a:r>
            <a:r>
              <a:rPr kumimoji="0" lang="ru-RU" sz="5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детского сада с семьей»</a:t>
            </a:r>
          </a:p>
        </p:txBody>
      </p:sp>
    </p:spTree>
    <p:extLst>
      <p:ext uri="{BB962C8B-B14F-4D97-AF65-F5344CB8AC3E}">
        <p14:creationId xmlns:p14="http://schemas.microsoft.com/office/powerpoint/2010/main" val="18601454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F2A0E-C6ED-4A78-87A1-729E2AEDF85E}"/>
              </a:ext>
            </a:extLst>
          </p:cNvPr>
          <p:cNvSpPr txBox="1"/>
          <p:nvPr/>
        </p:nvSpPr>
        <p:spPr>
          <a:xfrm>
            <a:off x="1823883" y="350861"/>
            <a:ext cx="99502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ПЕДАГОГИЧЕСКОГО ВЗАИМОДЕЙСТВИЯ ДОО И СЕМЬИ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(классификация Л.В.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Гильмановой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i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2358517" y="2067101"/>
            <a:ext cx="8083342" cy="64633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/>
              <a:t>Блок наглядных форм взаимодействия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0E74C-E30C-4346-A517-9B9DF210CE85}"/>
              </a:ext>
            </a:extLst>
          </p:cNvPr>
          <p:cNvSpPr txBox="1"/>
          <p:nvPr/>
        </p:nvSpPr>
        <p:spPr>
          <a:xfrm>
            <a:off x="2220340" y="4091119"/>
            <a:ext cx="8654241" cy="954107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газеты, стенды, памятки, буклеты, «почтовый ящик», «информационная корзина», выставки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54BFCC9E-1BAD-4EB5-84F1-294973264212}"/>
              </a:ext>
            </a:extLst>
          </p:cNvPr>
          <p:cNvSpPr/>
          <p:nvPr/>
        </p:nvSpPr>
        <p:spPr>
          <a:xfrm>
            <a:off x="5907761" y="2798456"/>
            <a:ext cx="484632" cy="1157861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555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F2A0E-C6ED-4A78-87A1-729E2AEDF85E}"/>
              </a:ext>
            </a:extLst>
          </p:cNvPr>
          <p:cNvSpPr txBox="1"/>
          <p:nvPr/>
        </p:nvSpPr>
        <p:spPr>
          <a:xfrm>
            <a:off x="1823883" y="350861"/>
            <a:ext cx="99502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ПЕДАГОГИЧЕСКОГО ВЗАИМОДЕЙСТВИЯ ДОО И СЕМЬИ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(классификация Л.В.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Гильмановой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i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3215961" y="2084724"/>
            <a:ext cx="6352864" cy="64633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/>
              <a:t>Блок интернет-сотрудничества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0E74C-E30C-4346-A517-9B9DF210CE85}"/>
              </a:ext>
            </a:extLst>
          </p:cNvPr>
          <p:cNvSpPr txBox="1"/>
          <p:nvPr/>
        </p:nvSpPr>
        <p:spPr>
          <a:xfrm>
            <a:off x="2220340" y="4091119"/>
            <a:ext cx="8654241" cy="1384995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сайты и блоги, группы в социальных сетях, онлайн-семинары, веб-конференции, вебинары, </a:t>
            </a:r>
          </a:p>
          <a:p>
            <a:pPr algn="ctr"/>
            <a:r>
              <a:rPr lang="ru-RU" sz="2800" b="1" i="1" dirty="0"/>
              <a:t>интернет-академии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54BFCC9E-1BAD-4EB5-84F1-294973264212}"/>
              </a:ext>
            </a:extLst>
          </p:cNvPr>
          <p:cNvSpPr/>
          <p:nvPr/>
        </p:nvSpPr>
        <p:spPr>
          <a:xfrm>
            <a:off x="6056125" y="2794970"/>
            <a:ext cx="484632" cy="1157861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5964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F2A0E-C6ED-4A78-87A1-729E2AEDF85E}"/>
              </a:ext>
            </a:extLst>
          </p:cNvPr>
          <p:cNvSpPr txBox="1"/>
          <p:nvPr/>
        </p:nvSpPr>
        <p:spPr>
          <a:xfrm>
            <a:off x="1823883" y="350861"/>
            <a:ext cx="99502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ПЕДАГОГИЧЕСКОГО ВЗАИМОДЕЙСТВИЯ ДОО И СЕМЬИ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(классификация Л.В.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Гильмановой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i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2645689" y="2079495"/>
            <a:ext cx="7540529" cy="64633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/>
              <a:t>Блок нетрадиционных форм работы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0E74C-E30C-4346-A517-9B9DF210CE85}"/>
              </a:ext>
            </a:extLst>
          </p:cNvPr>
          <p:cNvSpPr txBox="1"/>
          <p:nvPr/>
        </p:nvSpPr>
        <p:spPr>
          <a:xfrm>
            <a:off x="2220340" y="4091119"/>
            <a:ext cx="8654241" cy="954107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тренинги, мастер-классы, педагогическая лаборатория, деловая игра, практикум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54BFCC9E-1BAD-4EB5-84F1-294973264212}"/>
              </a:ext>
            </a:extLst>
          </p:cNvPr>
          <p:cNvSpPr/>
          <p:nvPr/>
        </p:nvSpPr>
        <p:spPr>
          <a:xfrm>
            <a:off x="6056125" y="2794970"/>
            <a:ext cx="484632" cy="1157861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0889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F2A0E-C6ED-4A78-87A1-729E2AEDF85E}"/>
              </a:ext>
            </a:extLst>
          </p:cNvPr>
          <p:cNvSpPr txBox="1"/>
          <p:nvPr/>
        </p:nvSpPr>
        <p:spPr>
          <a:xfrm>
            <a:off x="1823883" y="350861"/>
            <a:ext cx="99502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ПЕДАГОГИЧЕСКОГО ВЗАИМОДЕЙСТВИЯ ДОО И СЕМЬИ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(классификация Л.В.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Гильмановой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i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2094271" y="2079495"/>
            <a:ext cx="9124335" cy="1754326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Блок форм вовлечения родителей в управление дошкольной образовательной организацией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0E74C-E30C-4346-A517-9B9DF210CE85}"/>
              </a:ext>
            </a:extLst>
          </p:cNvPr>
          <p:cNvSpPr txBox="1"/>
          <p:nvPr/>
        </p:nvSpPr>
        <p:spPr>
          <a:xfrm>
            <a:off x="2213636" y="5211996"/>
            <a:ext cx="8654241" cy="523220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совет ДОО и попечительский совет 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54BFCC9E-1BAD-4EB5-84F1-294973264212}"/>
              </a:ext>
            </a:extLst>
          </p:cNvPr>
          <p:cNvSpPr/>
          <p:nvPr/>
        </p:nvSpPr>
        <p:spPr>
          <a:xfrm>
            <a:off x="6298440" y="3943978"/>
            <a:ext cx="484632" cy="1157861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095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3444141" y="614489"/>
            <a:ext cx="5758853" cy="64633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ВЗАИМОДЕЙСТВИЕ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53D25206-990F-4D01-B010-5F2920FD1266}"/>
              </a:ext>
            </a:extLst>
          </p:cNvPr>
          <p:cNvSpPr/>
          <p:nvPr/>
        </p:nvSpPr>
        <p:spPr>
          <a:xfrm>
            <a:off x="1823338" y="1705813"/>
            <a:ext cx="4267200" cy="2025445"/>
          </a:xfrm>
          <a:prstGeom prst="ellipse">
            <a:avLst/>
          </a:prstGeom>
          <a:solidFill>
            <a:srgbClr val="92D05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tx1"/>
                </a:solidFill>
              </a:rPr>
              <a:t>ВЗАИМОПОМОЩЬ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80729925-6BC2-4AD2-9285-AE42F4DE3898}"/>
              </a:ext>
            </a:extLst>
          </p:cNvPr>
          <p:cNvSpPr/>
          <p:nvPr/>
        </p:nvSpPr>
        <p:spPr>
          <a:xfrm>
            <a:off x="4289715" y="4176252"/>
            <a:ext cx="4441329" cy="2025445"/>
          </a:xfrm>
          <a:prstGeom prst="ellipse">
            <a:avLst/>
          </a:prstGeom>
          <a:solidFill>
            <a:srgbClr val="92D05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tx1"/>
                </a:solidFill>
              </a:rPr>
              <a:t>ВЗАИМОДОВЕРИЕ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D6E3A13F-6EF2-4AF5-A78D-B796CAE930AF}"/>
              </a:ext>
            </a:extLst>
          </p:cNvPr>
          <p:cNvSpPr/>
          <p:nvPr/>
        </p:nvSpPr>
        <p:spPr>
          <a:xfrm>
            <a:off x="7110149" y="1705812"/>
            <a:ext cx="4441329" cy="2025445"/>
          </a:xfrm>
          <a:prstGeom prst="ellipse">
            <a:avLst/>
          </a:prstGeom>
          <a:solidFill>
            <a:srgbClr val="92D05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tx1"/>
                </a:solidFill>
              </a:rPr>
              <a:t>ВЗАИМОУВАЖЕНИЕ</a:t>
            </a:r>
          </a:p>
        </p:txBody>
      </p:sp>
    </p:spTree>
    <p:extLst>
      <p:ext uri="{BB962C8B-B14F-4D97-AF65-F5344CB8AC3E}">
        <p14:creationId xmlns:p14="http://schemas.microsoft.com/office/powerpoint/2010/main" val="39358313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2547784" y="585029"/>
            <a:ext cx="7443019" cy="830997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«Правило трех плюсов»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266F2-6E94-411D-9AEB-D891FDBF4866}"/>
              </a:ext>
            </a:extLst>
          </p:cNvPr>
          <p:cNvSpPr txBox="1"/>
          <p:nvPr/>
        </p:nvSpPr>
        <p:spPr>
          <a:xfrm>
            <a:off x="4859593" y="1825103"/>
            <a:ext cx="2819400" cy="923330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5400" dirty="0"/>
              <a:t>- Улыбка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641A53-85AF-4961-9425-D1C914A2A185}"/>
              </a:ext>
            </a:extLst>
          </p:cNvPr>
          <p:cNvSpPr txBox="1"/>
          <p:nvPr/>
        </p:nvSpPr>
        <p:spPr>
          <a:xfrm>
            <a:off x="3196713" y="3157511"/>
            <a:ext cx="6784258" cy="923330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5400" dirty="0"/>
              <a:t>- Имя собеседника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E8AE8F-9D1F-498B-9318-40AF28DCA3A8}"/>
              </a:ext>
            </a:extLst>
          </p:cNvPr>
          <p:cNvSpPr txBox="1"/>
          <p:nvPr/>
        </p:nvSpPr>
        <p:spPr>
          <a:xfrm>
            <a:off x="4022622" y="4728626"/>
            <a:ext cx="4493342" cy="923330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5400" dirty="0"/>
              <a:t>- Комплимент</a:t>
            </a:r>
          </a:p>
        </p:txBody>
      </p:sp>
    </p:spTree>
    <p:extLst>
      <p:ext uri="{BB962C8B-B14F-4D97-AF65-F5344CB8AC3E}">
        <p14:creationId xmlns:p14="http://schemas.microsoft.com/office/powerpoint/2010/main" val="2443898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1976291" y="360113"/>
            <a:ext cx="9763432" cy="1077218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Приемы установления хорошего контакта с собеседником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266F2-6E94-411D-9AEB-D891FDBF4866}"/>
              </a:ext>
            </a:extLst>
          </p:cNvPr>
          <p:cNvSpPr txBox="1"/>
          <p:nvPr/>
        </p:nvSpPr>
        <p:spPr>
          <a:xfrm>
            <a:off x="1966453" y="1535834"/>
            <a:ext cx="9792932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/>
              <a:t>- Доброжелательный внимательный взгляд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641A53-85AF-4961-9425-D1C914A2A185}"/>
              </a:ext>
            </a:extLst>
          </p:cNvPr>
          <p:cNvSpPr txBox="1"/>
          <p:nvPr/>
        </p:nvSpPr>
        <p:spPr>
          <a:xfrm>
            <a:off x="1976292" y="1962596"/>
            <a:ext cx="9783092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3200" dirty="0"/>
              <a:t>- </a:t>
            </a:r>
            <a:r>
              <a:rPr lang="ru-RU" sz="2800" dirty="0"/>
              <a:t>Короткая дистанция и удобное расположение (от 50 см до 1,5 м)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E8AE8F-9D1F-498B-9318-40AF28DCA3A8}"/>
              </a:ext>
            </a:extLst>
          </p:cNvPr>
          <p:cNvSpPr txBox="1"/>
          <p:nvPr/>
        </p:nvSpPr>
        <p:spPr>
          <a:xfrm>
            <a:off x="2045121" y="2863866"/>
            <a:ext cx="9674941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/>
              <a:t>- Отсутствие барьеров между собеседниками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1F80D4-A488-4306-954A-628D6A746E4A}"/>
              </a:ext>
            </a:extLst>
          </p:cNvPr>
          <p:cNvSpPr txBox="1"/>
          <p:nvPr/>
        </p:nvSpPr>
        <p:spPr>
          <a:xfrm>
            <a:off x="2045121" y="3387086"/>
            <a:ext cx="9733929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/>
              <a:t>- Использовать по ходу разговора открытые жесты, не скрещивать перед собой руки, ноги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3F7001-3893-47FB-A290-BC41929F7CD5}"/>
              </a:ext>
            </a:extLst>
          </p:cNvPr>
          <p:cNvSpPr txBox="1"/>
          <p:nvPr/>
        </p:nvSpPr>
        <p:spPr>
          <a:xfrm>
            <a:off x="1976291" y="4341193"/>
            <a:ext cx="9674941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/>
              <a:t>- Всем своим видом поддерживать состояние безопасности и комфорта (отсутствие напряженности в позе, резких движений, сжатых кулаков, взгляд исподлобья, вызывающая интонация в голосе).</a:t>
            </a:r>
          </a:p>
        </p:txBody>
      </p:sp>
    </p:spTree>
    <p:extLst>
      <p:ext uri="{BB962C8B-B14F-4D97-AF65-F5344CB8AC3E}">
        <p14:creationId xmlns:p14="http://schemas.microsoft.com/office/powerpoint/2010/main" val="1083199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1976291" y="360113"/>
            <a:ext cx="9763432" cy="584775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Приемы активного слушания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266F2-6E94-411D-9AEB-D891FDBF4866}"/>
              </a:ext>
            </a:extLst>
          </p:cNvPr>
          <p:cNvSpPr txBox="1"/>
          <p:nvPr/>
        </p:nvSpPr>
        <p:spPr>
          <a:xfrm>
            <a:off x="1858300" y="962612"/>
            <a:ext cx="9792932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b="1" u="sng" dirty="0"/>
              <a:t>Активное слушание </a:t>
            </a:r>
            <a:r>
              <a:rPr lang="ru-RU" sz="2800" dirty="0"/>
              <a:t>– это процесс, в ходе которого слушающий не просто воспринимает информацию от собеседника, но и активно показывает понимание этой информации.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D763C7-A273-4137-AA1A-2EDE2457D822}"/>
              </a:ext>
            </a:extLst>
          </p:cNvPr>
          <p:cNvSpPr txBox="1"/>
          <p:nvPr/>
        </p:nvSpPr>
        <p:spPr>
          <a:xfrm>
            <a:off x="2064777" y="2789874"/>
            <a:ext cx="2330242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/>
              <a:t>Эхо-техника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3B07D9-974A-4B28-868B-A53F8D920AFE}"/>
              </a:ext>
            </a:extLst>
          </p:cNvPr>
          <p:cNvSpPr txBox="1"/>
          <p:nvPr/>
        </p:nvSpPr>
        <p:spPr>
          <a:xfrm>
            <a:off x="2054949" y="5122609"/>
            <a:ext cx="4788309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Сообщение о восприятии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4B748C-D853-47C4-949F-D5199C823CC6}"/>
              </a:ext>
            </a:extLst>
          </p:cNvPr>
          <p:cNvSpPr txBox="1"/>
          <p:nvPr/>
        </p:nvSpPr>
        <p:spPr>
          <a:xfrm>
            <a:off x="8220337" y="2789874"/>
            <a:ext cx="3293264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Развитие мысли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C46552-D39C-4681-B2EE-6ECE9D8B0D7D}"/>
              </a:ext>
            </a:extLst>
          </p:cNvPr>
          <p:cNvSpPr txBox="1"/>
          <p:nvPr/>
        </p:nvSpPr>
        <p:spPr>
          <a:xfrm>
            <a:off x="2064777" y="3508904"/>
            <a:ext cx="2330242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Уточнение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AC6189-CA99-45AF-806D-435512F53705}"/>
              </a:ext>
            </a:extLst>
          </p:cNvPr>
          <p:cNvSpPr txBox="1"/>
          <p:nvPr/>
        </p:nvSpPr>
        <p:spPr>
          <a:xfrm>
            <a:off x="2064780" y="4248629"/>
            <a:ext cx="2330242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Паузы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21C119-0404-4140-AE51-E83AC5BB8A0B}"/>
              </a:ext>
            </a:extLst>
          </p:cNvPr>
          <p:cNvSpPr txBox="1"/>
          <p:nvPr/>
        </p:nvSpPr>
        <p:spPr>
          <a:xfrm>
            <a:off x="8386943" y="5122608"/>
            <a:ext cx="3126658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 err="1"/>
              <a:t>Резюмирование</a:t>
            </a:r>
            <a:endParaRPr lang="ru-RU" sz="3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5C7D99-C99B-4815-8498-1757FA7821D7}"/>
              </a:ext>
            </a:extLst>
          </p:cNvPr>
          <p:cNvSpPr txBox="1"/>
          <p:nvPr/>
        </p:nvSpPr>
        <p:spPr>
          <a:xfrm>
            <a:off x="6725292" y="4248629"/>
            <a:ext cx="4788309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/>
              <a:t>Замечание о ходе беседы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691DA6-89C1-4587-A2A9-A5CAAE862E4D}"/>
              </a:ext>
            </a:extLst>
          </p:cNvPr>
          <p:cNvSpPr txBox="1"/>
          <p:nvPr/>
        </p:nvSpPr>
        <p:spPr>
          <a:xfrm>
            <a:off x="5614250" y="3575220"/>
            <a:ext cx="5899351" cy="584775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/>
              <a:t>Сообщение о восприятии себя</a:t>
            </a:r>
          </a:p>
        </p:txBody>
      </p:sp>
    </p:spTree>
    <p:extLst>
      <p:ext uri="{BB962C8B-B14F-4D97-AF65-F5344CB8AC3E}">
        <p14:creationId xmlns:p14="http://schemas.microsoft.com/office/powerpoint/2010/main" val="3149091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16528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1976291" y="360113"/>
            <a:ext cx="9763432" cy="584775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Результаты применения активного слушания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266F2-6E94-411D-9AEB-D891FDBF4866}"/>
              </a:ext>
            </a:extLst>
          </p:cNvPr>
          <p:cNvSpPr txBox="1"/>
          <p:nvPr/>
        </p:nvSpPr>
        <p:spPr>
          <a:xfrm>
            <a:off x="2330788" y="1305001"/>
            <a:ext cx="8849830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Helvetica Neue"/>
              </a:rPr>
              <a:t>- Собеседник начинает относиться к вам с большим доверием.</a:t>
            </a:r>
            <a:endParaRPr lang="ru-RU" sz="28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266F2-6E94-411D-9AEB-D891FDBF4866}"/>
              </a:ext>
            </a:extLst>
          </p:cNvPr>
          <p:cNvSpPr txBox="1"/>
          <p:nvPr/>
        </p:nvSpPr>
        <p:spPr>
          <a:xfrm>
            <a:off x="2330788" y="3866056"/>
            <a:ext cx="8849830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Helvetica Neue"/>
              </a:rPr>
              <a:t>- Вы получаете возможность понять собеседника и его чувства</a:t>
            </a:r>
            <a:endParaRPr lang="ru-RU" sz="28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E266F2-6E94-411D-9AEB-D891FDBF4866}"/>
              </a:ext>
            </a:extLst>
          </p:cNvPr>
          <p:cNvSpPr txBox="1"/>
          <p:nvPr/>
        </p:nvSpPr>
        <p:spPr>
          <a:xfrm>
            <a:off x="2330788" y="2370084"/>
            <a:ext cx="8849830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Helvetica Neue"/>
              </a:rPr>
              <a:t>- Партнер по общению рассказывает вам гораздо больше, чем стал бы рассказывать в обычной ситуации</a:t>
            </a:r>
            <a:endParaRPr lang="ru-RU" sz="28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E266F2-6E94-411D-9AEB-D891FDBF4866}"/>
              </a:ext>
            </a:extLst>
          </p:cNvPr>
          <p:cNvSpPr txBox="1"/>
          <p:nvPr/>
        </p:nvSpPr>
        <p:spPr>
          <a:xfrm>
            <a:off x="2330788" y="4931140"/>
            <a:ext cx="8849830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Helvetica Neue"/>
              </a:rPr>
              <a:t>- Если партнер по общению чем-то взволнован или рассержен, то активное слушание помогает безболезненно «выпустить пар».</a:t>
            </a:r>
            <a:endParaRPr lang="ru-RU" sz="28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32666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1976291" y="360113"/>
            <a:ext cx="9763432" cy="1077218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Способы сообщения негативной информации о ребенке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266F2-6E94-411D-9AEB-D891FDBF4866}"/>
              </a:ext>
            </a:extLst>
          </p:cNvPr>
          <p:cNvSpPr txBox="1"/>
          <p:nvPr/>
        </p:nvSpPr>
        <p:spPr>
          <a:xfrm>
            <a:off x="1937072" y="1659285"/>
            <a:ext cx="9792932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/>
              <a:t>1. Принцип «сэндвича» - принцип чередования положительного и отрицательного.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292FA9-1DCA-4B5B-80FE-6BD522E7FE11}"/>
              </a:ext>
            </a:extLst>
          </p:cNvPr>
          <p:cNvSpPr txBox="1"/>
          <p:nvPr/>
        </p:nvSpPr>
        <p:spPr>
          <a:xfrm>
            <a:off x="1937072" y="2716505"/>
            <a:ext cx="9792932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/>
              <a:t>2. Использование речевых штампов нацеливающих родителей на сотрудничество с педагогом.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FA02F1-948B-444A-97F6-06103A90A6FC}"/>
              </a:ext>
            </a:extLst>
          </p:cNvPr>
          <p:cNvSpPr txBox="1"/>
          <p:nvPr/>
        </p:nvSpPr>
        <p:spPr>
          <a:xfrm>
            <a:off x="1937072" y="3773725"/>
            <a:ext cx="9792932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/>
              <a:t>3. Передача негативной информации о ребенке в позитивном ключе.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C330A3-7192-4305-9BAA-96E521593534}"/>
              </a:ext>
            </a:extLst>
          </p:cNvPr>
          <p:cNvSpPr txBox="1"/>
          <p:nvPr/>
        </p:nvSpPr>
        <p:spPr>
          <a:xfrm>
            <a:off x="1951831" y="4838808"/>
            <a:ext cx="9792932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800" dirty="0"/>
              <a:t>4. Применение при общении стиля «адвокат».</a:t>
            </a:r>
          </a:p>
        </p:txBody>
      </p:sp>
    </p:spTree>
    <p:extLst>
      <p:ext uri="{BB962C8B-B14F-4D97-AF65-F5344CB8AC3E}">
        <p14:creationId xmlns:p14="http://schemas.microsoft.com/office/powerpoint/2010/main" val="2602164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95B96C-1443-42C4-AC58-36A4C0D278BA}"/>
              </a:ext>
            </a:extLst>
          </p:cNvPr>
          <p:cNvSpPr txBox="1"/>
          <p:nvPr/>
        </p:nvSpPr>
        <p:spPr>
          <a:xfrm>
            <a:off x="1730476" y="403123"/>
            <a:ext cx="10078065" cy="1719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28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Главная цель педагогов дошкольного учреждения</a:t>
            </a:r>
            <a:r>
              <a:rPr lang="ru-RU" sz="28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 помочь семье в воспитании детей, при этом, не подменяя ее, а дополняя и обеспечивая более полную реализацию  воспитательных </a:t>
            </a:r>
            <a:r>
              <a:rPr lang="ru-RU" sz="2400" b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функций семьи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049D3-F6CC-4A83-A51E-F89BA4FE2773}"/>
              </a:ext>
            </a:extLst>
          </p:cNvPr>
          <p:cNvSpPr txBox="1"/>
          <p:nvPr/>
        </p:nvSpPr>
        <p:spPr>
          <a:xfrm>
            <a:off x="1947333" y="2122568"/>
            <a:ext cx="6784258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Развитие интересов и потребностей ребенка 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1858FC-0A62-4ADF-AE8D-133921C4A8DD}"/>
              </a:ext>
            </a:extLst>
          </p:cNvPr>
          <p:cNvSpPr txBox="1"/>
          <p:nvPr/>
        </p:nvSpPr>
        <p:spPr>
          <a:xfrm>
            <a:off x="1947333" y="2626838"/>
            <a:ext cx="9861208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Распределение обязанностей и ответственности между родителями в постоянно меняющихся ситуациях воспитания детей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1694D8-4E41-4280-B0C3-353138AC97A4}"/>
              </a:ext>
            </a:extLst>
          </p:cNvPr>
          <p:cNvSpPr txBox="1"/>
          <p:nvPr/>
        </p:nvSpPr>
        <p:spPr>
          <a:xfrm>
            <a:off x="1947333" y="3526281"/>
            <a:ext cx="9861208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Поддержка открытости во взаимоотношениях между разными поколениями в семье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D491DE-BA88-48A6-9009-27666B9305FA}"/>
              </a:ext>
            </a:extLst>
          </p:cNvPr>
          <p:cNvSpPr txBox="1"/>
          <p:nvPr/>
        </p:nvSpPr>
        <p:spPr>
          <a:xfrm>
            <a:off x="1947333" y="4425724"/>
            <a:ext cx="9861208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Выработка образа жизни семьи, формирование семейных традиций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E2960D-9A05-4E23-8640-5322FA5B7BE6}"/>
              </a:ext>
            </a:extLst>
          </p:cNvPr>
          <p:cNvSpPr txBox="1"/>
          <p:nvPr/>
        </p:nvSpPr>
        <p:spPr>
          <a:xfrm>
            <a:off x="1947333" y="5325167"/>
            <a:ext cx="9861208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Понимание и принятие индивидуальности ребенка, доверие и уважение к нему как к уникальной личности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7447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9C8728-9761-430B-86A9-7B35461BAA5A}"/>
              </a:ext>
            </a:extLst>
          </p:cNvPr>
          <p:cNvSpPr txBox="1"/>
          <p:nvPr/>
        </p:nvSpPr>
        <p:spPr>
          <a:xfrm>
            <a:off x="1849730" y="324465"/>
            <a:ext cx="9489349" cy="5958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«От того, как прошло детство, кто вёл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</a:t>
            </a:r>
          </a:p>
          <a:p>
            <a:pPr marL="0" marR="0" lvl="0" indent="0" algn="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В.А. Сухомлинский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534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06911E-C133-4E5E-9D1D-4EC43DE7D50B}"/>
              </a:ext>
            </a:extLst>
          </p:cNvPr>
          <p:cNvSpPr txBox="1"/>
          <p:nvPr/>
        </p:nvSpPr>
        <p:spPr>
          <a:xfrm>
            <a:off x="1927123" y="380690"/>
            <a:ext cx="94389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цель реализуется через следующие задачи: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8F912-31A2-45AE-9457-1F081D650D4C}"/>
              </a:ext>
            </a:extLst>
          </p:cNvPr>
          <p:cNvSpPr txBox="1"/>
          <p:nvPr/>
        </p:nvSpPr>
        <p:spPr>
          <a:xfrm>
            <a:off x="1951704" y="1050561"/>
            <a:ext cx="7880554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уважения к детству и родительству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3C9B21-C206-46E9-A183-3E4776B2ADB5}"/>
              </a:ext>
            </a:extLst>
          </p:cNvPr>
          <p:cNvSpPr txBox="1"/>
          <p:nvPr/>
        </p:nvSpPr>
        <p:spPr>
          <a:xfrm>
            <a:off x="1922208" y="1665289"/>
            <a:ext cx="9438967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заимодействие с родителями для изучения их семейной микросреды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FE70-4216-47EB-9EB9-9BEC442E2F51}"/>
              </a:ext>
            </a:extLst>
          </p:cNvPr>
          <p:cNvSpPr txBox="1"/>
          <p:nvPr/>
        </p:nvSpPr>
        <p:spPr>
          <a:xfrm>
            <a:off x="1922208" y="2620551"/>
            <a:ext cx="9861208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и содействие общей культуры семьи и психолого-педагогической компетентности родителей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ED06FF-65DD-4671-90D7-0FE0C08FC8DA}"/>
              </a:ext>
            </a:extLst>
          </p:cNvPr>
          <p:cNvSpPr txBox="1"/>
          <p:nvPr/>
        </p:nvSpPr>
        <p:spPr>
          <a:xfrm>
            <a:off x="1897628" y="3575813"/>
            <a:ext cx="9861208" cy="1258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Оказание практической и теоретической помощи родителям воспитанников через трансляцию основ теоретических знаний и формирование умений и навыков практической работы с детьми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6D80DA-5753-4DFC-AD53-5FD83B698359}"/>
              </a:ext>
            </a:extLst>
          </p:cNvPr>
          <p:cNvSpPr txBox="1"/>
          <p:nvPr/>
        </p:nvSpPr>
        <p:spPr>
          <a:xfrm>
            <a:off x="1897628" y="4944189"/>
            <a:ext cx="9861208" cy="1258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с родителями различных форм сотрудничества и совместного творчества, исходя из индивидуально-дифференцированного подхода к семьям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238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4A3287-7931-48F0-A890-7D308C2EC262}"/>
              </a:ext>
            </a:extLst>
          </p:cNvPr>
          <p:cNvSpPr txBox="1"/>
          <p:nvPr/>
        </p:nvSpPr>
        <p:spPr>
          <a:xfrm>
            <a:off x="2121126" y="400467"/>
            <a:ext cx="8770374" cy="1248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i="1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принципы организации взаимодействия детского сада и семьи</a:t>
            </a:r>
            <a:endParaRPr lang="ru-RU" sz="4400" i="1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00A9BA-0B40-4F32-8D4E-1C73C12C7D4B}"/>
              </a:ext>
            </a:extLst>
          </p:cNvPr>
          <p:cNvSpPr txBox="1"/>
          <p:nvPr/>
        </p:nvSpPr>
        <p:spPr>
          <a:xfrm>
            <a:off x="1861192" y="2111598"/>
            <a:ext cx="31357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обеспечение открытости детского сада для семьи (каждому родителю обеспечивается возможность знать и видеть, как живет и развивается его ребенок)</a:t>
            </a:r>
            <a:endParaRPr lang="ru-RU" sz="2000" b="1" dirty="0"/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4B498E6A-57BD-4E3D-87DE-3C7FF8B6E744}"/>
              </a:ext>
            </a:extLst>
          </p:cNvPr>
          <p:cNvSpPr/>
          <p:nvPr/>
        </p:nvSpPr>
        <p:spPr>
          <a:xfrm rot="2191253">
            <a:off x="3515506" y="1627353"/>
            <a:ext cx="269689" cy="557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4979DA7A-E131-439F-9BCD-7367366E9CE3}"/>
              </a:ext>
            </a:extLst>
          </p:cNvPr>
          <p:cNvSpPr/>
          <p:nvPr/>
        </p:nvSpPr>
        <p:spPr>
          <a:xfrm rot="1236436">
            <a:off x="5207323" y="1516718"/>
            <a:ext cx="338898" cy="35606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4C3BDE-C8EC-4C2B-8944-62BB5652EC4D}"/>
              </a:ext>
            </a:extLst>
          </p:cNvPr>
          <p:cNvSpPr txBox="1"/>
          <p:nvPr/>
        </p:nvSpPr>
        <p:spPr>
          <a:xfrm>
            <a:off x="5362247" y="2361877"/>
            <a:ext cx="31015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взаимное информирование о ребенке и разумное использование полученной информации педагогами и родителями в интересах детей</a:t>
            </a:r>
            <a:endParaRPr lang="ru-RU" sz="2000" b="1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7D72A985-F0D3-478A-B435-F6FF6AB65B92}"/>
              </a:ext>
            </a:extLst>
          </p:cNvPr>
          <p:cNvSpPr/>
          <p:nvPr/>
        </p:nvSpPr>
        <p:spPr>
          <a:xfrm rot="19779077">
            <a:off x="8457182" y="1368676"/>
            <a:ext cx="294227" cy="36576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F17B908B-8013-4CD7-A596-2795363033E1}"/>
              </a:ext>
            </a:extLst>
          </p:cNvPr>
          <p:cNvSpPr/>
          <p:nvPr/>
        </p:nvSpPr>
        <p:spPr>
          <a:xfrm rot="19169232">
            <a:off x="9427004" y="1476376"/>
            <a:ext cx="262524" cy="1245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DB64A9-97A9-4CEB-8D1E-7386F9E21939}"/>
              </a:ext>
            </a:extLst>
          </p:cNvPr>
          <p:cNvSpPr txBox="1"/>
          <p:nvPr/>
        </p:nvSpPr>
        <p:spPr>
          <a:xfrm>
            <a:off x="8632418" y="4701355"/>
            <a:ext cx="29975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обеспечение максимального участия родителей в образовательном процессе</a:t>
            </a:r>
            <a:endParaRPr lang="ru-RU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3E6C78-FEC6-4365-80DE-0F0108293CC8}"/>
              </a:ext>
            </a:extLst>
          </p:cNvPr>
          <p:cNvSpPr txBox="1"/>
          <p:nvPr/>
        </p:nvSpPr>
        <p:spPr>
          <a:xfrm>
            <a:off x="8532119" y="2466961"/>
            <a:ext cx="34734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обеспечение единства подходов к воспитанию детей в условиях ДОО и семьи</a:t>
            </a:r>
            <a:endParaRPr lang="ru-RU" sz="2000" b="1" dirty="0"/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581AC579-3140-43F7-BEE4-CCAA3A725045}"/>
              </a:ext>
            </a:extLst>
          </p:cNvPr>
          <p:cNvSpPr/>
          <p:nvPr/>
        </p:nvSpPr>
        <p:spPr>
          <a:xfrm>
            <a:off x="6595615" y="1569409"/>
            <a:ext cx="317398" cy="7903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CAC283-27A8-4ACC-B784-E73A63ABBE33}"/>
              </a:ext>
            </a:extLst>
          </p:cNvPr>
          <p:cNvSpPr txBox="1"/>
          <p:nvPr/>
        </p:nvSpPr>
        <p:spPr>
          <a:xfrm>
            <a:off x="1592827" y="4939861"/>
            <a:ext cx="50027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обеспечение педагогической поддержки семьи и повышения компетентности родителей в вопросах развития и образования, охраны и укрепления здоровья детей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15591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2" grpId="0"/>
      <p:bldP spid="13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06911E-C133-4E5E-9D1D-4EC43DE7D50B}"/>
              </a:ext>
            </a:extLst>
          </p:cNvPr>
          <p:cNvSpPr txBox="1"/>
          <p:nvPr/>
        </p:nvSpPr>
        <p:spPr>
          <a:xfrm>
            <a:off x="1799303" y="380690"/>
            <a:ext cx="99841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 родителями следует строить, придерживаясь следующих этапов: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8F912-31A2-45AE-9457-1F081D650D4C}"/>
              </a:ext>
            </a:extLst>
          </p:cNvPr>
          <p:cNvSpPr txBox="1"/>
          <p:nvPr/>
        </p:nvSpPr>
        <p:spPr>
          <a:xfrm>
            <a:off x="1876873" y="1481448"/>
            <a:ext cx="9827884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Продумывание содержания и форм работы с родителями.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3C9B21-C206-46E9-A183-3E4776B2ADB5}"/>
              </a:ext>
            </a:extLst>
          </p:cNvPr>
          <p:cNvSpPr txBox="1"/>
          <p:nvPr/>
        </p:nvSpPr>
        <p:spPr>
          <a:xfrm>
            <a:off x="1876873" y="2040446"/>
            <a:ext cx="9438967" cy="1258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Установление между воспитателями и родителями доброжелательных отношений с установкой на будущее деловое сотрудничество.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FE70-4216-47EB-9EB9-9BEC442E2F51}"/>
              </a:ext>
            </a:extLst>
          </p:cNvPr>
          <p:cNvSpPr txBox="1"/>
          <p:nvPr/>
        </p:nvSpPr>
        <p:spPr>
          <a:xfrm>
            <a:off x="1876873" y="3298867"/>
            <a:ext cx="9718642" cy="1653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у родителей более полного образа своего ребенка и правильного его восприятия посредством сообщения им знаний, информации, которые невозможно получить в семье и которые оказываются неожиданными и интересными для них.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B9A464-8997-426D-A757-CA83B75E39AE}"/>
              </a:ext>
            </a:extLst>
          </p:cNvPr>
          <p:cNvSpPr txBox="1"/>
          <p:nvPr/>
        </p:nvSpPr>
        <p:spPr>
          <a:xfrm>
            <a:off x="1876874" y="4952461"/>
            <a:ext cx="98278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Ознакомление педагога с проблемами семьи в воспитании ребенка.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1A61C3-4DE1-48F0-B0FE-C0819FBE2D5A}"/>
              </a:ext>
            </a:extLst>
          </p:cNvPr>
          <p:cNvSpPr txBox="1"/>
          <p:nvPr/>
        </p:nvSpPr>
        <p:spPr>
          <a:xfrm>
            <a:off x="1876874" y="5775058"/>
            <a:ext cx="98278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Совместное с взрослыми исследование и формирование личности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639773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06911E-C133-4E5E-9D1D-4EC43DE7D50B}"/>
              </a:ext>
            </a:extLst>
          </p:cNvPr>
          <p:cNvSpPr txBox="1"/>
          <p:nvPr/>
        </p:nvSpPr>
        <p:spPr>
          <a:xfrm>
            <a:off x="1799303" y="380690"/>
            <a:ext cx="998411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успешной работы педагогов с родителями: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F8F912-31A2-45AE-9457-1F081D650D4C}"/>
              </a:ext>
            </a:extLst>
          </p:cNvPr>
          <p:cNvSpPr txBox="1"/>
          <p:nvPr/>
        </p:nvSpPr>
        <p:spPr>
          <a:xfrm>
            <a:off x="1904194" y="1910281"/>
            <a:ext cx="9827884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 социального состава родителей, уровня образования, социального благополучия, выявление семей группы риска.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3C9B21-C206-46E9-A183-3E4776B2ADB5}"/>
              </a:ext>
            </a:extLst>
          </p:cNvPr>
          <p:cNvSpPr txBox="1"/>
          <p:nvPr/>
        </p:nvSpPr>
        <p:spPr>
          <a:xfrm>
            <a:off x="1885617" y="2979126"/>
            <a:ext cx="9438967" cy="86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Дифференцированный подход к работе с родителями с учетом многоаспектной специфики каждой семьи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FE70-4216-47EB-9EB9-9BEC442E2F51}"/>
              </a:ext>
            </a:extLst>
          </p:cNvPr>
          <p:cNvSpPr txBox="1"/>
          <p:nvPr/>
        </p:nvSpPr>
        <p:spPr>
          <a:xfrm>
            <a:off x="1876873" y="4084469"/>
            <a:ext cx="9718642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Целенаправленность, систематичность, плановость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18AA17-1E6D-43A1-BD12-06F2B4931652}"/>
              </a:ext>
            </a:extLst>
          </p:cNvPr>
          <p:cNvSpPr txBox="1"/>
          <p:nvPr/>
        </p:nvSpPr>
        <p:spPr>
          <a:xfrm>
            <a:off x="1867041" y="4747340"/>
            <a:ext cx="9718642" cy="468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Доброжелательность и открытость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571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F2A0E-C6ED-4A78-87A1-729E2AEDF85E}"/>
              </a:ext>
            </a:extLst>
          </p:cNvPr>
          <p:cNvSpPr txBox="1"/>
          <p:nvPr/>
        </p:nvSpPr>
        <p:spPr>
          <a:xfrm>
            <a:off x="1823883" y="350861"/>
            <a:ext cx="99502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ПЕДАГОГИЧЕСКОГО ВЗАИМОДЕЙСТВИЯ ДОО И СЕМЬИ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(классификация Л.В.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Гильмановой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i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4052099" y="2098262"/>
            <a:ext cx="5493812" cy="64633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b="1" dirty="0"/>
              <a:t>Блок аналитических форм</a:t>
            </a:r>
          </a:p>
        </p:txBody>
      </p:sp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3A817FCD-B44B-4545-BB94-BB7F0B53D8B4}"/>
              </a:ext>
            </a:extLst>
          </p:cNvPr>
          <p:cNvSpPr/>
          <p:nvPr/>
        </p:nvSpPr>
        <p:spPr>
          <a:xfrm>
            <a:off x="4289105" y="2775271"/>
            <a:ext cx="484632" cy="1023059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7363E7-4680-40FF-9235-0B97E330ED91}"/>
              </a:ext>
            </a:extLst>
          </p:cNvPr>
          <p:cNvSpPr txBox="1"/>
          <p:nvPr/>
        </p:nvSpPr>
        <p:spPr>
          <a:xfrm>
            <a:off x="2030747" y="3798331"/>
            <a:ext cx="4516715" cy="2431435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u="sng" dirty="0"/>
              <a:t>Формы изучения семьи педагогами ДОО:</a:t>
            </a:r>
          </a:p>
          <a:p>
            <a:r>
              <a:rPr lang="ru-RU" sz="2400" b="1" i="1" dirty="0"/>
              <a:t>анкеты, посещение ребенка на дому, тесты, опросы, заполнение социального паспорта семьи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0E74C-E30C-4346-A517-9B9DF210CE85}"/>
              </a:ext>
            </a:extLst>
          </p:cNvPr>
          <p:cNvSpPr txBox="1"/>
          <p:nvPr/>
        </p:nvSpPr>
        <p:spPr>
          <a:xfrm>
            <a:off x="7087203" y="3798331"/>
            <a:ext cx="4516715" cy="169277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u="sng" dirty="0"/>
              <a:t>Формы изучения ДОО родителями:</a:t>
            </a:r>
          </a:p>
          <a:p>
            <a:r>
              <a:rPr lang="ru-RU" sz="2400" b="1" i="1" dirty="0"/>
              <a:t>дни открытых дверей, </a:t>
            </a:r>
          </a:p>
          <a:p>
            <a:r>
              <a:rPr lang="ru-RU" sz="2400" b="1" i="1" dirty="0"/>
              <a:t>беседы, опрос, сайт ДОО.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54BFCC9E-1BAD-4EB5-84F1-294973264212}"/>
              </a:ext>
            </a:extLst>
          </p:cNvPr>
          <p:cNvSpPr/>
          <p:nvPr/>
        </p:nvSpPr>
        <p:spPr>
          <a:xfrm>
            <a:off x="8697665" y="2775272"/>
            <a:ext cx="484632" cy="1023058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30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F2A0E-C6ED-4A78-87A1-729E2AEDF85E}"/>
              </a:ext>
            </a:extLst>
          </p:cNvPr>
          <p:cNvSpPr txBox="1"/>
          <p:nvPr/>
        </p:nvSpPr>
        <p:spPr>
          <a:xfrm>
            <a:off x="1823883" y="350861"/>
            <a:ext cx="99502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ПЕДАГОГИЧЕСКОГО ВЗАИМОДЕЙСТВИЯ ДОО И СЕМЬИ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(классификация Л.В.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Гильмановой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i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1896823" y="2055508"/>
            <a:ext cx="9587255" cy="64633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/>
              <a:t>Блок познавательно-просветительской работы</a:t>
            </a:r>
          </a:p>
        </p:txBody>
      </p:sp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3A817FCD-B44B-4545-BB94-BB7F0B53D8B4}"/>
              </a:ext>
            </a:extLst>
          </p:cNvPr>
          <p:cNvSpPr/>
          <p:nvPr/>
        </p:nvSpPr>
        <p:spPr>
          <a:xfrm>
            <a:off x="4289105" y="2775271"/>
            <a:ext cx="484632" cy="1023059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7363E7-4680-40FF-9235-0B97E330ED91}"/>
              </a:ext>
            </a:extLst>
          </p:cNvPr>
          <p:cNvSpPr txBox="1"/>
          <p:nvPr/>
        </p:nvSpPr>
        <p:spPr>
          <a:xfrm>
            <a:off x="2030747" y="3798331"/>
            <a:ext cx="4516715" cy="1631216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u="sng" dirty="0"/>
              <a:t>Индивидуальные формы:</a:t>
            </a:r>
          </a:p>
          <a:p>
            <a:r>
              <a:rPr lang="ru-RU" sz="2400" b="1" i="1" dirty="0"/>
              <a:t>беседы, консультации, буклеты, памятки, </a:t>
            </a:r>
            <a:r>
              <a:rPr lang="ru-RU" sz="2400" b="1" i="1" dirty="0" err="1"/>
              <a:t>тьюторство</a:t>
            </a:r>
            <a:endParaRPr lang="ru-RU" sz="2400" b="1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0E74C-E30C-4346-A517-9B9DF210CE85}"/>
              </a:ext>
            </a:extLst>
          </p:cNvPr>
          <p:cNvSpPr txBox="1"/>
          <p:nvPr/>
        </p:nvSpPr>
        <p:spPr>
          <a:xfrm>
            <a:off x="7087203" y="3798331"/>
            <a:ext cx="4516715" cy="273921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u="sng" dirty="0"/>
              <a:t>Коллективные формы:</a:t>
            </a:r>
          </a:p>
          <a:p>
            <a:r>
              <a:rPr lang="ru-RU" sz="2400" b="1" i="1" dirty="0"/>
              <a:t>родительские собрания, конференции, семинары, лекции с приглашением специалиста, диспут, дискуссия, круглый стол, устные журналы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54BFCC9E-1BAD-4EB5-84F1-294973264212}"/>
              </a:ext>
            </a:extLst>
          </p:cNvPr>
          <p:cNvSpPr/>
          <p:nvPr/>
        </p:nvSpPr>
        <p:spPr>
          <a:xfrm>
            <a:off x="8697665" y="2775272"/>
            <a:ext cx="484632" cy="1023058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96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4A7AE4D-06D2-4E14-A922-125CDCA44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9" y="0"/>
            <a:ext cx="117888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212034A-AAB6-41A5-9EDB-1156D3B0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24" y="0"/>
            <a:ext cx="122029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9F2A0E-C6ED-4A78-87A1-729E2AEDF85E}"/>
              </a:ext>
            </a:extLst>
          </p:cNvPr>
          <p:cNvSpPr txBox="1"/>
          <p:nvPr/>
        </p:nvSpPr>
        <p:spPr>
          <a:xfrm>
            <a:off x="1823883" y="350861"/>
            <a:ext cx="99502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ПЕДАГОГИЧЕСКОГО ВЗАИМОДЕЙСТВИЯ ДОО И СЕМЬИ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(классификация Л.В. </a:t>
            </a:r>
            <a:r>
              <a:rPr 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Гильмановой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i="1" dirty="0"/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1C3827-F039-47A9-A361-08BA09509C13}"/>
              </a:ext>
            </a:extLst>
          </p:cNvPr>
          <p:cNvSpPr txBox="1"/>
          <p:nvPr/>
        </p:nvSpPr>
        <p:spPr>
          <a:xfrm>
            <a:off x="2358516" y="2067101"/>
            <a:ext cx="8377887" cy="646331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/>
              <a:t>Блок совместно-досуговой деятельности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00E74C-E30C-4346-A517-9B9DF210CE85}"/>
              </a:ext>
            </a:extLst>
          </p:cNvPr>
          <p:cNvSpPr txBox="1"/>
          <p:nvPr/>
        </p:nvSpPr>
        <p:spPr>
          <a:xfrm>
            <a:off x="2220338" y="3877775"/>
            <a:ext cx="8654241" cy="1815882"/>
          </a:xfrm>
          <a:prstGeom prst="rect">
            <a:avLst/>
          </a:prstGeom>
          <a:solidFill>
            <a:srgbClr val="FFC000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дни здоровья, «зарница», совместные экскурсии, походы, клубы по интересам, проектная деятельность педагогов, детей и родителей, праздники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54BFCC9E-1BAD-4EB5-84F1-294973264212}"/>
              </a:ext>
            </a:extLst>
          </p:cNvPr>
          <p:cNvSpPr/>
          <p:nvPr/>
        </p:nvSpPr>
        <p:spPr>
          <a:xfrm>
            <a:off x="5907761" y="2798456"/>
            <a:ext cx="484632" cy="908305"/>
          </a:xfrm>
          <a:prstGeom prst="downArrow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67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4485</TotalTime>
  <Words>927</Words>
  <Application>Microsoft Office PowerPoint</Application>
  <PresentationFormat>Широкоэкранный</PresentationFormat>
  <Paragraphs>105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Helvetica Neue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231</dc:creator>
  <cp:lastModifiedBy>Home</cp:lastModifiedBy>
  <cp:revision>44</cp:revision>
  <dcterms:created xsi:type="dcterms:W3CDTF">2021-11-23T11:44:20Z</dcterms:created>
  <dcterms:modified xsi:type="dcterms:W3CDTF">2024-02-11T08:15:56Z</dcterms:modified>
</cp:coreProperties>
</file>