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0" r:id="rId6"/>
    <p:sldId id="260" r:id="rId7"/>
    <p:sldId id="261" r:id="rId8"/>
    <p:sldId id="271" r:id="rId9"/>
    <p:sldId id="262" r:id="rId10"/>
    <p:sldId id="263" r:id="rId11"/>
    <p:sldId id="269" r:id="rId12"/>
    <p:sldId id="264" r:id="rId13"/>
    <p:sldId id="265" r:id="rId14"/>
    <p:sldId id="268" r:id="rId15"/>
    <p:sldId id="266" r:id="rId16"/>
    <p:sldId id="267" r:id="rId17"/>
    <p:sldId id="27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288" y="-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B6B27-4266-4A46-B01A-BE5206398733}" type="datetimeFigureOut">
              <a:rPr lang="ru-RU" smtClean="0"/>
              <a:pPr/>
              <a:t>17.07.2008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06CDF-3080-46DF-8891-91AD1B68A0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4221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B6B27-4266-4A46-B01A-BE5206398733}" type="datetimeFigureOut">
              <a:rPr lang="ru-RU" smtClean="0"/>
              <a:pPr/>
              <a:t>17.07.2008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06CDF-3080-46DF-8891-91AD1B68A0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2670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B6B27-4266-4A46-B01A-BE5206398733}" type="datetimeFigureOut">
              <a:rPr lang="ru-RU" smtClean="0"/>
              <a:pPr/>
              <a:t>17.07.2008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06CDF-3080-46DF-8891-91AD1B68A0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498143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B6B27-4266-4A46-B01A-BE5206398733}" type="datetimeFigureOut">
              <a:rPr lang="ru-RU" smtClean="0"/>
              <a:pPr/>
              <a:t>17.07.2008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06CDF-3080-46DF-8891-91AD1B68A0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7194605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B6B27-4266-4A46-B01A-BE5206398733}" type="datetimeFigureOut">
              <a:rPr lang="ru-RU" smtClean="0"/>
              <a:pPr/>
              <a:t>17.07.2008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06CDF-3080-46DF-8891-91AD1B68A0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32611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B6B27-4266-4A46-B01A-BE5206398733}" type="datetimeFigureOut">
              <a:rPr lang="ru-RU" smtClean="0"/>
              <a:pPr/>
              <a:t>17.07.2008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06CDF-3080-46DF-8891-91AD1B68A0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07818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B6B27-4266-4A46-B01A-BE5206398733}" type="datetimeFigureOut">
              <a:rPr lang="ru-RU" smtClean="0"/>
              <a:pPr/>
              <a:t>17.07.2008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06CDF-3080-46DF-8891-91AD1B68A0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582450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B6B27-4266-4A46-B01A-BE5206398733}" type="datetimeFigureOut">
              <a:rPr lang="ru-RU" smtClean="0"/>
              <a:pPr/>
              <a:t>17.07.2008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06CDF-3080-46DF-8891-91AD1B68A0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695306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B6B27-4266-4A46-B01A-BE5206398733}" type="datetimeFigureOut">
              <a:rPr lang="ru-RU" smtClean="0"/>
              <a:pPr/>
              <a:t>17.07.2008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06CDF-3080-46DF-8891-91AD1B68A0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9179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B6B27-4266-4A46-B01A-BE5206398733}" type="datetimeFigureOut">
              <a:rPr lang="ru-RU" smtClean="0"/>
              <a:pPr/>
              <a:t>17.07.2008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06CDF-3080-46DF-8891-91AD1B68A0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6646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B6B27-4266-4A46-B01A-BE5206398733}" type="datetimeFigureOut">
              <a:rPr lang="ru-RU" smtClean="0"/>
              <a:pPr/>
              <a:t>17.07.2008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06CDF-3080-46DF-8891-91AD1B68A0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0613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B6B27-4266-4A46-B01A-BE5206398733}" type="datetimeFigureOut">
              <a:rPr lang="ru-RU" smtClean="0"/>
              <a:pPr/>
              <a:t>17.07.2008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06CDF-3080-46DF-8891-91AD1B68A0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7254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B6B27-4266-4A46-B01A-BE5206398733}" type="datetimeFigureOut">
              <a:rPr lang="ru-RU" smtClean="0"/>
              <a:pPr/>
              <a:t>17.07.2008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06CDF-3080-46DF-8891-91AD1B68A0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28453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B6B27-4266-4A46-B01A-BE5206398733}" type="datetimeFigureOut">
              <a:rPr lang="ru-RU" smtClean="0"/>
              <a:pPr/>
              <a:t>17.07.2008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06CDF-3080-46DF-8891-91AD1B68A0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23506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B6B27-4266-4A46-B01A-BE5206398733}" type="datetimeFigureOut">
              <a:rPr lang="ru-RU" smtClean="0"/>
              <a:pPr/>
              <a:t>17.07.2008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06CDF-3080-46DF-8891-91AD1B68A0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62901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B6B27-4266-4A46-B01A-BE5206398733}" type="datetimeFigureOut">
              <a:rPr lang="ru-RU" smtClean="0"/>
              <a:pPr/>
              <a:t>17.07.2008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06CDF-3080-46DF-8891-91AD1B68A0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56733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B6B27-4266-4A46-B01A-BE5206398733}" type="datetimeFigureOut">
              <a:rPr lang="ru-RU" smtClean="0"/>
              <a:pPr/>
              <a:t>17.07.2008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06CDF-3080-46DF-8891-91AD1B68A0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27637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FC3B6B27-4266-4A46-B01A-BE5206398733}" type="datetimeFigureOut">
              <a:rPr lang="ru-RU" smtClean="0"/>
              <a:pPr/>
              <a:t>17.07.2008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2F306CDF-3080-46DF-8891-91AD1B68A0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427109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3038" y="371664"/>
            <a:ext cx="9440034" cy="1828801"/>
          </a:xfrm>
        </p:spPr>
        <p:txBody>
          <a:bodyPr/>
          <a:lstStyle/>
          <a:p>
            <a:r>
              <a:rPr lang="ru-RU" dirty="0" smtClean="0"/>
              <a:t>Физические качества человека.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68805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2360" y="429166"/>
            <a:ext cx="10353762" cy="4058751"/>
          </a:xfrm>
        </p:spPr>
        <p:txBody>
          <a:bodyPr/>
          <a:lstStyle/>
          <a:p>
            <a:pPr marL="36900" indent="0" algn="ctr">
              <a:buNone/>
            </a:pPr>
            <a:r>
              <a:rPr lang="ru-RU" sz="2800" dirty="0">
                <a:effectLst/>
              </a:rPr>
              <a:t>Примерные упражнения для развития выносливости:</a:t>
            </a:r>
          </a:p>
          <a:p>
            <a:r>
              <a:rPr lang="ru-RU" dirty="0">
                <a:effectLst/>
              </a:rPr>
              <a:t>- ходьба в среднем темпе;</a:t>
            </a:r>
          </a:p>
          <a:p>
            <a:r>
              <a:rPr lang="ru-RU" dirty="0">
                <a:effectLst/>
              </a:rPr>
              <a:t>- длительные ходьба и бег в медленном темпе;</a:t>
            </a:r>
          </a:p>
          <a:p>
            <a:r>
              <a:rPr lang="ru-RU" dirty="0">
                <a:effectLst/>
              </a:rPr>
              <a:t>- кроссовый бег в переменном темпе (300—1000 м);</a:t>
            </a:r>
          </a:p>
          <a:p>
            <a:r>
              <a:rPr lang="ru-RU" dirty="0">
                <a:effectLst/>
              </a:rPr>
              <a:t>- передвижение на лыжах в медленном, среднем и переменном темпе (в зависимости от возраста);</a:t>
            </a:r>
          </a:p>
          <a:p>
            <a:r>
              <a:rPr lang="ru-RU" dirty="0">
                <a:effectLst/>
              </a:rPr>
              <a:t>- занятия греблей, катание на коньках, велосипеде;</a:t>
            </a:r>
          </a:p>
          <a:p>
            <a:r>
              <a:rPr lang="ru-RU" dirty="0">
                <a:effectLst/>
              </a:rPr>
              <a:t>- спортивные игры</a:t>
            </a:r>
          </a:p>
          <a:p>
            <a:pPr marL="3690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8899376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762001" y="1"/>
            <a:ext cx="13716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819072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Гибкость.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900" indent="0">
              <a:buNone/>
            </a:pPr>
            <a:r>
              <a:rPr lang="ru-RU" dirty="0" smtClean="0">
                <a:effectLst/>
              </a:rPr>
              <a:t>- это </a:t>
            </a:r>
            <a:r>
              <a:rPr lang="ru-RU" dirty="0">
                <a:effectLst/>
              </a:rPr>
              <a:t>способность выполнять движение с большой </a:t>
            </a:r>
            <a:r>
              <a:rPr lang="ru-RU" dirty="0" smtClean="0">
                <a:effectLst/>
              </a:rPr>
              <a:t>амплитудой.</a:t>
            </a:r>
          </a:p>
          <a:p>
            <a:pPr marL="36900" indent="0">
              <a:buNone/>
            </a:pPr>
            <a:endParaRPr lang="ru-RU" dirty="0" smtClean="0"/>
          </a:p>
          <a:p>
            <a:pPr marL="36900" indent="0">
              <a:buNone/>
            </a:pPr>
            <a:r>
              <a:rPr lang="ru-RU" dirty="0">
                <a:effectLst/>
              </a:rPr>
              <a:t>Самые высокие темпы развития гибкости наблюдаются в воз­расте от 7 до 10 лет. Максимальная гибкость отмечена у девочек в 11 —13 лет, у мальчиков — в 13—15 лет.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699387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9713" y="408145"/>
            <a:ext cx="10353762" cy="4058751"/>
          </a:xfrm>
        </p:spPr>
        <p:txBody>
          <a:bodyPr>
            <a:normAutofit/>
          </a:bodyPr>
          <a:lstStyle/>
          <a:p>
            <a:pPr marL="36900" indent="0" algn="ctr">
              <a:buNone/>
            </a:pPr>
            <a:r>
              <a:rPr lang="ru-RU" sz="2800" dirty="0">
                <a:effectLst/>
              </a:rPr>
              <a:t>Примерные упражнения для развития гибкости:</a:t>
            </a:r>
            <a:endParaRPr lang="ru-RU" sz="2800" dirty="0" smtClean="0">
              <a:effectLst/>
            </a:endParaRPr>
          </a:p>
          <a:p>
            <a:r>
              <a:rPr lang="ru-RU" dirty="0" smtClean="0">
                <a:effectLst/>
              </a:rPr>
              <a:t>- </a:t>
            </a:r>
            <a:r>
              <a:rPr lang="ru-RU" dirty="0">
                <a:effectLst/>
              </a:rPr>
              <a:t>из положения стоя (сидя) наклоны вперед, ноги не сгибать. То же с отягощением ;</a:t>
            </a:r>
          </a:p>
          <a:p>
            <a:r>
              <a:rPr lang="ru-RU" dirty="0">
                <a:effectLst/>
              </a:rPr>
              <a:t>- в различных положениях выпада (вперед, назад, в сторону) растягивание в коленных и тазобедренных суставах. То же с отягощением;</a:t>
            </a:r>
          </a:p>
          <a:p>
            <a:r>
              <a:rPr lang="ru-RU" dirty="0">
                <a:effectLst/>
              </a:rPr>
              <a:t>- из положения лёжа сделать «мост»;</a:t>
            </a:r>
          </a:p>
          <a:p>
            <a:r>
              <a:rPr lang="ru-RU" dirty="0">
                <a:effectLst/>
              </a:rPr>
              <a:t>- стоя спиной к стене (в шаге от нее), прогибаясь назад, опираясь руками о стену, прийти в положение «мост».</a:t>
            </a:r>
          </a:p>
          <a:p>
            <a:r>
              <a:rPr lang="ru-RU" dirty="0">
                <a:effectLst/>
              </a:rPr>
              <a:t>- маховые движения ногами (вперед, назад, в стороны) с максимальной амплитудой;</a:t>
            </a:r>
          </a:p>
          <a:p>
            <a:r>
              <a:rPr lang="ru-RU" dirty="0">
                <a:effectLst/>
              </a:rPr>
              <a:t>- сидя на пятках, прогнуться назад, стараясь коснуться головой пола.</a:t>
            </a:r>
          </a:p>
          <a:p>
            <a:pPr marL="3690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626526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762000" y="0"/>
            <a:ext cx="13716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92013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Ловкость.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1711428"/>
            <a:ext cx="10353762" cy="4058751"/>
          </a:xfrm>
        </p:spPr>
        <p:txBody>
          <a:bodyPr/>
          <a:lstStyle/>
          <a:p>
            <a:pPr marL="36900" indent="0">
              <a:buNone/>
            </a:pPr>
            <a:r>
              <a:rPr lang="ru-RU" dirty="0" smtClean="0">
                <a:effectLst/>
              </a:rPr>
              <a:t>- умение </a:t>
            </a:r>
            <a:r>
              <a:rPr lang="ru-RU" dirty="0">
                <a:effectLst/>
              </a:rPr>
              <a:t>человека быстро совершать точные движения и двигательные </a:t>
            </a:r>
            <a:r>
              <a:rPr lang="ru-RU" dirty="0" smtClean="0">
                <a:effectLst/>
              </a:rPr>
              <a:t>действия</a:t>
            </a:r>
          </a:p>
          <a:p>
            <a:pPr marL="36900" indent="0">
              <a:buNone/>
            </a:pPr>
            <a:endParaRPr lang="ru-RU" dirty="0" smtClean="0"/>
          </a:p>
          <a:p>
            <a:pPr marL="36900" indent="0">
              <a:buNone/>
            </a:pPr>
            <a:r>
              <a:rPr lang="ru-RU" dirty="0">
                <a:effectLst/>
              </a:rPr>
              <a:t>Особенно благоприятным для развития ловкости является возраст от 1 до 12—13 лет. Этому способствуют высокая пластич­ность центральной нервной системы, интенсивное развитие дви­гательного анализатора, а также использование на занятиях услож­няющихся упражнений ритмической гимнастики, игровых заданий, упражнений с предметами.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243473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9712" y="492229"/>
            <a:ext cx="10353762" cy="4058751"/>
          </a:xfrm>
        </p:spPr>
        <p:txBody>
          <a:bodyPr/>
          <a:lstStyle/>
          <a:p>
            <a:pPr marL="36900" indent="0" algn="ctr">
              <a:buNone/>
            </a:pPr>
            <a:r>
              <a:rPr lang="ru-RU" sz="2800" dirty="0">
                <a:effectLst/>
              </a:rPr>
              <a:t>Примерные упражнения для развития ловкости:</a:t>
            </a:r>
            <a:endParaRPr lang="ru-RU" sz="2800" dirty="0" smtClean="0">
              <a:effectLst/>
            </a:endParaRPr>
          </a:p>
          <a:p>
            <a:r>
              <a:rPr lang="ru-RU" dirty="0" smtClean="0">
                <a:effectLst/>
              </a:rPr>
              <a:t>- </a:t>
            </a:r>
            <a:r>
              <a:rPr lang="ru-RU" dirty="0">
                <a:effectLst/>
              </a:rPr>
              <a:t>жонглирование теннисными мячами;</a:t>
            </a:r>
          </a:p>
          <a:p>
            <a:r>
              <a:rPr lang="ru-RU" dirty="0">
                <a:effectLst/>
              </a:rPr>
              <a:t>- всевозможные кувырки (вперед и назад в группировке, боком);</a:t>
            </a:r>
          </a:p>
          <a:p>
            <a:r>
              <a:rPr lang="ru-RU" dirty="0">
                <a:effectLst/>
              </a:rPr>
              <a:t>- прыжки через скакалку (на одной, двух ногах, со скрещением рук впереди);</a:t>
            </a:r>
          </a:p>
          <a:p>
            <a:r>
              <a:rPr lang="ru-RU" dirty="0">
                <a:effectLst/>
              </a:rPr>
              <a:t>- подвижные игры;</a:t>
            </a:r>
          </a:p>
          <a:p>
            <a:r>
              <a:rPr lang="ru-RU" dirty="0">
                <a:effectLst/>
              </a:rPr>
              <a:t>- спортивные игры (волейбол, баскетбол, футбол, настольный теннис).</a:t>
            </a:r>
          </a:p>
          <a:p>
            <a:pPr marL="3690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621794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64197"/>
            <a:ext cx="12192000" cy="7386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33347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Разновидности физических качеств: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>
                <a:effectLst/>
              </a:rPr>
              <a:t>С</a:t>
            </a:r>
            <a:r>
              <a:rPr lang="ru-RU" sz="4000" dirty="0" smtClean="0">
                <a:effectLst/>
              </a:rPr>
              <a:t>ила</a:t>
            </a:r>
          </a:p>
          <a:p>
            <a:r>
              <a:rPr lang="ru-RU" sz="4000" dirty="0" smtClean="0">
                <a:effectLst/>
              </a:rPr>
              <a:t>Быстрота</a:t>
            </a:r>
          </a:p>
          <a:p>
            <a:r>
              <a:rPr lang="ru-RU" sz="4000" dirty="0" smtClean="0">
                <a:effectLst/>
              </a:rPr>
              <a:t>Выносливость</a:t>
            </a:r>
          </a:p>
          <a:p>
            <a:r>
              <a:rPr lang="ru-RU" sz="4000" dirty="0" smtClean="0">
                <a:effectLst/>
              </a:rPr>
              <a:t>Гибкость</a:t>
            </a:r>
          </a:p>
          <a:p>
            <a:r>
              <a:rPr lang="ru-RU" sz="4000" dirty="0">
                <a:effectLst/>
              </a:rPr>
              <a:t>Л</a:t>
            </a:r>
            <a:r>
              <a:rPr lang="ru-RU" sz="4000" dirty="0" smtClean="0">
                <a:effectLst/>
              </a:rPr>
              <a:t>овкость</a:t>
            </a:r>
            <a:r>
              <a:rPr lang="ru-RU" sz="4000" dirty="0">
                <a:effectLst/>
              </a:rPr>
              <a:t> </a:t>
            </a:r>
            <a:endParaRPr lang="ru-RU" sz="4000" dirty="0" smtClean="0">
              <a:effectLst/>
            </a:endParaRPr>
          </a:p>
          <a:p>
            <a:pPr marL="3690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119193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Сила.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900" indent="0">
              <a:buNone/>
            </a:pPr>
            <a:r>
              <a:rPr lang="ru-RU" dirty="0" smtClean="0">
                <a:effectLst/>
              </a:rPr>
              <a:t>- способность </a:t>
            </a:r>
            <a:r>
              <a:rPr lang="ru-RU" dirty="0">
                <a:effectLst/>
              </a:rPr>
              <a:t>человека преодолевать внешнее сопротивление за счет активности мышц</a:t>
            </a:r>
            <a:r>
              <a:rPr lang="ru-RU" dirty="0" smtClean="0">
                <a:effectLst/>
              </a:rPr>
              <a:t>.</a:t>
            </a:r>
          </a:p>
          <a:p>
            <a:pPr marL="36900" indent="0">
              <a:buNone/>
            </a:pPr>
            <a:endParaRPr lang="ru-RU" dirty="0" smtClean="0"/>
          </a:p>
          <a:p>
            <a:pPr marL="36900" indent="0">
              <a:buNone/>
            </a:pPr>
            <a:endParaRPr lang="ru-RU" dirty="0"/>
          </a:p>
          <a:p>
            <a:pPr marL="36900" indent="0">
              <a:buNone/>
            </a:pPr>
            <a:r>
              <a:rPr lang="ru-RU" dirty="0" smtClean="0"/>
              <a:t>Наиболее </a:t>
            </a:r>
            <a:r>
              <a:rPr lang="ru-RU" dirty="0"/>
              <a:t>благоприятным периодом развития </a:t>
            </a:r>
            <a:r>
              <a:rPr lang="ru-RU" dirty="0" smtClean="0"/>
              <a:t>силы у </a:t>
            </a:r>
            <a:r>
              <a:rPr lang="ru-RU" b="1" dirty="0" smtClean="0"/>
              <a:t>мальчиков</a:t>
            </a:r>
            <a:r>
              <a:rPr lang="ru-RU" dirty="0" smtClean="0"/>
              <a:t> </a:t>
            </a:r>
            <a:r>
              <a:rPr lang="ru-RU" dirty="0"/>
              <a:t>являет­ся возраст от 7 до 11 —12 лет, и после 15 лет. У </a:t>
            </a:r>
            <a:r>
              <a:rPr lang="ru-RU" b="1" dirty="0"/>
              <a:t>девочек</a:t>
            </a:r>
            <a:r>
              <a:rPr lang="ru-RU" dirty="0"/>
              <a:t> силовые показатели развиваются до 12—13 лет, а затем сила </a:t>
            </a:r>
            <a:r>
              <a:rPr lang="ru-RU" dirty="0" smtClean="0"/>
              <a:t>снижается.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80194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1738" y="178676"/>
            <a:ext cx="11025819" cy="6463861"/>
          </a:xfrm>
        </p:spPr>
        <p:txBody>
          <a:bodyPr>
            <a:normAutofit/>
          </a:bodyPr>
          <a:lstStyle/>
          <a:p>
            <a:pPr marL="36900" indent="0" algn="ctr">
              <a:buNone/>
            </a:pPr>
            <a:r>
              <a:rPr lang="ru-RU" sz="2800" dirty="0">
                <a:effectLst/>
              </a:rPr>
              <a:t>Примерные упражнения для развития силы:</a:t>
            </a:r>
          </a:p>
          <a:p>
            <a:r>
              <a:rPr lang="ru-RU" dirty="0">
                <a:effectLst/>
              </a:rPr>
              <a:t>- сгибание и разгибание рук в упоре (стоя, лежа);</a:t>
            </a:r>
          </a:p>
          <a:p>
            <a:r>
              <a:rPr lang="ru-RU" dirty="0">
                <a:effectLst/>
              </a:rPr>
              <a:t>- приседания на одной, двух ногах;</a:t>
            </a:r>
          </a:p>
          <a:p>
            <a:r>
              <a:rPr lang="ru-RU" dirty="0">
                <a:effectLst/>
              </a:rPr>
              <a:t>- подтягивание;</a:t>
            </a:r>
          </a:p>
          <a:p>
            <a:r>
              <a:rPr lang="ru-RU" dirty="0">
                <a:effectLst/>
              </a:rPr>
              <a:t>- наклоны назад с поворотом туловища вправо и влево сидя, ноги закреплены, руки за голову (или вдоль туловища). </a:t>
            </a:r>
            <a:endParaRPr lang="ru-RU" dirty="0" smtClean="0">
              <a:effectLst/>
            </a:endParaRPr>
          </a:p>
          <a:p>
            <a:r>
              <a:rPr lang="ru-RU" dirty="0" smtClean="0">
                <a:effectLst/>
              </a:rPr>
              <a:t>- </a:t>
            </a:r>
            <a:r>
              <a:rPr lang="ru-RU" dirty="0">
                <a:effectLst/>
              </a:rPr>
              <a:t>лежа на спине, поднимание прямых ног перпендикулярно туловищу;</a:t>
            </a:r>
          </a:p>
          <a:p>
            <a:r>
              <a:rPr lang="ru-RU" dirty="0">
                <a:effectLst/>
              </a:rPr>
              <a:t>- упор сидя, поднимание и опускание </a:t>
            </a:r>
            <a:r>
              <a:rPr lang="ru-RU" dirty="0" smtClean="0">
                <a:effectLst/>
              </a:rPr>
              <a:t>одной/двух </a:t>
            </a:r>
            <a:r>
              <a:rPr lang="ru-RU" dirty="0">
                <a:effectLst/>
              </a:rPr>
              <a:t>прямых ног, попеременные движения ногами вверх—вниз («ножницы»).</a:t>
            </a:r>
          </a:p>
          <a:p>
            <a:r>
              <a:rPr lang="ru-RU" dirty="0">
                <a:effectLst/>
              </a:rPr>
              <a:t>- сгибание и разгибание рук с гантелями, круги руками внутрь и наружу, </a:t>
            </a:r>
            <a:r>
              <a:rPr lang="ru-RU" dirty="0" smtClean="0">
                <a:effectLst/>
              </a:rPr>
              <a:t>подскоки, приседания </a:t>
            </a:r>
            <a:r>
              <a:rPr lang="ru-RU" dirty="0">
                <a:effectLst/>
              </a:rPr>
              <a:t>на </a:t>
            </a:r>
            <a:r>
              <a:rPr lang="ru-RU" dirty="0" smtClean="0">
                <a:effectLst/>
              </a:rPr>
              <a:t>одной/двух </a:t>
            </a:r>
            <a:r>
              <a:rPr lang="ru-RU" dirty="0">
                <a:effectLst/>
              </a:rPr>
              <a:t>ногах. Упражнение выполняется с гантелями;</a:t>
            </a:r>
          </a:p>
          <a:p>
            <a:r>
              <a:rPr lang="ru-RU" dirty="0">
                <a:effectLst/>
              </a:rPr>
              <a:t>- из различных исходных положений растягивание эспандера или резинового амортизатора;</a:t>
            </a:r>
          </a:p>
          <a:p>
            <a:r>
              <a:rPr lang="ru-RU" dirty="0">
                <a:effectLst/>
              </a:rPr>
              <a:t>- плавание (20—50 м);</a:t>
            </a:r>
          </a:p>
          <a:p>
            <a:r>
              <a:rPr lang="ru-RU" dirty="0">
                <a:effectLst/>
              </a:rPr>
              <a:t>- бег на коньках;</a:t>
            </a:r>
          </a:p>
          <a:p>
            <a:r>
              <a:rPr lang="ru-RU" dirty="0">
                <a:effectLst/>
              </a:rPr>
              <a:t>- спортивные и подвижные игры.</a:t>
            </a:r>
          </a:p>
          <a:p>
            <a:pPr marL="3690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327097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235021" y="-207672"/>
            <a:ext cx="18370747" cy="7065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13997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Быстрота.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900" indent="0">
              <a:buNone/>
            </a:pPr>
            <a:r>
              <a:rPr lang="ru-RU" dirty="0" smtClean="0">
                <a:effectLst/>
              </a:rPr>
              <a:t>- комплекс </a:t>
            </a:r>
            <a:r>
              <a:rPr lang="ru-RU" dirty="0">
                <a:effectLst/>
              </a:rPr>
              <a:t>функциональных свойств человека, определяющих скоростные характеристики </a:t>
            </a:r>
            <a:r>
              <a:rPr lang="ru-RU" dirty="0" smtClean="0">
                <a:effectLst/>
              </a:rPr>
              <a:t>движений</a:t>
            </a:r>
          </a:p>
          <a:p>
            <a:pPr>
              <a:buFontTx/>
              <a:buChar char="-"/>
            </a:pPr>
            <a:endParaRPr lang="ru-RU" dirty="0">
              <a:effectLst/>
            </a:endParaRPr>
          </a:p>
          <a:p>
            <a:pPr>
              <a:buFontTx/>
              <a:buChar char="-"/>
            </a:pPr>
            <a:endParaRPr lang="ru-RU" dirty="0" smtClean="0">
              <a:effectLst/>
            </a:endParaRPr>
          </a:p>
          <a:p>
            <a:pPr marL="36900" indent="0">
              <a:buNone/>
            </a:pPr>
            <a:r>
              <a:rPr lang="ru-RU" dirty="0">
                <a:effectLst/>
              </a:rPr>
              <a:t>Развитие скоростных качеств в основном заканчивается к 14— 15 годам. Как свидетельствует практика, лучшим временем для выработки быстроты является возраст от 10 до 14 лет, а наиболее действенным средством — бег на короткие дистанции (до 60 м), а также прыжки через скакалку на </a:t>
            </a:r>
            <a:r>
              <a:rPr lang="ru-RU" dirty="0" smtClean="0">
                <a:effectLst/>
              </a:rPr>
              <a:t>время.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24462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2759" y="84083"/>
            <a:ext cx="11004798" cy="6611007"/>
          </a:xfrm>
        </p:spPr>
        <p:txBody>
          <a:bodyPr/>
          <a:lstStyle/>
          <a:p>
            <a:pPr marL="36900" indent="0" algn="ctr">
              <a:buNone/>
            </a:pPr>
            <a:r>
              <a:rPr lang="ru-RU" sz="2800" dirty="0">
                <a:effectLst/>
              </a:rPr>
              <a:t>Примерные упражнения для развития быстроты:</a:t>
            </a:r>
          </a:p>
          <a:p>
            <a:r>
              <a:rPr lang="ru-RU" dirty="0">
                <a:effectLst/>
              </a:rPr>
              <a:t>- бег в упоре стоя с максимальной скоростью (20—30 с);</a:t>
            </a:r>
          </a:p>
          <a:p>
            <a:r>
              <a:rPr lang="ru-RU" dirty="0">
                <a:effectLst/>
              </a:rPr>
              <a:t>- семенящий бег (8—12 м);</a:t>
            </a:r>
          </a:p>
          <a:p>
            <a:r>
              <a:rPr lang="ru-RU" dirty="0">
                <a:effectLst/>
              </a:rPr>
              <a:t>- имитация движений рук как при беге с максимальной скоростью (20—30 с);</a:t>
            </a:r>
          </a:p>
          <a:p>
            <a:r>
              <a:rPr lang="ru-RU" dirty="0">
                <a:effectLst/>
              </a:rPr>
              <a:t>- бег с ускорением 10—15 м (3—6 раз);</a:t>
            </a:r>
          </a:p>
          <a:p>
            <a:r>
              <a:rPr lang="ru-RU" dirty="0">
                <a:effectLst/>
              </a:rPr>
              <a:t>- бег на коньках на скорость, 15—20 м (4—6 раз);</a:t>
            </a:r>
          </a:p>
          <a:p>
            <a:r>
              <a:rPr lang="ru-RU" dirty="0" smtClean="0">
                <a:effectLst/>
              </a:rPr>
              <a:t>- </a:t>
            </a:r>
            <a:r>
              <a:rPr lang="ru-RU" dirty="0">
                <a:effectLst/>
              </a:rPr>
              <a:t>повторное прохождение на лыжах отрезков 100—200 м;</a:t>
            </a:r>
          </a:p>
          <a:p>
            <a:r>
              <a:rPr lang="ru-RU" dirty="0">
                <a:effectLst/>
              </a:rPr>
              <a:t>- спортивные, подвижные игры.</a:t>
            </a:r>
          </a:p>
          <a:p>
            <a:pPr marL="3690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1622934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-614610"/>
            <a:ext cx="12276083" cy="8032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86237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Выносливость.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3631" y="2005718"/>
            <a:ext cx="10353762" cy="4058751"/>
          </a:xfrm>
        </p:spPr>
        <p:txBody>
          <a:bodyPr>
            <a:normAutofit/>
          </a:bodyPr>
          <a:lstStyle/>
          <a:p>
            <a:pPr marL="36900" indent="0">
              <a:buNone/>
            </a:pPr>
            <a:r>
              <a:rPr lang="ru-RU" dirty="0" smtClean="0">
                <a:effectLst/>
              </a:rPr>
              <a:t>- способность </a:t>
            </a:r>
            <a:r>
              <a:rPr lang="ru-RU" dirty="0">
                <a:effectLst/>
              </a:rPr>
              <a:t>организма противостоять утомлению, то есть длительно работать не уставая</a:t>
            </a:r>
            <a:r>
              <a:rPr lang="ru-RU" dirty="0" smtClean="0">
                <a:effectLst/>
              </a:rPr>
              <a:t>.</a:t>
            </a:r>
          </a:p>
          <a:p>
            <a:pPr>
              <a:buFontTx/>
              <a:buChar char="-"/>
            </a:pPr>
            <a:endParaRPr lang="ru-RU" dirty="0">
              <a:effectLst/>
            </a:endParaRPr>
          </a:p>
          <a:p>
            <a:pPr marL="36900" indent="0">
              <a:buNone/>
            </a:pPr>
            <a:r>
              <a:rPr lang="ru-RU" dirty="0">
                <a:effectLst/>
              </a:rPr>
              <a:t>Для детей младшего школьного возраста характерна </a:t>
            </a:r>
            <a:r>
              <a:rPr lang="ru-RU" dirty="0" smtClean="0">
                <a:effectLst/>
              </a:rPr>
              <a:t>незначи­тельная выносливость</a:t>
            </a:r>
            <a:r>
              <a:rPr lang="ru-RU" b="1" dirty="0">
                <a:effectLst/>
              </a:rPr>
              <a:t>.</a:t>
            </a:r>
            <a:r>
              <a:rPr lang="ru-RU" dirty="0">
                <a:effectLst/>
              </a:rPr>
              <a:t> </a:t>
            </a:r>
            <a:r>
              <a:rPr lang="ru-RU" dirty="0" smtClean="0">
                <a:effectLst/>
              </a:rPr>
              <a:t>Но </a:t>
            </a:r>
            <a:r>
              <a:rPr lang="ru-RU" dirty="0">
                <a:effectLst/>
              </a:rPr>
              <a:t>применять большие нагрузки в этом возрасте недопустимо, так как в этот период происходит наиболее активное развитие сердечно-сосудистой системы, дыхательной и других систем </a:t>
            </a:r>
            <a:r>
              <a:rPr lang="ru-RU" dirty="0" smtClean="0">
                <a:effectLst/>
              </a:rPr>
              <a:t>организма. </a:t>
            </a:r>
            <a:r>
              <a:rPr lang="ru-RU" dirty="0">
                <a:effectLst/>
              </a:rPr>
              <a:t>Развивать выносливость в детском и подростковом возрасте лучше всего с помощью упражне­ний, выполняемых в умеренном темпе</a:t>
            </a:r>
            <a:r>
              <a:rPr lang="ru-RU" dirty="0" smtClean="0">
                <a:effectLst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9261985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ланец">
  <a:themeElements>
    <a:clrScheme name="Сланец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Сланец">
      <a:majorFont>
        <a:latin typeface="Calisto MT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анец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TM04033929[[fn=Грифель]]</Template>
  <TotalTime>165</TotalTime>
  <Words>612</Words>
  <Application>Microsoft Office PowerPoint</Application>
  <PresentationFormat>Произвольный</PresentationFormat>
  <Paragraphs>69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Сланец</vt:lpstr>
      <vt:lpstr>Физические качества человека.</vt:lpstr>
      <vt:lpstr>Разновидности физических качеств:</vt:lpstr>
      <vt:lpstr>Сила.</vt:lpstr>
      <vt:lpstr>Слайд 4</vt:lpstr>
      <vt:lpstr>Слайд 5</vt:lpstr>
      <vt:lpstr>Быстрота.</vt:lpstr>
      <vt:lpstr>Слайд 7</vt:lpstr>
      <vt:lpstr>Слайд 8</vt:lpstr>
      <vt:lpstr>Выносливость.</vt:lpstr>
      <vt:lpstr>Слайд 10</vt:lpstr>
      <vt:lpstr>Слайд 11</vt:lpstr>
      <vt:lpstr>Гибкость.</vt:lpstr>
      <vt:lpstr>Слайд 13</vt:lpstr>
      <vt:lpstr>Слайд 14</vt:lpstr>
      <vt:lpstr>Ловкость.</vt:lpstr>
      <vt:lpstr>Слайд 16</vt:lpstr>
      <vt:lpstr>Слайд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Физические качества человека.</dc:title>
  <dc:creator>tim.king@bk.ru</dc:creator>
  <cp:lastModifiedBy>Pawel</cp:lastModifiedBy>
  <cp:revision>13</cp:revision>
  <dcterms:created xsi:type="dcterms:W3CDTF">2019-03-18T07:45:58Z</dcterms:created>
  <dcterms:modified xsi:type="dcterms:W3CDTF">2008-07-16T14:06:50Z</dcterms:modified>
</cp:coreProperties>
</file>