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  <p:sldId id="257" r:id="rId3"/>
    <p:sldId id="260" r:id="rId4"/>
    <p:sldId id="258" r:id="rId5"/>
    <p:sldId id="265" r:id="rId6"/>
    <p:sldId id="262" r:id="rId7"/>
    <p:sldId id="263" r:id="rId8"/>
    <p:sldId id="264" r:id="rId9"/>
    <p:sldId id="266" r:id="rId10"/>
    <p:sldId id="259" r:id="rId11"/>
    <p:sldId id="261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5C70CF0-75A7-44DE-AB5F-998FF5D43177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43BFBDE-7854-4B6D-A161-E776A6AE295D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05151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70CF0-75A7-44DE-AB5F-998FF5D43177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BFBDE-7854-4B6D-A161-E776A6AE29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10538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70CF0-75A7-44DE-AB5F-998FF5D43177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BFBDE-7854-4B6D-A161-E776A6AE29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7821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70CF0-75A7-44DE-AB5F-998FF5D43177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BFBDE-7854-4B6D-A161-E776A6AE29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5975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70CF0-75A7-44DE-AB5F-998FF5D43177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BFBDE-7854-4B6D-A161-E776A6AE295D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41226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70CF0-75A7-44DE-AB5F-998FF5D43177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BFBDE-7854-4B6D-A161-E776A6AE29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90265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70CF0-75A7-44DE-AB5F-998FF5D43177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BFBDE-7854-4B6D-A161-E776A6AE29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29429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70CF0-75A7-44DE-AB5F-998FF5D43177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BFBDE-7854-4B6D-A161-E776A6AE29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021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70CF0-75A7-44DE-AB5F-998FF5D43177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BFBDE-7854-4B6D-A161-E776A6AE29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46520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70CF0-75A7-44DE-AB5F-998FF5D43177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BFBDE-7854-4B6D-A161-E776A6AE29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85925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70CF0-75A7-44DE-AB5F-998FF5D43177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BFBDE-7854-4B6D-A161-E776A6AE29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4629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35C70CF0-75A7-44DE-AB5F-998FF5D43177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F43BFBDE-7854-4B6D-A161-E776A6AE29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8498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11614" y="149469"/>
            <a:ext cx="6065325" cy="2154116"/>
          </a:xfrm>
        </p:spPr>
        <p:txBody>
          <a:bodyPr>
            <a:normAutofit fontScale="90000"/>
          </a:bodyPr>
          <a:lstStyle/>
          <a:p>
            <a:r>
              <a:rPr lang="ru-RU" sz="9600" dirty="0"/>
              <a:t>С</a:t>
            </a:r>
            <a:r>
              <a:rPr lang="ru-RU" dirty="0" smtClean="0"/>
              <a:t>емейный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бюджет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752492" y="4959880"/>
            <a:ext cx="4410697" cy="1388165"/>
          </a:xfrm>
        </p:spPr>
        <p:txBody>
          <a:bodyPr/>
          <a:lstStyle/>
          <a:p>
            <a:r>
              <a:rPr lang="ru-RU" dirty="0" smtClean="0"/>
              <a:t>Подготовила: Сафронова В.И., учитель начальных классов МКОУ «АСШ им. А.А. Кудрявцева»</a:t>
            </a:r>
            <a:endParaRPr lang="ru-RU" dirty="0"/>
          </a:p>
        </p:txBody>
      </p:sp>
      <p:pic>
        <p:nvPicPr>
          <p:cNvPr id="1028" name="Picture 4" descr="https://avatars.mds.yandex.net/i?id=331c3da7daae68aa825f3dbde5d22472096f69dc-9095341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459" y="2373923"/>
            <a:ext cx="5948707" cy="4249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13391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Пословицы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1626577"/>
            <a:ext cx="9872871" cy="4469423"/>
          </a:xfrm>
        </p:spPr>
        <p:txBody>
          <a:bodyPr/>
          <a:lstStyle/>
          <a:p>
            <a:r>
              <a:rPr lang="ru-RU" sz="2800" dirty="0"/>
              <a:t>Нелегко деньги нажить, а легко прожить.</a:t>
            </a:r>
          </a:p>
          <a:p>
            <a:r>
              <a:rPr lang="ru-RU" sz="2800" dirty="0"/>
              <a:t>Береги денежку на чёрный день.</a:t>
            </a:r>
          </a:p>
          <a:p>
            <a:r>
              <a:rPr lang="ru-RU" sz="2800" dirty="0"/>
              <a:t>Копейка рубль бережёт.</a:t>
            </a:r>
          </a:p>
          <a:p>
            <a:r>
              <a:rPr lang="ru-RU" sz="2800" dirty="0"/>
              <a:t>Кто долго спит, тот денег не скопит.</a:t>
            </a:r>
          </a:p>
          <a:p>
            <a:r>
              <a:rPr lang="ru-RU" sz="2800" dirty="0"/>
              <a:t>Береги хлеб для еды, а деньги для беды.</a:t>
            </a:r>
          </a:p>
          <a:p>
            <a:r>
              <a:rPr lang="ru-RU" sz="2800" dirty="0"/>
              <a:t>Не клади все деньги в один карман.</a:t>
            </a:r>
          </a:p>
          <a:p>
            <a:endParaRPr lang="ru-RU" dirty="0"/>
          </a:p>
        </p:txBody>
      </p:sp>
      <p:pic>
        <p:nvPicPr>
          <p:cNvPr id="8194" name="Picture 2" descr="https://avatars.dzeninfra.ru/get-zen_doc/195198/pub_5fbae557ccd7953aaa4c001b_5fbaf731ccd7953aaa55f210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1477" y="2637692"/>
            <a:ext cx="5345722" cy="3965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43890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7387" y="3858265"/>
            <a:ext cx="13558862" cy="123189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2250830"/>
            <a:ext cx="9872871" cy="3845169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4400" b="1" dirty="0"/>
              <a:t>Нажить много денег – храбрость; сохранить их – мудрость, </a:t>
            </a:r>
            <a:endParaRPr lang="ru-RU" sz="4400" b="1" dirty="0" smtClean="0"/>
          </a:p>
          <a:p>
            <a:pPr marL="45720" indent="0">
              <a:buNone/>
            </a:pPr>
            <a:r>
              <a:rPr lang="ru-RU" sz="4400" b="1" dirty="0" smtClean="0"/>
              <a:t>а </a:t>
            </a:r>
            <a:r>
              <a:rPr lang="ru-RU" sz="4400" b="1" dirty="0"/>
              <a:t>умело расходовать – искусство»</a:t>
            </a:r>
            <a:r>
              <a:rPr lang="ru-RU" sz="4400" dirty="0"/>
              <a:t> </a:t>
            </a:r>
          </a:p>
        </p:txBody>
      </p:sp>
      <p:pic>
        <p:nvPicPr>
          <p:cNvPr id="2050" name="Picture 2" descr="https://shareslide.ru/img/thumbs/8aebbcba6b1fad822044d9862f971e7b-800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482" y="197225"/>
            <a:ext cx="11286565" cy="6427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85509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</a:t>
            </a:r>
            <a:r>
              <a:rPr lang="ru-RU" sz="5400" dirty="0" smtClean="0"/>
              <a:t>Спасибо за внимание!</a:t>
            </a:r>
            <a:endParaRPr lang="ru-RU" sz="5400" dirty="0"/>
          </a:p>
        </p:txBody>
      </p:sp>
      <p:pic>
        <p:nvPicPr>
          <p:cNvPr id="1026" name="Picture 2" descr="https://kcson-ishim.tmn.socinfo.ru/media/2023/06/22/1280957985/1625244627_39-kartinkin-com-p-fon-finansovaya-gramotnost-dlya-doshkolnik-4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3785" y="2057400"/>
            <a:ext cx="5411092" cy="403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8952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3" algn="l" rtl="0">
              <a:lnSpc>
                <a:spcPct val="90000"/>
              </a:lnSpc>
              <a:spcBef>
                <a:spcPct val="0"/>
              </a:spcBef>
            </a:pPr>
            <a:r>
              <a:rPr lang="ru-RU" sz="2400" b="1" dirty="0" smtClean="0"/>
              <a:t>Цель классного часа</a:t>
            </a:r>
            <a:r>
              <a:rPr lang="ru-RU" sz="2400" dirty="0" smtClean="0"/>
              <a:t>: </a:t>
            </a:r>
            <a:r>
              <a:rPr lang="ru-RU" sz="2400" dirty="0" smtClean="0"/>
              <a:t>Формирование финансовой грамотности. Овладение практическими навыками распределения семейного бюджета.</a:t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1626577"/>
            <a:ext cx="9872871" cy="4469423"/>
          </a:xfrm>
        </p:spPr>
        <p:txBody>
          <a:bodyPr>
            <a:normAutofit/>
          </a:bodyPr>
          <a:lstStyle/>
          <a:p>
            <a:pPr marL="822960" lvl="3" indent="0">
              <a:buNone/>
            </a:pPr>
            <a:r>
              <a:rPr lang="ru-RU" sz="2800" b="1" dirty="0" smtClean="0"/>
              <a:t>Задачи</a:t>
            </a:r>
            <a:r>
              <a:rPr lang="ru-RU" sz="2800" b="1" dirty="0"/>
              <a:t>:</a:t>
            </a:r>
          </a:p>
          <a:p>
            <a:pPr lvl="0"/>
            <a:r>
              <a:rPr lang="ru-RU" sz="2800" dirty="0"/>
              <a:t>Выявить основные источники формирования семейного бюджета.</a:t>
            </a:r>
          </a:p>
          <a:p>
            <a:pPr lvl="0"/>
            <a:r>
              <a:rPr lang="ru-RU" sz="2800" dirty="0"/>
              <a:t>Приобщать учащихся к разумному ведению хозяйства, планированию, умению делать выбор. Овладение способами познавательной и практической деятельности.</a:t>
            </a:r>
          </a:p>
          <a:p>
            <a:pPr lvl="0"/>
            <a:r>
              <a:rPr lang="ru-RU" sz="2800" dirty="0"/>
              <a:t>Разработать рекомендации по экономии и повышению семейного бюджета.</a:t>
            </a:r>
          </a:p>
          <a:p>
            <a:pPr lvl="0"/>
            <a:r>
              <a:rPr lang="ru-RU" sz="2800" dirty="0"/>
              <a:t>Воспитывать уважение к членам семьи, их труду.</a:t>
            </a:r>
          </a:p>
          <a:p>
            <a:pPr marL="45720" indent="0">
              <a:buNone/>
            </a:pPr>
            <a:endParaRPr lang="ru-RU" sz="2800" dirty="0"/>
          </a:p>
        </p:txBody>
      </p:sp>
      <p:sp>
        <p:nvSpPr>
          <p:cNvPr id="4" name="AutoShape 2" descr="https://kcson10.uszn032.ru/upload/iblock/f85/cwxyvbfhql3n5gqk5tp9l87ams2a2784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kcson10.uszn032.ru/upload/iblock/f85/cwxyvbfhql3n5gqk5tp9l87ams2a2784.webp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https://kcson10.uszn032.ru/upload/iblock/f85/cwxyvbfhql3n5gqk5tp9l87ams2a2784.webp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https://kcson10.uszn032.ru/upload/iblock/f85/cwxyvbfhql3n5gqk5tp9l87ams2a2784.webp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0" descr="https://kcson10.uszn032.ru/upload/iblock/f85/cwxyvbfhql3n5gqk5tp9l87ams2a2784.webp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92864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  <a:r>
              <a:rPr lang="ru-RU" b="1" dirty="0"/>
              <a:t>Виды расходов в семье.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1143000"/>
            <a:ext cx="9872871" cy="4953000"/>
          </a:xfrm>
        </p:spPr>
        <p:txBody>
          <a:bodyPr>
            <a:normAutofit lnSpcReduction="10000"/>
          </a:bodyPr>
          <a:lstStyle/>
          <a:p>
            <a:endParaRPr lang="ru-RU" dirty="0"/>
          </a:p>
          <a:p>
            <a:pPr lvl="0"/>
            <a:r>
              <a:rPr lang="ru-RU" sz="2400" b="1" dirty="0"/>
              <a:t>Постоянные расходы </a:t>
            </a:r>
            <a:r>
              <a:rPr lang="ru-RU" sz="2400" dirty="0"/>
              <a:t>– расходы, которые не меняются в течение какого-то периода времени (покупка основных продуктов питания, плата за квартиру, проездной билет и </a:t>
            </a:r>
            <a:r>
              <a:rPr lang="ru-RU" sz="2400" dirty="0" err="1"/>
              <a:t>т.д</a:t>
            </a:r>
            <a:r>
              <a:rPr lang="ru-RU" sz="2400" dirty="0"/>
              <a:t>).</a:t>
            </a:r>
          </a:p>
          <a:p>
            <a:pPr lvl="0"/>
            <a:r>
              <a:rPr lang="ru-RU" sz="2400" b="1" dirty="0"/>
              <a:t>Переменные расходы</a:t>
            </a:r>
            <a:r>
              <a:rPr lang="ru-RU" sz="2400" dirty="0"/>
              <a:t> включают в себя:</a:t>
            </a:r>
          </a:p>
          <a:p>
            <a:pPr marL="45720" indent="0">
              <a:buNone/>
            </a:pPr>
            <a:r>
              <a:rPr lang="ru-RU" sz="2400" dirty="0"/>
              <a:t> </a:t>
            </a:r>
            <a:r>
              <a:rPr lang="ru-RU" sz="2400" dirty="0" smtClean="0"/>
              <a:t>  1. </a:t>
            </a:r>
            <a:r>
              <a:rPr lang="ru-RU" sz="2400" b="1" dirty="0" smtClean="0"/>
              <a:t>периодические</a:t>
            </a:r>
            <a:r>
              <a:rPr lang="ru-RU" sz="2400" dirty="0" smtClean="0"/>
              <a:t> </a:t>
            </a:r>
            <a:r>
              <a:rPr lang="ru-RU" sz="2400" dirty="0"/>
              <a:t>(покупка предметов разного срока пользования </a:t>
            </a:r>
          </a:p>
          <a:p>
            <a:pPr marL="45720" indent="0">
              <a:buNone/>
            </a:pPr>
            <a:r>
              <a:rPr lang="ru-RU" sz="2400" dirty="0"/>
              <a:t> </a:t>
            </a:r>
            <a:r>
              <a:rPr lang="ru-RU" sz="2400" dirty="0" smtClean="0"/>
              <a:t>               </a:t>
            </a:r>
            <a:r>
              <a:rPr lang="ru-RU" sz="2400" dirty="0"/>
              <a:t>(мебель 10-12 лет; верхняя одежда 2-3 сезона; бытовая техника, </a:t>
            </a:r>
            <a:r>
              <a:rPr lang="ru-RU" sz="2400" dirty="0" smtClean="0"/>
              <a:t> </a:t>
            </a:r>
          </a:p>
          <a:p>
            <a:pPr marL="45720" indent="0">
              <a:buNone/>
            </a:pPr>
            <a:r>
              <a:rPr lang="ru-RU" sz="2400" dirty="0"/>
              <a:t> </a:t>
            </a:r>
            <a:r>
              <a:rPr lang="ru-RU" sz="2400" dirty="0" smtClean="0"/>
              <a:t>               </a:t>
            </a:r>
            <a:r>
              <a:rPr lang="ru-RU" sz="2400" dirty="0" smtClean="0"/>
              <a:t> материалы </a:t>
            </a:r>
            <a:r>
              <a:rPr lang="ru-RU" sz="2400" dirty="0"/>
              <a:t>на ремонт и </a:t>
            </a:r>
            <a:r>
              <a:rPr lang="ru-RU" sz="2400" dirty="0" err="1"/>
              <a:t>т.д</a:t>
            </a:r>
            <a:r>
              <a:rPr lang="ru-RU" sz="2400" dirty="0"/>
              <a:t>).</a:t>
            </a:r>
          </a:p>
          <a:p>
            <a:pPr marL="45720" indent="0">
              <a:buNone/>
            </a:pPr>
            <a:r>
              <a:rPr lang="ru-RU" sz="2400" dirty="0"/>
              <a:t> </a:t>
            </a:r>
            <a:r>
              <a:rPr lang="ru-RU" sz="2400" dirty="0" smtClean="0"/>
              <a:t>    2. </a:t>
            </a:r>
            <a:r>
              <a:rPr lang="ru-RU" sz="2400" dirty="0" smtClean="0"/>
              <a:t> </a:t>
            </a:r>
            <a:r>
              <a:rPr lang="ru-RU" sz="2400" b="1" dirty="0"/>
              <a:t>сезонные</a:t>
            </a:r>
            <a:r>
              <a:rPr lang="ru-RU" sz="2400" dirty="0"/>
              <a:t> (заготовка ягод и овощей, закупка семян и удобрений для садового участка </a:t>
            </a:r>
            <a:r>
              <a:rPr lang="ru-RU" sz="2400" dirty="0" err="1"/>
              <a:t>и.т.д</a:t>
            </a:r>
            <a:r>
              <a:rPr lang="ru-RU" sz="2400" dirty="0"/>
              <a:t>) </a:t>
            </a:r>
          </a:p>
          <a:p>
            <a:pPr marL="45720" indent="0">
              <a:buNone/>
            </a:pPr>
            <a:r>
              <a:rPr lang="ru-RU" sz="2400" dirty="0"/>
              <a:t> </a:t>
            </a:r>
            <a:r>
              <a:rPr lang="ru-RU" sz="2400" dirty="0" smtClean="0"/>
              <a:t>     3. </a:t>
            </a:r>
            <a:r>
              <a:rPr lang="ru-RU" sz="2400" b="1" dirty="0" smtClean="0"/>
              <a:t>единовременные</a:t>
            </a:r>
            <a:r>
              <a:rPr lang="ru-RU" sz="2400" dirty="0" smtClean="0"/>
              <a:t> </a:t>
            </a:r>
            <a:r>
              <a:rPr lang="ru-RU" sz="2400" dirty="0"/>
              <a:t>(непредвиденные): (покупка лекарств, ремонт бытовой техники, покупка произведений искусства, украшений и т. д.).</a:t>
            </a:r>
          </a:p>
          <a:p>
            <a:pPr marL="45720" indent="0">
              <a:buNone/>
            </a:pPr>
            <a:endParaRPr lang="ru-RU" sz="2400" dirty="0"/>
          </a:p>
        </p:txBody>
      </p:sp>
      <p:sp>
        <p:nvSpPr>
          <p:cNvPr id="4" name="AutoShape 2" descr="https://kcson10.uszn032.ru/upload/iblock/f85/cwxyvbfhql3n5gqk5tp9l87ams2a2784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43778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Правила работы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1239715"/>
            <a:ext cx="9872871" cy="4856285"/>
          </a:xfrm>
        </p:spPr>
        <p:txBody>
          <a:bodyPr>
            <a:normAutofit lnSpcReduction="10000"/>
          </a:bodyPr>
          <a:lstStyle/>
          <a:p>
            <a:pPr marL="822960" lvl="3" indent="0">
              <a:buNone/>
            </a:pPr>
            <a:endParaRPr lang="ru-RU" dirty="0"/>
          </a:p>
          <a:p>
            <a:r>
              <a:rPr lang="ru-RU" b="1" dirty="0"/>
              <a:t> </a:t>
            </a:r>
            <a:r>
              <a:rPr lang="ru-RU" sz="3600" dirty="0"/>
              <a:t>Семья должна быть дружной.</a:t>
            </a:r>
          </a:p>
          <a:p>
            <a:r>
              <a:rPr lang="ru-RU" sz="3600" dirty="0"/>
              <a:t> </a:t>
            </a:r>
            <a:r>
              <a:rPr lang="ru-RU" sz="3600" dirty="0" smtClean="0"/>
              <a:t>При </a:t>
            </a:r>
            <a:r>
              <a:rPr lang="ru-RU" sz="3600" dirty="0"/>
              <a:t>принятии решения учитываются мнения каждого члена семьи.</a:t>
            </a:r>
          </a:p>
          <a:p>
            <a:r>
              <a:rPr lang="ru-RU" sz="3600" dirty="0" smtClean="0"/>
              <a:t> </a:t>
            </a:r>
            <a:r>
              <a:rPr lang="ru-RU" sz="3600" dirty="0"/>
              <a:t>Все вопросы решаются с учётом большинства голосов.</a:t>
            </a:r>
          </a:p>
          <a:p>
            <a:r>
              <a:rPr lang="ru-RU" sz="3600" dirty="0" smtClean="0"/>
              <a:t> </a:t>
            </a:r>
            <a:r>
              <a:rPr lang="ru-RU" sz="3600" dirty="0"/>
              <a:t>В семье при обсуждении следует соблюдать правила поведения, чтобы не мешать шумом соседям.</a:t>
            </a:r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6155300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://cf2.ppt-online.org/files2/slide/k/k6JUqgxb3TX09ipnvGRYE2DSCI5oWhyQZFN4HM/slide-1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692" y="254977"/>
            <a:ext cx="11623431" cy="6444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516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://cf2.ppt-online.org/files2/slide/m/mlBJwCkNXYhce2Ep50yWvisoVMrGx6PufgtbLa49qO/slide-1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746" y="325315"/>
            <a:ext cx="11403623" cy="5770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23873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utepleniedoma.com/wp-content/uploads/2022/01/%D0%AD%D0%BA%D0%BE%D0%BD%D0%BE%D0%BC%D0%B8%D1%8F-%D1%82%D0%B5%D0%BF%D0%BB%D0%BE%D0%B2%D0%BE%D0%B9-%D1%8D%D0%BD%D0%B5%D1%80%D0%B3%D0%B8%D0%B8-%D0%B2-%D0%B1%D1%8B%D1%82%D1%83-%D0%BF%D0%BE%D0%BB%D0%B5%D0%B7%D0%BD%D1%8B%D0%B5-%D1%81%D0%BE%D0%B2%D0%B5%D1%82%D1%8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666" y="254977"/>
            <a:ext cx="11617325" cy="6330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79074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84576" y="1110762"/>
            <a:ext cx="3615397" cy="135636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2" name="Picture 2" descr="https://fb.ru/misc/i/gallery/31654/294708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50" y="3244360"/>
            <a:ext cx="5166542" cy="3379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kredit-on.ru/wp-content/uploads/a/3/8/a38e5d786eaf4791e5a6f869ebfb1ffb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638" y="219808"/>
            <a:ext cx="5896122" cy="2875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s://svadba-planet.ru/wp-content/uploads/c/e/b/ceb2981d212f96ee23bb3860f8081ada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2392" y="334108"/>
            <a:ext cx="6005146" cy="4914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26446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s://kredit-on.ru/wp-content/uploads/c/2/b/c2bf0b5508d40f3de0470e578d2fb75a.jpe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938" y="202223"/>
            <a:ext cx="11684977" cy="6497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5628890"/>
      </p:ext>
    </p:extLst>
  </p:cSld>
  <p:clrMapOvr>
    <a:masterClrMapping/>
  </p:clrMapOvr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Базис</Template>
  <TotalTime>50</TotalTime>
  <Words>265</Words>
  <Application>Microsoft Office PowerPoint</Application>
  <PresentationFormat>Широкоэкранный</PresentationFormat>
  <Paragraphs>33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Arial</vt:lpstr>
      <vt:lpstr>Corbel</vt:lpstr>
      <vt:lpstr>Базис</vt:lpstr>
      <vt:lpstr>Семейный  бюджет</vt:lpstr>
      <vt:lpstr>Цель классного часа: Формирование финансовой грамотности. Овладение практическими навыками распределения семейного бюджета. </vt:lpstr>
      <vt:lpstr> Виды расходов в семье. </vt:lpstr>
      <vt:lpstr>Правила работы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Пословицы</vt:lpstr>
      <vt:lpstr>Презентация PowerPoint</vt:lpstr>
      <vt:lpstr>                    Спасибо за внимание!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Семейный  бюджет</dc:title>
  <dc:creator>exc1usive_sf@mail.ru</dc:creator>
  <cp:lastModifiedBy>exc1usive_sf@mail.ru</cp:lastModifiedBy>
  <cp:revision>7</cp:revision>
  <dcterms:created xsi:type="dcterms:W3CDTF">2024-02-10T16:02:00Z</dcterms:created>
  <dcterms:modified xsi:type="dcterms:W3CDTF">2024-02-11T08:05:19Z</dcterms:modified>
</cp:coreProperties>
</file>