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40" r:id="rId3"/>
    <p:sldId id="339" r:id="rId4"/>
    <p:sldId id="262" r:id="rId5"/>
    <p:sldId id="266" r:id="rId6"/>
    <p:sldId id="273" r:id="rId7"/>
    <p:sldId id="324" r:id="rId8"/>
    <p:sldId id="342" r:id="rId9"/>
    <p:sldId id="341" r:id="rId10"/>
    <p:sldId id="325" r:id="rId11"/>
    <p:sldId id="337" r:id="rId12"/>
    <p:sldId id="281" r:id="rId13"/>
    <p:sldId id="331" r:id="rId14"/>
    <p:sldId id="332" r:id="rId15"/>
    <p:sldId id="330" r:id="rId16"/>
    <p:sldId id="338" r:id="rId17"/>
    <p:sldId id="343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5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5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9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00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52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025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10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00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777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8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850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00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0766E-471E-4E1F-A960-34599EDAA223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9A4F1-CDFF-4F3A-BEB2-161A244BE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Тип Хордовые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4359964"/>
            <a:ext cx="6858000" cy="897835"/>
          </a:xfrm>
        </p:spPr>
        <p:txBody>
          <a:bodyPr>
            <a:noAutofit/>
          </a:bodyPr>
          <a:lstStyle/>
          <a:p>
            <a:r>
              <a:rPr lang="ru-RU" sz="2800" dirty="0"/>
              <a:t> Автор: учитель биологии Зонова Н.Б.</a:t>
            </a:r>
          </a:p>
          <a:p>
            <a:endParaRPr lang="ru-RU" sz="2800" dirty="0"/>
          </a:p>
          <a:p>
            <a:pPr algn="r"/>
            <a:r>
              <a:rPr lang="ru-RU" sz="2800" b="1" i="1" dirty="0"/>
              <a:t>                  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474205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yaklass-resources-prod.s3.amazonaws.com/0c10349c-8e88-456a-8845-3c8c8246c826/эволюция%20мозг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990" y="0"/>
            <a:ext cx="493776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7" y="2324388"/>
            <a:ext cx="7886700" cy="2792095"/>
          </a:xfrm>
        </p:spPr>
        <p:txBody>
          <a:bodyPr/>
          <a:lstStyle/>
          <a:p>
            <a:pPr lvl="0"/>
            <a:r>
              <a:rPr lang="ru-RU" dirty="0"/>
              <a:t>передний мозг </a:t>
            </a:r>
          </a:p>
          <a:p>
            <a:pPr lvl="0"/>
            <a:r>
              <a:rPr lang="ru-RU" dirty="0"/>
              <a:t>промежуточный мозг </a:t>
            </a:r>
          </a:p>
          <a:p>
            <a:pPr lvl="0"/>
            <a:r>
              <a:rPr lang="ru-RU" dirty="0"/>
              <a:t>средний мозг </a:t>
            </a:r>
          </a:p>
          <a:p>
            <a:pPr lvl="0"/>
            <a:r>
              <a:rPr lang="ru-RU" dirty="0"/>
              <a:t>мозжечок </a:t>
            </a:r>
          </a:p>
          <a:p>
            <a:pPr lvl="0"/>
            <a:r>
              <a:rPr lang="ru-RU" dirty="0"/>
              <a:t>продолговатый мозг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15637" y="365126"/>
            <a:ext cx="3757354" cy="1679805"/>
          </a:xfrm>
        </p:spPr>
        <p:txBody>
          <a:bodyPr>
            <a:normAutofit/>
          </a:bodyPr>
          <a:lstStyle/>
          <a:p>
            <a:r>
              <a:rPr lang="ru-RU" dirty="0"/>
              <a:t>Головной мозг (пять отделов): </a:t>
            </a:r>
          </a:p>
        </p:txBody>
      </p:sp>
    </p:spTree>
    <p:extLst>
      <p:ext uri="{BB962C8B-B14F-4D97-AF65-F5344CB8AC3E}">
        <p14:creationId xmlns:p14="http://schemas.microsoft.com/office/powerpoint/2010/main" val="1695339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yaklass-resources-prod.s3.amazonaws.com/de094bef-b0fb-435a-b49e-c0234a7eff9c/98127_html_m45a5ab80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08" y="732154"/>
            <a:ext cx="6732270" cy="60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9373"/>
            <a:ext cx="7886700" cy="1077784"/>
          </a:xfrm>
        </p:spPr>
        <p:txBody>
          <a:bodyPr/>
          <a:lstStyle/>
          <a:p>
            <a:r>
              <a:rPr lang="ru-RU" dirty="0"/>
              <a:t>Органы чувств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137785"/>
            <a:ext cx="3311583" cy="461416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/>
              <a:t>хорошо развиты. </a:t>
            </a:r>
          </a:p>
          <a:p>
            <a:pPr marL="0" indent="0">
              <a:buNone/>
            </a:pPr>
            <a:r>
              <a:rPr lang="ru-RU" b="1" dirty="0"/>
              <a:t>У</a:t>
            </a:r>
            <a:r>
              <a:rPr lang="ru-RU" dirty="0"/>
              <a:t> </a:t>
            </a:r>
            <a:r>
              <a:rPr lang="ru-RU" b="1" dirty="0"/>
              <a:t>первичноводных</a:t>
            </a:r>
            <a:r>
              <a:rPr lang="ru-RU" dirty="0"/>
              <a:t> животных есть </a:t>
            </a:r>
            <a:r>
              <a:rPr lang="ru-RU" b="1" dirty="0"/>
              <a:t>органы боковой линии</a:t>
            </a:r>
            <a:r>
              <a:rPr lang="ru-RU" dirty="0"/>
              <a:t>, воспринимающие давление, направление движения, скорость течения воды.</a:t>
            </a:r>
          </a:p>
        </p:txBody>
      </p:sp>
    </p:spTree>
    <p:extLst>
      <p:ext uri="{BB962C8B-B14F-4D97-AF65-F5344CB8AC3E}">
        <p14:creationId xmlns:p14="http://schemas.microsoft.com/office/powerpoint/2010/main" val="3387314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2385" y="929639"/>
            <a:ext cx="4783975" cy="5753793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замкнутая</a:t>
            </a:r>
            <a:r>
              <a:rPr lang="ru-RU" dirty="0"/>
              <a:t>. </a:t>
            </a:r>
          </a:p>
          <a:p>
            <a:r>
              <a:rPr lang="ru-RU" dirty="0"/>
              <a:t>В отличие от бесчерепных у позвоночных в кровеносной системе </a:t>
            </a:r>
            <a:r>
              <a:rPr lang="ru-RU" b="1" dirty="0"/>
              <a:t>появляется мускулистое сердце</a:t>
            </a:r>
            <a:r>
              <a:rPr lang="ru-RU" dirty="0"/>
              <a:t>.</a:t>
            </a:r>
          </a:p>
          <a:p>
            <a:r>
              <a:rPr lang="ru-RU" b="1" dirty="0"/>
              <a:t>Сердце рыб, личинок амфибий – двухкамерное</a:t>
            </a:r>
            <a:r>
              <a:rPr lang="ru-RU" dirty="0"/>
              <a:t>. </a:t>
            </a:r>
          </a:p>
          <a:p>
            <a:r>
              <a:rPr lang="ru-RU" dirty="0"/>
              <a:t>У взрослых </a:t>
            </a:r>
            <a:r>
              <a:rPr lang="ru-RU" b="1" dirty="0"/>
              <a:t>амфибий – </a:t>
            </a:r>
            <a:r>
              <a:rPr lang="ru-RU" b="1" dirty="0" err="1"/>
              <a:t>трёхкамерное</a:t>
            </a:r>
            <a:r>
              <a:rPr lang="ru-RU" b="1" dirty="0"/>
              <a:t>, </a:t>
            </a:r>
          </a:p>
          <a:p>
            <a:r>
              <a:rPr lang="ru-RU" b="1" dirty="0"/>
              <a:t>У рептилий </a:t>
            </a:r>
            <a:r>
              <a:rPr lang="ru-RU" b="1" dirty="0" err="1"/>
              <a:t>трёхкамерное</a:t>
            </a:r>
            <a:r>
              <a:rPr lang="ru-RU" b="1" dirty="0"/>
              <a:t> с неполной межжелудочковой перегородкой</a:t>
            </a:r>
            <a:r>
              <a:rPr lang="ru-RU" dirty="0"/>
              <a:t>.  </a:t>
            </a:r>
          </a:p>
          <a:p>
            <a:r>
              <a:rPr lang="ru-RU" b="1" dirty="0"/>
              <a:t>У птиц и млекопитающих четырехкамерное сердце</a:t>
            </a:r>
            <a:r>
              <a:rPr lang="ru-RU" dirty="0"/>
              <a:t>.</a:t>
            </a:r>
          </a:p>
        </p:txBody>
      </p:sp>
      <p:pic>
        <p:nvPicPr>
          <p:cNvPr id="4" name="Рисунок 3" descr="http://yaklass-resources-prod.s3.amazonaws.com/30710c42-e98e-409b-95c0-dc8f9b7f4220/сердце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360" y="929640"/>
            <a:ext cx="3487310" cy="54976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9629"/>
            <a:ext cx="5680710" cy="780012"/>
          </a:xfrm>
        </p:spPr>
        <p:txBody>
          <a:bodyPr>
            <a:normAutofit/>
          </a:bodyPr>
          <a:lstStyle/>
          <a:p>
            <a:r>
              <a:rPr lang="ru-RU" dirty="0"/>
              <a:t>Кровеносная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39094130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015" y="997527"/>
            <a:ext cx="3655672" cy="5569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рыб, личинок земноводных – 1 круг кровообращения, у всех остальных – 2 круга.</a:t>
            </a:r>
          </a:p>
          <a:p>
            <a:pPr marL="0" indent="0">
              <a:buNone/>
            </a:pPr>
            <a:r>
              <a:rPr lang="ru-RU" dirty="0"/>
              <a:t>Кровь поступает в предсердия, а направляется в кровеносное русло желудочками.</a:t>
            </a:r>
          </a:p>
          <a:p>
            <a:endParaRPr lang="ru-RU" dirty="0"/>
          </a:p>
        </p:txBody>
      </p:sp>
      <p:pic>
        <p:nvPicPr>
          <p:cNvPr id="4" name="Рисунок 3" descr="http://yaklass-resources-prod.s3.amazonaws.com/45df2d43-ba91-466e-a894-2eccc962bdba/61053396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0575"/>
            <a:ext cx="4572000" cy="64174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516" y="0"/>
            <a:ext cx="7886700" cy="997527"/>
          </a:xfrm>
        </p:spPr>
        <p:txBody>
          <a:bodyPr/>
          <a:lstStyle/>
          <a:p>
            <a:r>
              <a:rPr lang="ru-RU" dirty="0"/>
              <a:t>Кровообращение</a:t>
            </a:r>
          </a:p>
        </p:txBody>
      </p:sp>
    </p:spTree>
    <p:extLst>
      <p:ext uri="{BB962C8B-B14F-4D97-AF65-F5344CB8AC3E}">
        <p14:creationId xmlns:p14="http://schemas.microsoft.com/office/powerpoint/2010/main" val="2683156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yaklass-resources-prod.s3.amazonaws.com/55b30c0f-5710-4a0e-8975-c31243c74e12/pic5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0037"/>
            <a:ext cx="9144000" cy="55279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64910"/>
          </a:xfrm>
        </p:spPr>
        <p:txBody>
          <a:bodyPr/>
          <a:lstStyle/>
          <a:p>
            <a:r>
              <a:rPr lang="ru-RU" dirty="0"/>
              <a:t>Дыхательная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3474972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64910"/>
          </a:xfrm>
        </p:spPr>
        <p:txBody>
          <a:bodyPr/>
          <a:lstStyle/>
          <a:p>
            <a:r>
              <a:rPr lang="ru-RU" dirty="0"/>
              <a:t>Дыхательная система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92869"/>
            <a:ext cx="7886700" cy="22808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Лёгкие</a:t>
            </a:r>
            <a:r>
              <a:rPr lang="ru-RU" dirty="0"/>
              <a:t> в ходе эмбрионального развития </a:t>
            </a:r>
            <a:r>
              <a:rPr lang="ru-RU" b="1" dirty="0"/>
              <a:t>формируются</a:t>
            </a:r>
            <a:r>
              <a:rPr lang="ru-RU" dirty="0"/>
              <a:t> </a:t>
            </a:r>
            <a:r>
              <a:rPr lang="ru-RU" b="1" dirty="0"/>
              <a:t>из</a:t>
            </a:r>
            <a:r>
              <a:rPr lang="ru-RU" dirty="0"/>
              <a:t> </a:t>
            </a:r>
            <a:r>
              <a:rPr lang="ru-RU" b="1" dirty="0"/>
              <a:t>выростов</a:t>
            </a:r>
            <a:r>
              <a:rPr lang="ru-RU" dirty="0"/>
              <a:t> </a:t>
            </a:r>
            <a:r>
              <a:rPr lang="ru-RU" b="1" dirty="0"/>
              <a:t>кишечника</a:t>
            </a:r>
            <a:r>
              <a:rPr lang="ru-RU" dirty="0"/>
              <a:t> и </a:t>
            </a:r>
            <a:r>
              <a:rPr lang="ru-RU" b="1" dirty="0"/>
              <a:t>имеют</a:t>
            </a:r>
            <a:r>
              <a:rPr lang="ru-RU" dirty="0"/>
              <a:t> </a:t>
            </a:r>
            <a:r>
              <a:rPr lang="ru-RU" b="1" dirty="0" err="1"/>
              <a:t>энтодермальное</a:t>
            </a:r>
            <a:r>
              <a:rPr lang="ru-RU" dirty="0"/>
              <a:t> </a:t>
            </a:r>
            <a:r>
              <a:rPr lang="ru-RU" b="1" dirty="0"/>
              <a:t>происхождение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Примитивные крупноячеистые легкие превращались в легкие с большой дыхательной поверхностью.</a:t>
            </a:r>
          </a:p>
        </p:txBody>
      </p:sp>
      <p:pic>
        <p:nvPicPr>
          <p:cNvPr id="4" name="Рисунок 3" descr="http://yaklass-resources-prod.s3.amazonaws.com/3447d29c-575d-436f-aec6-358ea5e9a12a/pic395а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731"/>
            <a:ext cx="9144000" cy="2984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9166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112067"/>
          </a:xfrm>
        </p:spPr>
        <p:txBody>
          <a:bodyPr>
            <a:normAutofit fontScale="90000"/>
          </a:bodyPr>
          <a:lstStyle/>
          <a:p>
            <a:r>
              <a:rPr lang="ru-RU" dirty="0"/>
              <a:t>Повышение уровня обмена веществ у птиц и млекопитающих привело к </a:t>
            </a:r>
            <a:r>
              <a:rPr lang="ru-RU" dirty="0" err="1"/>
              <a:t>теплокровности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yaklass-resources-prod.s3.amazonaws.com/bc1eb0be-f128-44a7-bef2-a6c00f095de0/140439361053b5588acfb6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71" y="2078182"/>
            <a:ext cx="7750579" cy="46052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4233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7F0678C-7812-82D8-09F2-839CAEFCF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2035"/>
            <a:ext cx="7886700" cy="596492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76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A18954C-2AB5-4B18-DF3D-3B2E7581F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2486725"/>
            <a:ext cx="7886700" cy="132257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A3BF27-7C1E-7FB3-4C68-38A99A306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" y="0"/>
            <a:ext cx="91281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41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E9507CD-6771-339B-47FB-A4C7DB71A1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043" y="172278"/>
            <a:ext cx="8627166" cy="64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31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088630" cy="793114"/>
          </a:xfrm>
        </p:spPr>
        <p:txBody>
          <a:bodyPr/>
          <a:lstStyle/>
          <a:p>
            <a:r>
              <a:rPr lang="ru-RU" dirty="0"/>
              <a:t>Общие черты строения хордовых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1158240"/>
            <a:ext cx="8290560" cy="5562600"/>
          </a:xfrm>
        </p:spPr>
        <p:txBody>
          <a:bodyPr>
            <a:normAutofit/>
          </a:bodyPr>
          <a:lstStyle/>
          <a:p>
            <a:r>
              <a:rPr lang="ru-RU" b="1" dirty="0"/>
              <a:t>двусторонне</a:t>
            </a:r>
            <a:r>
              <a:rPr lang="ru-RU" dirty="0"/>
              <a:t>-</a:t>
            </a:r>
            <a:r>
              <a:rPr lang="ru-RU" b="1" dirty="0"/>
              <a:t>симметричные</a:t>
            </a:r>
            <a:r>
              <a:rPr lang="ru-RU" dirty="0"/>
              <a:t> </a:t>
            </a:r>
            <a:r>
              <a:rPr lang="ru-RU" b="1" dirty="0"/>
              <a:t>животные с внутренним скелетом</a:t>
            </a:r>
          </a:p>
          <a:p>
            <a:r>
              <a:rPr lang="ru-RU" b="1" dirty="0"/>
              <a:t>имеют вторичную</a:t>
            </a:r>
            <a:r>
              <a:rPr lang="ru-RU" dirty="0"/>
              <a:t> </a:t>
            </a:r>
            <a:r>
              <a:rPr lang="ru-RU" b="1" dirty="0"/>
              <a:t>полость</a:t>
            </a:r>
            <a:r>
              <a:rPr lang="ru-RU" dirty="0"/>
              <a:t> </a:t>
            </a:r>
            <a:r>
              <a:rPr lang="ru-RU" b="1" dirty="0"/>
              <a:t>тела</a:t>
            </a:r>
            <a:r>
              <a:rPr lang="en-US" b="1" dirty="0"/>
              <a:t> (</a:t>
            </a:r>
            <a:r>
              <a:rPr lang="ru-RU" b="1" dirty="0"/>
              <a:t>целом)  и</a:t>
            </a:r>
            <a:r>
              <a:rPr lang="ru-RU" dirty="0"/>
              <a:t> </a:t>
            </a:r>
            <a:r>
              <a:rPr lang="ru-RU" b="1" dirty="0"/>
              <a:t>вторичный</a:t>
            </a:r>
            <a:r>
              <a:rPr lang="ru-RU" dirty="0"/>
              <a:t> </a:t>
            </a:r>
            <a:r>
              <a:rPr lang="ru-RU" b="1" dirty="0"/>
              <a:t>рот</a:t>
            </a:r>
            <a:r>
              <a:rPr lang="ru-RU" dirty="0"/>
              <a:t>.</a:t>
            </a:r>
          </a:p>
          <a:p>
            <a:r>
              <a:rPr lang="ru-RU" b="1" dirty="0"/>
              <a:t> нервная  трубка, более совершенная кровеносная и выделительная система</a:t>
            </a:r>
            <a:r>
              <a:rPr lang="ru-RU" dirty="0"/>
              <a:t> </a:t>
            </a:r>
            <a:endParaRPr lang="ru-RU" b="1" dirty="0"/>
          </a:p>
          <a:p>
            <a:r>
              <a:rPr lang="ru-RU" b="1" dirty="0"/>
              <a:t>совершенная мускулатура</a:t>
            </a:r>
          </a:p>
          <a:p>
            <a:r>
              <a:rPr lang="ru-RU" b="1" dirty="0"/>
              <a:t>приспособились к</a:t>
            </a:r>
            <a:r>
              <a:rPr lang="ru-RU" dirty="0"/>
              <a:t> </a:t>
            </a:r>
            <a:r>
              <a:rPr lang="ru-RU" b="1" dirty="0"/>
              <a:t>размножению на суше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7338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yaklass-resources-prod.s3.amazonaws.com/4cece8d0-3ed2-4f11-8ec9-366983da4d57/pic17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" y="1508760"/>
            <a:ext cx="8656320" cy="5349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Подтип Бесчерепные.</a:t>
            </a:r>
            <a:br>
              <a:rPr lang="ru-RU" dirty="0"/>
            </a:br>
            <a:r>
              <a:rPr lang="ru-RU" b="1" dirty="0"/>
              <a:t>Класс ланцетники</a:t>
            </a:r>
          </a:p>
        </p:txBody>
      </p:sp>
    </p:spTree>
    <p:extLst>
      <p:ext uri="{BB962C8B-B14F-4D97-AF65-F5344CB8AC3E}">
        <p14:creationId xmlns:p14="http://schemas.microsoft.com/office/powerpoint/2010/main" val="298999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Подтип Бесчерепные.</a:t>
            </a:r>
            <a:br>
              <a:rPr lang="ru-RU" dirty="0"/>
            </a:br>
            <a:r>
              <a:rPr lang="ru-RU" b="1" dirty="0"/>
              <a:t>Класс ланцетники</a:t>
            </a:r>
            <a:endParaRPr lang="ru-RU" dirty="0"/>
          </a:p>
        </p:txBody>
      </p:sp>
      <p:pic>
        <p:nvPicPr>
          <p:cNvPr id="4" name="Объект 3" descr="http://yaklass-resources-prod.s3.amazonaws.com/84523a46-0eba-4fa0-88cc-8efbd5dd3b80/16211_html_m54bb6d3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689"/>
            <a:ext cx="9144000" cy="4740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404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320040"/>
            <a:ext cx="5019620" cy="38926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Подтип Черепные, </a:t>
            </a:r>
            <a:br>
              <a:rPr lang="en-US" sz="5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5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или Позвоночные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5921" y="4409267"/>
            <a:ext cx="3182692" cy="18288"/>
          </a:xfrm>
          <a:custGeom>
            <a:avLst/>
            <a:gdLst>
              <a:gd name="connsiteX0" fmla="*/ 0 w 3182692"/>
              <a:gd name="connsiteY0" fmla="*/ 0 h 18288"/>
              <a:gd name="connsiteX1" fmla="*/ 604711 w 3182692"/>
              <a:gd name="connsiteY1" fmla="*/ 0 h 18288"/>
              <a:gd name="connsiteX2" fmla="*/ 1241250 w 3182692"/>
              <a:gd name="connsiteY2" fmla="*/ 0 h 18288"/>
              <a:gd name="connsiteX3" fmla="*/ 1909615 w 3182692"/>
              <a:gd name="connsiteY3" fmla="*/ 0 h 18288"/>
              <a:gd name="connsiteX4" fmla="*/ 2577981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482500 w 3182692"/>
              <a:gd name="connsiteY7" fmla="*/ 18288 h 18288"/>
              <a:gd name="connsiteX8" fmla="*/ 1782308 w 3182692"/>
              <a:gd name="connsiteY8" fmla="*/ 18288 h 18288"/>
              <a:gd name="connsiteX9" fmla="*/ 1145769 w 3182692"/>
              <a:gd name="connsiteY9" fmla="*/ 18288 h 18288"/>
              <a:gd name="connsiteX10" fmla="*/ 0 w 3182692"/>
              <a:gd name="connsiteY10" fmla="*/ 18288 h 18288"/>
              <a:gd name="connsiteX11" fmla="*/ 0 w 3182692"/>
              <a:gd name="connsiteY11" fmla="*/ 0 h 18288"/>
              <a:gd name="connsiteX0" fmla="*/ 0 w 3182692"/>
              <a:gd name="connsiteY0" fmla="*/ 0 h 18288"/>
              <a:gd name="connsiteX1" fmla="*/ 604711 w 3182692"/>
              <a:gd name="connsiteY1" fmla="*/ 0 h 18288"/>
              <a:gd name="connsiteX2" fmla="*/ 1145769 w 3182692"/>
              <a:gd name="connsiteY2" fmla="*/ 0 h 18288"/>
              <a:gd name="connsiteX3" fmla="*/ 1845961 w 3182692"/>
              <a:gd name="connsiteY3" fmla="*/ 0 h 18288"/>
              <a:gd name="connsiteX4" fmla="*/ 2450673 w 3182692"/>
              <a:gd name="connsiteY4" fmla="*/ 0 h 18288"/>
              <a:gd name="connsiteX5" fmla="*/ 3182692 w 3182692"/>
              <a:gd name="connsiteY5" fmla="*/ 0 h 18288"/>
              <a:gd name="connsiteX6" fmla="*/ 3182692 w 3182692"/>
              <a:gd name="connsiteY6" fmla="*/ 18288 h 18288"/>
              <a:gd name="connsiteX7" fmla="*/ 2546154 w 3182692"/>
              <a:gd name="connsiteY7" fmla="*/ 18288 h 18288"/>
              <a:gd name="connsiteX8" fmla="*/ 1845961 w 3182692"/>
              <a:gd name="connsiteY8" fmla="*/ 18288 h 18288"/>
              <a:gd name="connsiteX9" fmla="*/ 1304904 w 3182692"/>
              <a:gd name="connsiteY9" fmla="*/ 18288 h 18288"/>
              <a:gd name="connsiteX10" fmla="*/ 668365 w 3182692"/>
              <a:gd name="connsiteY10" fmla="*/ 18288 h 18288"/>
              <a:gd name="connsiteX11" fmla="*/ 0 w 3182692"/>
              <a:gd name="connsiteY11" fmla="*/ 18288 h 18288"/>
              <a:gd name="connsiteX12" fmla="*/ 0 w 3182692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82692" h="18288" fill="none" extrusionOk="0">
                <a:moveTo>
                  <a:pt x="0" y="0"/>
                </a:moveTo>
                <a:cubicBezTo>
                  <a:pt x="145195" y="-37571"/>
                  <a:pt x="472618" y="-13696"/>
                  <a:pt x="604711" y="0"/>
                </a:cubicBezTo>
                <a:cubicBezTo>
                  <a:pt x="706652" y="-3280"/>
                  <a:pt x="1039328" y="-8567"/>
                  <a:pt x="1241250" y="0"/>
                </a:cubicBezTo>
                <a:cubicBezTo>
                  <a:pt x="1405712" y="-7891"/>
                  <a:pt x="1711158" y="8053"/>
                  <a:pt x="1909615" y="0"/>
                </a:cubicBezTo>
                <a:cubicBezTo>
                  <a:pt x="2107436" y="-40150"/>
                  <a:pt x="2247192" y="19443"/>
                  <a:pt x="2577981" y="0"/>
                </a:cubicBezTo>
                <a:cubicBezTo>
                  <a:pt x="2894393" y="-5855"/>
                  <a:pt x="3041563" y="17846"/>
                  <a:pt x="3182692" y="0"/>
                </a:cubicBezTo>
                <a:cubicBezTo>
                  <a:pt x="3181973" y="8390"/>
                  <a:pt x="3182735" y="11854"/>
                  <a:pt x="3182692" y="18288"/>
                </a:cubicBezTo>
                <a:cubicBezTo>
                  <a:pt x="2975928" y="57450"/>
                  <a:pt x="2667693" y="19406"/>
                  <a:pt x="2482500" y="18288"/>
                </a:cubicBezTo>
                <a:cubicBezTo>
                  <a:pt x="2299734" y="36912"/>
                  <a:pt x="1925962" y="9303"/>
                  <a:pt x="1782308" y="18288"/>
                </a:cubicBezTo>
                <a:cubicBezTo>
                  <a:pt x="1635580" y="20546"/>
                  <a:pt x="1257854" y="-3663"/>
                  <a:pt x="1145769" y="18288"/>
                </a:cubicBezTo>
                <a:cubicBezTo>
                  <a:pt x="1025065" y="56574"/>
                  <a:pt x="247799" y="-11536"/>
                  <a:pt x="0" y="18288"/>
                </a:cubicBezTo>
                <a:cubicBezTo>
                  <a:pt x="-405" y="13204"/>
                  <a:pt x="-1092" y="5311"/>
                  <a:pt x="0" y="0"/>
                </a:cubicBezTo>
                <a:close/>
              </a:path>
              <a:path w="3182692" h="18288" stroke="0" extrusionOk="0">
                <a:moveTo>
                  <a:pt x="0" y="0"/>
                </a:moveTo>
                <a:cubicBezTo>
                  <a:pt x="288308" y="19724"/>
                  <a:pt x="431183" y="-26509"/>
                  <a:pt x="604711" y="0"/>
                </a:cubicBezTo>
                <a:cubicBezTo>
                  <a:pt x="795174" y="4405"/>
                  <a:pt x="950067" y="22541"/>
                  <a:pt x="1145769" y="0"/>
                </a:cubicBezTo>
                <a:cubicBezTo>
                  <a:pt x="1301850" y="7702"/>
                  <a:pt x="1499974" y="-70469"/>
                  <a:pt x="1845961" y="0"/>
                </a:cubicBezTo>
                <a:cubicBezTo>
                  <a:pt x="2191264" y="15313"/>
                  <a:pt x="2307232" y="-97"/>
                  <a:pt x="2450673" y="0"/>
                </a:cubicBezTo>
                <a:cubicBezTo>
                  <a:pt x="2596405" y="-19465"/>
                  <a:pt x="3033067" y="-31048"/>
                  <a:pt x="3182692" y="0"/>
                </a:cubicBezTo>
                <a:cubicBezTo>
                  <a:pt x="3182066" y="4696"/>
                  <a:pt x="3183370" y="10269"/>
                  <a:pt x="3182692" y="18288"/>
                </a:cubicBezTo>
                <a:cubicBezTo>
                  <a:pt x="3091120" y="-23022"/>
                  <a:pt x="2811074" y="61693"/>
                  <a:pt x="2546154" y="18288"/>
                </a:cubicBezTo>
                <a:cubicBezTo>
                  <a:pt x="2285186" y="27529"/>
                  <a:pt x="2090205" y="-22321"/>
                  <a:pt x="1845961" y="18288"/>
                </a:cubicBezTo>
                <a:cubicBezTo>
                  <a:pt x="1599794" y="31493"/>
                  <a:pt x="1466284" y="37447"/>
                  <a:pt x="1304904" y="18288"/>
                </a:cubicBezTo>
                <a:cubicBezTo>
                  <a:pt x="1189365" y="43775"/>
                  <a:pt x="952251" y="23461"/>
                  <a:pt x="668365" y="18288"/>
                </a:cubicBezTo>
                <a:cubicBezTo>
                  <a:pt x="407868" y="43595"/>
                  <a:pt x="284672" y="-9405"/>
                  <a:pt x="0" y="18288"/>
                </a:cubicBezTo>
                <a:cubicBezTo>
                  <a:pt x="527" y="9891"/>
                  <a:pt x="870" y="7012"/>
                  <a:pt x="0" y="0"/>
                </a:cubicBezTo>
                <a:close/>
              </a:path>
              <a:path w="3182692" h="18288" fill="none" stroke="0" extrusionOk="0">
                <a:moveTo>
                  <a:pt x="0" y="0"/>
                </a:moveTo>
                <a:cubicBezTo>
                  <a:pt x="108839" y="-32375"/>
                  <a:pt x="447732" y="16552"/>
                  <a:pt x="604711" y="0"/>
                </a:cubicBezTo>
                <a:cubicBezTo>
                  <a:pt x="781899" y="-548"/>
                  <a:pt x="1052060" y="7118"/>
                  <a:pt x="1241250" y="0"/>
                </a:cubicBezTo>
                <a:cubicBezTo>
                  <a:pt x="1399482" y="14083"/>
                  <a:pt x="1706293" y="54730"/>
                  <a:pt x="1909615" y="0"/>
                </a:cubicBezTo>
                <a:cubicBezTo>
                  <a:pt x="2085313" y="-24404"/>
                  <a:pt x="2264415" y="16988"/>
                  <a:pt x="2577981" y="0"/>
                </a:cubicBezTo>
                <a:cubicBezTo>
                  <a:pt x="2926098" y="-10318"/>
                  <a:pt x="3036314" y="-14769"/>
                  <a:pt x="3182692" y="0"/>
                </a:cubicBezTo>
                <a:cubicBezTo>
                  <a:pt x="3181841" y="8135"/>
                  <a:pt x="3181636" y="12730"/>
                  <a:pt x="3182692" y="18288"/>
                </a:cubicBezTo>
                <a:cubicBezTo>
                  <a:pt x="2996012" y="-1231"/>
                  <a:pt x="2669008" y="27395"/>
                  <a:pt x="2482500" y="18288"/>
                </a:cubicBezTo>
                <a:cubicBezTo>
                  <a:pt x="2296543" y="21246"/>
                  <a:pt x="1935236" y="7938"/>
                  <a:pt x="1782308" y="18288"/>
                </a:cubicBezTo>
                <a:cubicBezTo>
                  <a:pt x="1607683" y="25490"/>
                  <a:pt x="1291498" y="1369"/>
                  <a:pt x="1145769" y="18288"/>
                </a:cubicBezTo>
                <a:cubicBezTo>
                  <a:pt x="1015407" y="55325"/>
                  <a:pt x="262557" y="26571"/>
                  <a:pt x="0" y="18288"/>
                </a:cubicBezTo>
                <a:cubicBezTo>
                  <a:pt x="508" y="13336"/>
                  <a:pt x="437" y="727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182692"/>
                      <a:gd name="connsiteY0" fmla="*/ 0 h 18288"/>
                      <a:gd name="connsiteX1" fmla="*/ 604711 w 3182692"/>
                      <a:gd name="connsiteY1" fmla="*/ 0 h 18288"/>
                      <a:gd name="connsiteX2" fmla="*/ 1241250 w 3182692"/>
                      <a:gd name="connsiteY2" fmla="*/ 0 h 18288"/>
                      <a:gd name="connsiteX3" fmla="*/ 1909615 w 3182692"/>
                      <a:gd name="connsiteY3" fmla="*/ 0 h 18288"/>
                      <a:gd name="connsiteX4" fmla="*/ 2577981 w 3182692"/>
                      <a:gd name="connsiteY4" fmla="*/ 0 h 18288"/>
                      <a:gd name="connsiteX5" fmla="*/ 3182692 w 3182692"/>
                      <a:gd name="connsiteY5" fmla="*/ 0 h 18288"/>
                      <a:gd name="connsiteX6" fmla="*/ 3182692 w 3182692"/>
                      <a:gd name="connsiteY6" fmla="*/ 18288 h 18288"/>
                      <a:gd name="connsiteX7" fmla="*/ 2482500 w 3182692"/>
                      <a:gd name="connsiteY7" fmla="*/ 18288 h 18288"/>
                      <a:gd name="connsiteX8" fmla="*/ 1782308 w 3182692"/>
                      <a:gd name="connsiteY8" fmla="*/ 18288 h 18288"/>
                      <a:gd name="connsiteX9" fmla="*/ 1145769 w 3182692"/>
                      <a:gd name="connsiteY9" fmla="*/ 18288 h 18288"/>
                      <a:gd name="connsiteX10" fmla="*/ 0 w 3182692"/>
                      <a:gd name="connsiteY10" fmla="*/ 18288 h 18288"/>
                      <a:gd name="connsiteX11" fmla="*/ 0 w 3182692"/>
                      <a:gd name="connsiteY11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82692" h="18288" fill="none" extrusionOk="0">
                        <a:moveTo>
                          <a:pt x="0" y="0"/>
                        </a:moveTo>
                        <a:cubicBezTo>
                          <a:pt x="126686" y="-21366"/>
                          <a:pt x="467788" y="9025"/>
                          <a:pt x="604711" y="0"/>
                        </a:cubicBezTo>
                        <a:cubicBezTo>
                          <a:pt x="741634" y="-9025"/>
                          <a:pt x="1061620" y="6814"/>
                          <a:pt x="1241250" y="0"/>
                        </a:cubicBezTo>
                        <a:cubicBezTo>
                          <a:pt x="1420880" y="-6814"/>
                          <a:pt x="1713773" y="13383"/>
                          <a:pt x="1909615" y="0"/>
                        </a:cubicBezTo>
                        <a:cubicBezTo>
                          <a:pt x="2105457" y="-13383"/>
                          <a:pt x="2257256" y="13567"/>
                          <a:pt x="2577981" y="0"/>
                        </a:cubicBezTo>
                        <a:cubicBezTo>
                          <a:pt x="2898706" y="-13567"/>
                          <a:pt x="3026063" y="6328"/>
                          <a:pt x="3182692" y="0"/>
                        </a:cubicBezTo>
                        <a:cubicBezTo>
                          <a:pt x="3181983" y="8157"/>
                          <a:pt x="3182279" y="12125"/>
                          <a:pt x="3182692" y="18288"/>
                        </a:cubicBezTo>
                        <a:cubicBezTo>
                          <a:pt x="2998421" y="21742"/>
                          <a:pt x="2675038" y="19014"/>
                          <a:pt x="2482500" y="18288"/>
                        </a:cubicBezTo>
                        <a:cubicBezTo>
                          <a:pt x="2289962" y="17562"/>
                          <a:pt x="1930644" y="6834"/>
                          <a:pt x="1782308" y="18288"/>
                        </a:cubicBezTo>
                        <a:cubicBezTo>
                          <a:pt x="1633972" y="29742"/>
                          <a:pt x="1287388" y="-1992"/>
                          <a:pt x="1145769" y="18288"/>
                        </a:cubicBezTo>
                        <a:cubicBezTo>
                          <a:pt x="1004150" y="38568"/>
                          <a:pt x="256377" y="-37438"/>
                          <a:pt x="0" y="18288"/>
                        </a:cubicBezTo>
                        <a:cubicBezTo>
                          <a:pt x="-46" y="12483"/>
                          <a:pt x="-203" y="6491"/>
                          <a:pt x="0" y="0"/>
                        </a:cubicBezTo>
                        <a:close/>
                      </a:path>
                      <a:path w="3182692" h="18288" stroke="0" extrusionOk="0">
                        <a:moveTo>
                          <a:pt x="0" y="0"/>
                        </a:moveTo>
                        <a:cubicBezTo>
                          <a:pt x="283446" y="18201"/>
                          <a:pt x="432812" y="7290"/>
                          <a:pt x="604711" y="0"/>
                        </a:cubicBezTo>
                        <a:cubicBezTo>
                          <a:pt x="776610" y="-7290"/>
                          <a:pt x="982253" y="15478"/>
                          <a:pt x="1145769" y="0"/>
                        </a:cubicBezTo>
                        <a:cubicBezTo>
                          <a:pt x="1309285" y="-15478"/>
                          <a:pt x="1514247" y="-25520"/>
                          <a:pt x="1845961" y="0"/>
                        </a:cubicBezTo>
                        <a:cubicBezTo>
                          <a:pt x="2177675" y="25520"/>
                          <a:pt x="2297588" y="16646"/>
                          <a:pt x="2450673" y="0"/>
                        </a:cubicBezTo>
                        <a:cubicBezTo>
                          <a:pt x="2603758" y="-16646"/>
                          <a:pt x="3023048" y="-21196"/>
                          <a:pt x="3182692" y="0"/>
                        </a:cubicBezTo>
                        <a:cubicBezTo>
                          <a:pt x="3182428" y="4493"/>
                          <a:pt x="3183076" y="9472"/>
                          <a:pt x="3182692" y="18288"/>
                        </a:cubicBezTo>
                        <a:cubicBezTo>
                          <a:pt x="3039109" y="-12701"/>
                          <a:pt x="2823860" y="13848"/>
                          <a:pt x="2546154" y="18288"/>
                        </a:cubicBezTo>
                        <a:cubicBezTo>
                          <a:pt x="2268448" y="22728"/>
                          <a:pt x="2098674" y="5291"/>
                          <a:pt x="1845961" y="18288"/>
                        </a:cubicBezTo>
                        <a:cubicBezTo>
                          <a:pt x="1593248" y="31285"/>
                          <a:pt x="1456743" y="27560"/>
                          <a:pt x="1304904" y="18288"/>
                        </a:cubicBezTo>
                        <a:cubicBezTo>
                          <a:pt x="1153065" y="9016"/>
                          <a:pt x="947204" y="11126"/>
                          <a:pt x="668365" y="18288"/>
                        </a:cubicBezTo>
                        <a:cubicBezTo>
                          <a:pt x="389526" y="25450"/>
                          <a:pt x="288244" y="-4628"/>
                          <a:pt x="0" y="18288"/>
                        </a:cubicBezTo>
                        <a:cubicBezTo>
                          <a:pt x="843" y="9577"/>
                          <a:pt x="371" y="690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EDDC090-4D26-E849-3D79-CBE424E86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442" y="320040"/>
            <a:ext cx="2731523" cy="633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0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Изображение выглядит как текст, снимок экрана, Шрифт&#10;&#10;Автоматически созданное описание">
            <a:extLst>
              <a:ext uri="{FF2B5EF4-FFF2-40B4-BE49-F238E27FC236}">
                <a16:creationId xmlns:a16="http://schemas.microsoft.com/office/drawing/2014/main" id="{2AE16EA6-921C-6D02-F12E-E274D5D3D7D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69843" y="185531"/>
            <a:ext cx="8189844" cy="46780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9A66E2-2F6B-3774-5372-7E25AC24C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435" y="4386470"/>
            <a:ext cx="6639339" cy="228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45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B05F8A-6483-3307-F6B5-F9F6A16BB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77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S_HASHES" val="&lt;hashes&gt;&lt;item&gt;&lt;first&gt;audio&lt;/first&gt;&lt;second&gt;da39a3ee5e6b4bd3255bfef95601890afd879&lt;/second&gt;&lt;/item&gt;&lt;item&gt;&lt;first&gt;audio2&lt;/first&gt;&lt;second&gt;da39a3ee5e6b4bd3255bfef95601890afd879&lt;/second&gt;&lt;/item&gt;&lt;item&gt;&lt;first&gt;bgAudio&lt;/first&gt;&lt;second&gt;da39a3ee5e6b4bd3255bfef95601890afd879&lt;/second&gt;&lt;/item&gt;&lt;item&gt;&lt;first&gt;interactions&lt;/first&gt;&lt;second&gt;da39a3ee5e6b4bd3255bfef95601890afd879&lt;/second&gt;&lt;/item&gt;&lt;item&gt;&lt;first&gt;presentation&lt;/first&gt;&lt;second&gt;3cfd5191f6c44dfd5aea8e53f625223ffe555ce&lt;/second&gt;&lt;/item&gt;&lt;item&gt;&lt;first&gt;quizzes&lt;/first&gt;&lt;second&gt;da39a3ee5e6b4bd3255bfef95601890afd879&lt;/second&gt;&lt;/item&gt;&lt;item&gt;&lt;first&gt;scenarios&lt;/first&gt;&lt;second&gt;da39a3ee5e6b4bd3255bfef95601890afd879&lt;/second&gt;&lt;/item&gt;&lt;item&gt;&lt;first&gt;video&lt;/first&gt;&lt;second&gt;da39a3ee5e6b4bd3255bfef95601890afd879&lt;/second&gt;&lt;/item&gt;&lt;item&gt;&lt;first&gt;video2&lt;/first&gt;&lt;second&gt;da39a3ee5e6b4bd3255bfef95601890afd879&lt;/second&gt;&lt;/item&gt;&lt;/hashes&gt;&#10;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1494</TotalTime>
  <Words>225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Тип Хордовые</vt:lpstr>
      <vt:lpstr>Презентация PowerPoint</vt:lpstr>
      <vt:lpstr>Презентация PowerPoint</vt:lpstr>
      <vt:lpstr>Общие черты строения хордовых</vt:lpstr>
      <vt:lpstr>Подтип Бесчерепные. Класс ланцетники</vt:lpstr>
      <vt:lpstr>Подтип Бесчерепные. Класс ланцетники</vt:lpstr>
      <vt:lpstr>Подтип Черепные,  или Позвоночные</vt:lpstr>
      <vt:lpstr>Презентация PowerPoint</vt:lpstr>
      <vt:lpstr>Презентация PowerPoint</vt:lpstr>
      <vt:lpstr>Головной мозг (пять отделов): </vt:lpstr>
      <vt:lpstr>Органы чувств</vt:lpstr>
      <vt:lpstr>Кровеносная система</vt:lpstr>
      <vt:lpstr>Кровообращение</vt:lpstr>
      <vt:lpstr>Дыхательная система</vt:lpstr>
      <vt:lpstr>Дыхательная система</vt:lpstr>
      <vt:lpstr>Повышение уровня обмена веществ у птиц и млекопитающих привело к теплокровности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Растительная клетка. Ткани растений</dc:title>
  <dc:creator>ocheh_000</dc:creator>
  <cp:lastModifiedBy>наталья Зонова</cp:lastModifiedBy>
  <cp:revision>121</cp:revision>
  <dcterms:created xsi:type="dcterms:W3CDTF">2015-10-14T13:40:28Z</dcterms:created>
  <dcterms:modified xsi:type="dcterms:W3CDTF">2024-02-10T04:30:34Z</dcterms:modified>
</cp:coreProperties>
</file>