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3" r:id="rId2"/>
    <p:sldId id="262" r:id="rId3"/>
    <p:sldId id="263" r:id="rId4"/>
    <p:sldId id="26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7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8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76" d="100"/>
          <a:sy n="76" d="100"/>
        </p:scale>
        <p:origin x="936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755B7-AB27-48D0-A26C-749F9702770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FF2140-F789-44CC-9335-C1CE09DB743F}">
      <dgm:prSet phldrT="[Текст]" custT="1"/>
      <dgm:spPr>
        <a:xfrm>
          <a:off x="0" y="28789"/>
          <a:ext cx="10071755" cy="2139930"/>
        </a:xfrm>
        <a:prstGeom prst="roundRect">
          <a:avLst/>
        </a:prstGeom>
        <a:solidFill>
          <a:srgbClr val="5B9BD5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3200" b="0" i="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нарушением формирования восприятия, памяти, мышления, слогового анализа, восприятия пространства, фонематических процессов и прочих подобных факторов;</a:t>
          </a:r>
          <a:endParaRPr lang="ru-RU" sz="3200" dirty="0">
            <a:solidFill>
              <a:sysClr val="windowText" lastClr="00000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B0AD04DF-10FC-45EA-BDBE-42571D5F4818}" type="parTrans" cxnId="{B1636033-44F9-45AA-82E8-4D664A239AA7}">
      <dgm:prSet/>
      <dgm:spPr/>
      <dgm:t>
        <a:bodyPr/>
        <a:lstStyle/>
        <a:p>
          <a:endParaRPr lang="ru-RU"/>
        </a:p>
      </dgm:t>
    </dgm:pt>
    <dgm:pt modelId="{B81A6276-759F-4386-BB55-711AE08EEB85}" type="sibTrans" cxnId="{B1636033-44F9-45AA-82E8-4D664A239AA7}">
      <dgm:prSet/>
      <dgm:spPr/>
      <dgm:t>
        <a:bodyPr/>
        <a:lstStyle/>
        <a:p>
          <a:endParaRPr lang="ru-RU"/>
        </a:p>
      </dgm:t>
    </dgm:pt>
    <dgm:pt modelId="{46F447B1-A8F7-4453-84DB-076F95C95D55}">
      <dgm:prSet phldrT="[Текст]"/>
      <dgm:spPr>
        <a:xfrm>
          <a:off x="0" y="2168720"/>
          <a:ext cx="10071755" cy="51336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BB7273A-EFC0-4921-96CE-86EE9932BA86}" type="parTrans" cxnId="{9437228A-61F6-4C86-9CC1-BE8D6160C0F4}">
      <dgm:prSet/>
      <dgm:spPr/>
      <dgm:t>
        <a:bodyPr/>
        <a:lstStyle/>
        <a:p>
          <a:endParaRPr lang="ru-RU"/>
        </a:p>
      </dgm:t>
    </dgm:pt>
    <dgm:pt modelId="{34F46957-E502-4F16-A033-4321D6C78A1E}" type="sibTrans" cxnId="{9437228A-61F6-4C86-9CC1-BE8D6160C0F4}">
      <dgm:prSet/>
      <dgm:spPr/>
      <dgm:t>
        <a:bodyPr/>
        <a:lstStyle/>
        <a:p>
          <a:endParaRPr lang="ru-RU"/>
        </a:p>
      </dgm:t>
    </dgm:pt>
    <dgm:pt modelId="{B9991C1B-BC5E-48EA-A4E9-C6BD2E83C992}">
      <dgm:prSet custT="1"/>
      <dgm:spPr>
        <a:xfrm>
          <a:off x="0" y="2626606"/>
          <a:ext cx="10071755" cy="2139930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ru-RU" sz="3200" b="0" i="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процессом  установления доминантного полушария, отвечающего за развитие речевых функций, происходящим несвоевременно.</a:t>
          </a:r>
          <a:endParaRPr lang="ru-RU" sz="3200" dirty="0">
            <a:solidFill>
              <a:sysClr val="windowText" lastClr="00000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D826B1FA-C32B-468E-A6C0-ABFDAC18D2D8}" type="parTrans" cxnId="{1C36EABD-64DA-48DA-B413-C5AF29685D91}">
      <dgm:prSet/>
      <dgm:spPr/>
      <dgm:t>
        <a:bodyPr/>
        <a:lstStyle/>
        <a:p>
          <a:endParaRPr lang="ru-RU"/>
        </a:p>
      </dgm:t>
    </dgm:pt>
    <dgm:pt modelId="{5A80CA17-95C7-413A-8838-C2ED2716BC38}" type="sibTrans" cxnId="{1C36EABD-64DA-48DA-B413-C5AF29685D91}">
      <dgm:prSet/>
      <dgm:spPr/>
      <dgm:t>
        <a:bodyPr/>
        <a:lstStyle/>
        <a:p>
          <a:endParaRPr lang="ru-RU"/>
        </a:p>
      </dgm:t>
    </dgm:pt>
    <dgm:pt modelId="{7A1EAEA7-69CF-4E05-9DF8-7FF0A58AD20B}" type="pres">
      <dgm:prSet presAssocID="{87A755B7-AB27-48D0-A26C-749F970277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EA82FC-05FA-4E0D-A313-10DE6B2C9F5D}" type="pres">
      <dgm:prSet presAssocID="{32FF2140-F789-44CC-9335-C1CE09DB743F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2A327B-AB21-4031-861B-D89B49BE5161}" type="pres">
      <dgm:prSet presAssocID="{32FF2140-F789-44CC-9335-C1CE09DB743F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59CD3-D273-4BF8-B0DE-6F1D6F366DBB}" type="pres">
      <dgm:prSet presAssocID="{B9991C1B-BC5E-48EA-A4E9-C6BD2E83C992}" presName="parentText" presStyleLbl="node1" presStyleIdx="1" presStyleCnt="2" custLinFactNeighborX="-870" custLinFactNeighborY="-108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18E789-C3AE-4095-963D-0159ABA99F97}" type="presOf" srcId="{B9991C1B-BC5E-48EA-A4E9-C6BD2E83C992}" destId="{6A359CD3-D273-4BF8-B0DE-6F1D6F366DBB}" srcOrd="0" destOrd="0" presId="urn:microsoft.com/office/officeart/2005/8/layout/vList2"/>
    <dgm:cxn modelId="{9437228A-61F6-4C86-9CC1-BE8D6160C0F4}" srcId="{32FF2140-F789-44CC-9335-C1CE09DB743F}" destId="{46F447B1-A8F7-4453-84DB-076F95C95D55}" srcOrd="0" destOrd="0" parTransId="{7BB7273A-EFC0-4921-96CE-86EE9932BA86}" sibTransId="{34F46957-E502-4F16-A033-4321D6C78A1E}"/>
    <dgm:cxn modelId="{71CDC25F-2EBB-4BD6-92F3-1A0A64517681}" type="presOf" srcId="{32FF2140-F789-44CC-9335-C1CE09DB743F}" destId="{EEEA82FC-05FA-4E0D-A313-10DE6B2C9F5D}" srcOrd="0" destOrd="0" presId="urn:microsoft.com/office/officeart/2005/8/layout/vList2"/>
    <dgm:cxn modelId="{1C36EABD-64DA-48DA-B413-C5AF29685D91}" srcId="{87A755B7-AB27-48D0-A26C-749F97027703}" destId="{B9991C1B-BC5E-48EA-A4E9-C6BD2E83C992}" srcOrd="1" destOrd="0" parTransId="{D826B1FA-C32B-468E-A6C0-ABFDAC18D2D8}" sibTransId="{5A80CA17-95C7-413A-8838-C2ED2716BC38}"/>
    <dgm:cxn modelId="{6F97DD48-0845-4245-9B9B-2C119A1FEDDC}" type="presOf" srcId="{46F447B1-A8F7-4453-84DB-076F95C95D55}" destId="{0A2A327B-AB21-4031-861B-D89B49BE5161}" srcOrd="0" destOrd="0" presId="urn:microsoft.com/office/officeart/2005/8/layout/vList2"/>
    <dgm:cxn modelId="{B1636033-44F9-45AA-82E8-4D664A239AA7}" srcId="{87A755B7-AB27-48D0-A26C-749F97027703}" destId="{32FF2140-F789-44CC-9335-C1CE09DB743F}" srcOrd="0" destOrd="0" parTransId="{B0AD04DF-10FC-45EA-BDBE-42571D5F4818}" sibTransId="{B81A6276-759F-4386-BB55-711AE08EEB85}"/>
    <dgm:cxn modelId="{93382AAE-9C64-4CCB-AF53-CDC641D1B5CC}" type="presOf" srcId="{87A755B7-AB27-48D0-A26C-749F97027703}" destId="{7A1EAEA7-69CF-4E05-9DF8-7FF0A58AD20B}" srcOrd="0" destOrd="0" presId="urn:microsoft.com/office/officeart/2005/8/layout/vList2"/>
    <dgm:cxn modelId="{D62692BE-927B-48B2-84BD-06002E1E4007}" type="presParOf" srcId="{7A1EAEA7-69CF-4E05-9DF8-7FF0A58AD20B}" destId="{EEEA82FC-05FA-4E0D-A313-10DE6B2C9F5D}" srcOrd="0" destOrd="0" presId="urn:microsoft.com/office/officeart/2005/8/layout/vList2"/>
    <dgm:cxn modelId="{63AB4C25-19E8-43C4-BC84-02F19C16EA39}" type="presParOf" srcId="{7A1EAEA7-69CF-4E05-9DF8-7FF0A58AD20B}" destId="{0A2A327B-AB21-4031-861B-D89B49BE5161}" srcOrd="1" destOrd="0" presId="urn:microsoft.com/office/officeart/2005/8/layout/vList2"/>
    <dgm:cxn modelId="{7F3006CB-92C7-4A52-AA97-538D5AA89D15}" type="presParOf" srcId="{7A1EAEA7-69CF-4E05-9DF8-7FF0A58AD20B}" destId="{6A359CD3-D273-4BF8-B0DE-6F1D6F366DB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EA82FC-05FA-4E0D-A313-10DE6B2C9F5D}">
      <dsp:nvSpPr>
        <dsp:cNvPr id="0" name=""/>
        <dsp:cNvSpPr/>
      </dsp:nvSpPr>
      <dsp:spPr>
        <a:xfrm>
          <a:off x="0" y="324"/>
          <a:ext cx="9649073" cy="2119162"/>
        </a:xfrm>
        <a:prstGeom prst="roundRect">
          <a:avLst/>
        </a:prstGeom>
        <a:solidFill>
          <a:srgbClr val="5B9BD5">
            <a:lumMod val="40000"/>
            <a:lumOff val="6000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i="0" kern="12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нарушением формирования восприятия, памяти, мышления, слогового анализа, восприятия пространства, фонематических процессов и прочих подобных факторов;</a:t>
          </a:r>
          <a:endParaRPr lang="ru-RU" sz="3200" kern="1200" dirty="0">
            <a:solidFill>
              <a:sysClr val="windowText" lastClr="00000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03449" y="103773"/>
        <a:ext cx="9442175" cy="1912264"/>
      </dsp:txXfrm>
    </dsp:sp>
    <dsp:sp modelId="{0A2A327B-AB21-4031-861B-D89B49BE5161}">
      <dsp:nvSpPr>
        <dsp:cNvPr id="0" name=""/>
        <dsp:cNvSpPr/>
      </dsp:nvSpPr>
      <dsp:spPr>
        <a:xfrm>
          <a:off x="0" y="2119487"/>
          <a:ext cx="9649073" cy="815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358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0" y="2119487"/>
        <a:ext cx="9649073" cy="81506"/>
      </dsp:txXfrm>
    </dsp:sp>
    <dsp:sp modelId="{6A359CD3-D273-4BF8-B0DE-6F1D6F366DBB}">
      <dsp:nvSpPr>
        <dsp:cNvPr id="0" name=""/>
        <dsp:cNvSpPr/>
      </dsp:nvSpPr>
      <dsp:spPr>
        <a:xfrm>
          <a:off x="0" y="2192186"/>
          <a:ext cx="9649073" cy="2119162"/>
        </a:xfrm>
        <a:prstGeom prst="roundRect">
          <a:avLst/>
        </a:prstGeom>
        <a:solidFill>
          <a:srgbClr val="92D05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i="0" kern="1200" dirty="0" smtClean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процессом  установления доминантного полушария, отвечающего за развитие речевых функций, происходящим несвоевременно.</a:t>
          </a:r>
          <a:endParaRPr lang="ru-RU" sz="3200" kern="1200" dirty="0">
            <a:solidFill>
              <a:sysClr val="windowText" lastClr="00000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03449" y="2295635"/>
        <a:ext cx="9442175" cy="1912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23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08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1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58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85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0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42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3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264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88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28F09-04CB-46CD-BF6E-360A868E7A9A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9469-7D27-492D-9345-6565288C774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90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1196752"/>
            <a:ext cx="7848872" cy="2088232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altLang="ru-RU" b="1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Артикуляторно- акустическая </a:t>
            </a:r>
            <a:r>
              <a:rPr lang="ru-RU" altLang="ru-RU" b="1" kern="0" dirty="0" err="1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дисграфия</a:t>
            </a:r>
            <a:r>
              <a:rPr lang="ru-RU" altLang="ru-RU" b="1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у младших школьников  и способы ее преодоления</a:t>
            </a:r>
            <a:r>
              <a:rPr lang="ru-RU" sz="18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kern="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3352" y="3429000"/>
            <a:ext cx="5756448" cy="3312368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логопед: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А. Журавлева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871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 noChangeArrowheads="1"/>
          </p:cNvSpPr>
          <p:nvPr/>
        </p:nvSpPr>
        <p:spPr bwMode="auto">
          <a:xfrm>
            <a:off x="407368" y="1556792"/>
            <a:ext cx="945522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Упражнение «Пропущенные буквы»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Выполняя это упражнение, предлагается пользоваться текстом подсказкой, где все пропущенные буквы на своих местах. Упражнение развивает внимание и уверенность навыка письма.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ru-RU" altLang="ru-RU" sz="20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Слоненок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б_жал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большой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п_ляне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Кругом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м_лькали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красивые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п_тнистые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бабочки. Слышалось жужжание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пч_лы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или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м_хнатого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шм_ля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Среди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з_лёной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травы виднелись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п_хучие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_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стровки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цв_тов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Сл_ненок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с_рвал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несколько красивых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цв_тков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Он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зах_тел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под_рить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их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с_стренке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Н_беса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зат_нулись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с_роватыми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тучками.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Прибл_жалась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гр_за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Нач_лся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дождь.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В_да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т_кла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н_бес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Она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поп_дала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гл_за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м_шала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см_треть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26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 для освоения грамматических правил русского языка.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 для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усвоения правила обозначения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 мягкости  согласных  на  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письме: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прочитать  слова,  записать  их 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уменьшительно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-ласкательное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значение  (день-деньки); 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прочитать слова,  записать  их  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единственном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числе  (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ели - 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 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кони - 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азложить картинки в домики по наличию гласных, написанных на домиках.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9441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675383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очется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напомнить , что успешность работы логопеда зависит от тесного контакта с учителем начальных классов. Взаимодействие логопеда, родителей и учителя способствует эффективному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преодолению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учащихся в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овладении письмом.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s://metro.co.uk/wp-content/uploads/2017/04/4515817631.jpg?quality=90&amp;strip=a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704" y="3678907"/>
            <a:ext cx="4815214" cy="2918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452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5600" y="2852936"/>
            <a:ext cx="59913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84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44062" y="1556793"/>
            <a:ext cx="10652538" cy="5040560"/>
          </a:xfrm>
        </p:spPr>
        <p:txBody>
          <a:bodyPr>
            <a:normAutofit fontScale="47500" lnSpcReduction="20000"/>
          </a:bodyPr>
          <a:lstStyle/>
          <a:p>
            <a:pPr marL="0" lvl="0" indent="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50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Причинами</a:t>
            </a:r>
            <a:r>
              <a:rPr lang="ru-RU" altLang="ru-RU" sz="5000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5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у ребенка </a:t>
            </a:r>
            <a:r>
              <a:rPr lang="ru-RU" altLang="ru-RU" sz="5000" b="1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altLang="ru-RU" sz="5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быть </a:t>
            </a:r>
            <a:r>
              <a:rPr lang="ru-RU" altLang="ru-RU" sz="50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altLang="ru-RU" sz="50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r>
              <a:rPr lang="ru-RU" altLang="ru-RU" sz="50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altLang="ru-RU" sz="50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20000"/>
              </a:lnSpc>
            </a:pPr>
            <a:r>
              <a:rPr lang="ru-RU" sz="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поражения </a:t>
            </a:r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головного мозга, его </a:t>
            </a:r>
            <a:r>
              <a:rPr lang="ru-RU" sz="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недоразвитость </a:t>
            </a:r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период беременности матери и в послеродовой период;</a:t>
            </a:r>
          </a:p>
          <a:p>
            <a:pPr lvl="0" algn="just"/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патологическое течение беременности, травмы;</a:t>
            </a:r>
          </a:p>
          <a:p>
            <a:pPr lvl="0" algn="just"/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нейроинфекционные заболевания (менингиты и энцефалиты);</a:t>
            </a:r>
          </a:p>
          <a:p>
            <a:pPr lvl="0" algn="just"/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соматические заболевания в тяжелой стадии;</a:t>
            </a:r>
          </a:p>
          <a:p>
            <a:pPr lvl="0" algn="just">
              <a:lnSpc>
                <a:spcPct val="120000"/>
              </a:lnSpc>
            </a:pPr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социально-психологические причины (двуязычие в семье, частные контакты со страдающими нарушениями речи, дефицит речевых коммуникаций, невнимательное отношение родителей к ребенку в период формирования речевого навыка и навыка письма, раннее начало обучения ребенка грамоте);</a:t>
            </a:r>
          </a:p>
          <a:p>
            <a:pPr lvl="0" algn="just"/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определенная конституциональная предрасположенность;</a:t>
            </a:r>
          </a:p>
          <a:p>
            <a:pPr lvl="0" algn="just"/>
            <a:r>
              <a:rPr lang="ru-RU" sz="5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заторможенность психического развития.</a:t>
            </a:r>
          </a:p>
          <a:p>
            <a:pPr marL="0" indent="0">
              <a:buNone/>
            </a:pPr>
            <a:endParaRPr lang="ru-RU" sz="5000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756792" y="457473"/>
            <a:ext cx="1059700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altLang="ru-RU" sz="4000" kern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kumimoji="0" lang="ru-RU" altLang="ru-RU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исграфии</a:t>
            </a:r>
            <a:endParaRPr kumimoji="0" lang="ru-RU" altLang="ru-RU" sz="4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0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57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возникновения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связан с: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196098196"/>
              </p:ext>
            </p:extLst>
          </p:nvPr>
        </p:nvGraphicFramePr>
        <p:xfrm>
          <a:off x="1487487" y="2060847"/>
          <a:ext cx="9649073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4027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000">
        <p14:prism isContent="1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1904" y="116632"/>
            <a:ext cx="6912768" cy="864096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u="sng" kern="0" dirty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Артикуляторно-акустическая </a:t>
            </a:r>
            <a:r>
              <a:rPr lang="ru-RU" altLang="ru-RU" sz="2800" b="1" u="sng" kern="0" dirty="0" err="1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дисграфия</a:t>
            </a:r>
            <a:endParaRPr lang="ru-RU" sz="40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9456" y="1052736"/>
            <a:ext cx="10657184" cy="2376264"/>
          </a:xfrm>
        </p:spPr>
        <p:txBody>
          <a:bodyPr>
            <a:no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/>
            </a:pP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проявляется в том, что ребенок заменяет буквы, соответствующие фонетически близким звукам (звонкие-глухие, свистящие-шипящие, аффрикаты и компоненты, входящие в их состав), а также неправильно обозначает мягкость согласных на письме («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лУбит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вместо «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пиСмо</a:t>
            </a:r>
            <a:r>
              <a:rPr lang="ru-RU" altLang="ru-RU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вместо «</a:t>
            </a:r>
            <a:r>
              <a:rPr lang="ru-RU" altLang="ru-RU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</a:t>
            </a:r>
            <a:r>
              <a:rPr lang="ru-RU" altLang="ru-RU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3200" kern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диктанты 001"/>
          <p:cNvPicPr>
            <a:picLocks noChangeAspect="1" noChangeArrowheads="1"/>
          </p:cNvPicPr>
          <p:nvPr/>
        </p:nvPicPr>
        <p:blipFill rotWithShape="1">
          <a:blip r:embed="rId2" cstate="print">
            <a:lum bright="-6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3" t="36321" r="11227" b="46604"/>
          <a:stretch/>
        </p:blipFill>
        <p:spPr>
          <a:xfrm>
            <a:off x="2927648" y="3573016"/>
            <a:ext cx="5495815" cy="296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22554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логопедической работы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43472" y="1556792"/>
            <a:ext cx="7800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зрительного восприятия и узнавания (зрительного </a:t>
            </a:r>
            <a:r>
              <a:rPr lang="ru-RU" altLang="ru-RU" sz="24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гнозиса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в том числе и буквенного;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уточнение и расширение объема зрительной памяти;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пространственного восприятия и представлений;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зрительного анализа и синтеза;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речевых обозначений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зрительно-пространственных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 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дифференциация смешиваемых букв изолированно, в слогах, словах, предложениях и текстах</a:t>
            </a:r>
          </a:p>
        </p:txBody>
      </p:sp>
    </p:spTree>
    <p:extLst>
      <p:ext uri="{BB962C8B-B14F-4D97-AF65-F5344CB8AC3E}">
        <p14:creationId xmlns:p14="http://schemas.microsoft.com/office/powerpoint/2010/main" val="292856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prism isContent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4704"/>
            <a:ext cx="10515600" cy="1152128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профилактики и коррекции артикуляционно-акустической </a:t>
            </a:r>
            <a:r>
              <a:rPr lang="ru-RU" altLang="ru-RU" sz="3200" b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00" y="2257650"/>
            <a:ext cx="5113784" cy="3888431"/>
          </a:xfrm>
        </p:spPr>
        <p:txBody>
          <a:bodyPr>
            <a:normAutofit/>
          </a:bodyPr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Проговаривание малых стихотворных форм с звукоподражанием, </a:t>
            </a:r>
            <a:r>
              <a:rPr lang="ru-RU" altLang="ru-RU" sz="24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чистоговорок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скороговорок, с изменением громкости, высоты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голоса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темпа речи.</a:t>
            </a:r>
            <a:endParaRPr lang="ru-RU" altLang="ru-RU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Аналогично чтение слоговых таблиц.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endParaRPr lang="ru-RU" altLang="ru-RU" sz="40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84032" y="2420888"/>
            <a:ext cx="532859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3347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9416" y="476673"/>
            <a:ext cx="10514384" cy="4392488"/>
          </a:xfrm>
        </p:spPr>
        <p:txBody>
          <a:bodyPr/>
          <a:lstStyle/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уточнение произносительного и слухового образа смешиваемых звуков 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гласных по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артикуляции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заданного звука из ряда других звуков, слогов,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подобрать , придумать слова с заданным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звуком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заданного звука в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заданного звука в слове звуком из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с данным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звуком</a:t>
            </a:r>
            <a:endParaRPr lang="ru-RU" altLang="ru-RU" sz="40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4365104"/>
            <a:ext cx="5760639" cy="230425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6784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764704"/>
            <a:ext cx="9290248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408" y="1412777"/>
            <a:ext cx="10586392" cy="3816423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сопоставление смешиваемых звуков в произносительном и слуховом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слов со смешиваемыми звуками из разрезной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азбуки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отгадывание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ребусов, кроссвордов со словами со смешиваемыми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звуками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словами- </a:t>
            </a:r>
            <a:r>
              <a:rPr lang="ru-RU" altLang="ru-RU" sz="2400" kern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квазиомонимами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(кашу – кассу, мишку – миску) </a:t>
            </a:r>
            <a:endParaRPr lang="ru-RU" altLang="ru-RU" sz="24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-"/>
            </a:pP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ошибку - добавь ь в середину слова (банка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уголки).</a:t>
            </a:r>
            <a:endParaRPr lang="ru-RU" altLang="ru-RU" sz="2400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4252887"/>
            <a:ext cx="4968552" cy="227245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694651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36712"/>
            <a:ext cx="10515600" cy="85397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устранение недостатков письменной речи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6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«Корректурная правка» </a:t>
            </a:r>
            <a:r>
              <a:rPr lang="ru-RU" altLang="ru-RU" sz="2600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600" kern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упражнения нужна книжка, скучная и с достаточно крупным (не мелким) шрифтом. Ученик каждый день в течение пяти (не больше) минут работает над следующим заданием: зачеркивает в сплошном тексте заданные буквы. </a:t>
            </a:r>
            <a:endParaRPr lang="ru-RU" altLang="ru-RU" sz="22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Начать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с одной буквы, например, </a:t>
            </a: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«а».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«о»,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дальше согласные, с которыми есть проблемы, сначала их тоже нужно задавать по одной. </a:t>
            </a:r>
            <a:endParaRPr lang="ru-RU" altLang="ru-RU" sz="22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дней таких занятий переходим на две буквы, одна зачеркивается, другая подчеркивается или обводится в кружочек. Буквы должны быть </a:t>
            </a: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«парными», «похожими»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сознании ученика. </a:t>
            </a:r>
            <a:endParaRPr lang="ru-RU" altLang="ru-RU" sz="22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показывает практика, наиболее часто сложности возникают с парами </a:t>
            </a: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«п/т», «п/р», «м/л» 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(сходство написания); </a:t>
            </a:r>
            <a:r>
              <a:rPr lang="ru-RU" altLang="ru-RU" sz="2200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«г/д», «у/ю», «д/б«» (</a:t>
            </a:r>
            <a:r>
              <a:rPr lang="ru-RU" altLang="ru-RU" sz="2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последнем случае ребенок забывает, вверх или вниз направлен хвостик от кружка) и пр. </a:t>
            </a:r>
            <a:endParaRPr lang="ru-RU" altLang="ru-RU" sz="2200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41949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66F081E-18E0-4C0E-8F7F-F4DE879EDB70}" vid="{1D3A1351-5C7B-4469-B135-F07ABAC2E7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748</TotalTime>
  <Words>641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Тема1</vt:lpstr>
      <vt:lpstr>Артикуляторно- акустическая дисграфия у младших школьников  и способы ее преодоления </vt:lpstr>
      <vt:lpstr>Презентация PowerPoint</vt:lpstr>
      <vt:lpstr> Механизм возникновения дисграфии может быть связан с:</vt:lpstr>
      <vt:lpstr>Артикуляторно-акустическая дисграфия</vt:lpstr>
      <vt:lpstr>Направления логопедической работы</vt:lpstr>
      <vt:lpstr>Приёмы профилактики и коррекции артикуляционно-акустической дисграфии</vt:lpstr>
      <vt:lpstr>Презентация PowerPoint</vt:lpstr>
      <vt:lpstr>Второй этап</vt:lpstr>
      <vt:lpstr>Упражнения на устранение недостатков письменной речи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</dc:creator>
  <cp:lastModifiedBy>Пользователь</cp:lastModifiedBy>
  <cp:revision>93</cp:revision>
  <dcterms:created xsi:type="dcterms:W3CDTF">2020-06-03T06:10:53Z</dcterms:created>
  <dcterms:modified xsi:type="dcterms:W3CDTF">2024-02-11T06:48:54Z</dcterms:modified>
</cp:coreProperties>
</file>