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FF33CC"/>
    <a:srgbClr val="81360D"/>
    <a:srgbClr val="7D11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C3A4050-59AB-4EFC-B2C6-35FF2961005A}" type="datetimeFigureOut">
              <a:rPr lang="ru-RU" smtClean="0"/>
              <a:t>04.06.2020</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713AA5F-2924-486B-B1BE-5C83D4D4813D}"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C3A4050-59AB-4EFC-B2C6-35FF2961005A}" type="datetimeFigureOut">
              <a:rPr lang="ru-RU" smtClean="0"/>
              <a:t>04.06.2020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713AA5F-2924-486B-B1BE-5C83D4D4813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p>
            <a:fld id="{BC3A4050-59AB-4EFC-B2C6-35FF2961005A}" type="datetimeFigureOut">
              <a:rPr lang="ru-RU" smtClean="0"/>
              <a:t>04.06.2020</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713AA5F-2924-486B-B1BE-5C83D4D4813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C3A4050-59AB-4EFC-B2C6-35FF2961005A}" type="datetimeFigureOut">
              <a:rPr lang="ru-RU" smtClean="0"/>
              <a:t>04.06.2020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713AA5F-2924-486B-B1BE-5C83D4D4813D}"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C3A4050-59AB-4EFC-B2C6-35FF2961005A}" type="datetimeFigureOut">
              <a:rPr lang="ru-RU" smtClean="0"/>
              <a:t>04.06.2020</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p>
            <a:fld id="{3713AA5F-2924-486B-B1BE-5C83D4D4813D}"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C3A4050-59AB-4EFC-B2C6-35FF2961005A}" type="datetimeFigureOut">
              <a:rPr lang="ru-RU" smtClean="0"/>
              <a:t>04.06.2020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713AA5F-2924-486B-B1BE-5C83D4D4813D}"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C3A4050-59AB-4EFC-B2C6-35FF2961005A}" type="datetimeFigureOut">
              <a:rPr lang="ru-RU" smtClean="0"/>
              <a:t>04.06.2020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713AA5F-2924-486B-B1BE-5C83D4D4813D}"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C3A4050-59AB-4EFC-B2C6-35FF2961005A}" type="datetimeFigureOut">
              <a:rPr lang="ru-RU" smtClean="0"/>
              <a:t>04.06.2020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713AA5F-2924-486B-B1BE-5C83D4D4813D}"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BC3A4050-59AB-4EFC-B2C6-35FF2961005A}" type="datetimeFigureOut">
              <a:rPr lang="ru-RU" smtClean="0"/>
              <a:t>04.06.2020</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p>
            <a:fld id="{3713AA5F-2924-486B-B1BE-5C83D4D4813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C3A4050-59AB-4EFC-B2C6-35FF2961005A}" type="datetimeFigureOut">
              <a:rPr lang="ru-RU" smtClean="0"/>
              <a:t>04.06.2020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713AA5F-2924-486B-B1BE-5C83D4D4813D}"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p>
            <a:fld id="{BC3A4050-59AB-4EFC-B2C6-35FF2961005A}" type="datetimeFigureOut">
              <a:rPr lang="ru-RU" smtClean="0"/>
              <a:t>04.06.2020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713AA5F-2924-486B-B1BE-5C83D4D4813D}" type="slidenum">
              <a:rPr lang="ru-RU" smtClean="0"/>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C3A4050-59AB-4EFC-B2C6-35FF2961005A}" type="datetimeFigureOut">
              <a:rPr lang="ru-RU" smtClean="0"/>
              <a:t>04.06.2020</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713AA5F-2924-486B-B1BE-5C83D4D4813D}"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260648"/>
            <a:ext cx="7992888" cy="2808312"/>
          </a:xfrm>
        </p:spPr>
        <p:txBody>
          <a:bodyPr>
            <a:noAutofit/>
          </a:bodyPr>
          <a:lstStyle/>
          <a:p>
            <a:r>
              <a:rPr lang="ru-RU" sz="4800" dirty="0" smtClean="0">
                <a:solidFill>
                  <a:srgbClr val="FF0000"/>
                </a:solidFill>
              </a:rPr>
              <a:t> </a:t>
            </a:r>
            <a:br>
              <a:rPr lang="ru-RU" sz="4800" dirty="0" smtClean="0">
                <a:solidFill>
                  <a:srgbClr val="FF0000"/>
                </a:solidFill>
              </a:rPr>
            </a:br>
            <a:r>
              <a:rPr lang="ru-RU" sz="4800" dirty="0" smtClean="0">
                <a:solidFill>
                  <a:srgbClr val="FF0000"/>
                </a:solidFill>
              </a:rPr>
              <a:t/>
            </a:r>
            <a:br>
              <a:rPr lang="ru-RU" sz="4800" dirty="0" smtClean="0">
                <a:solidFill>
                  <a:srgbClr val="FF0000"/>
                </a:solidFill>
              </a:rPr>
            </a:br>
            <a:r>
              <a:rPr lang="ru-RU" sz="5400" dirty="0" smtClean="0">
                <a:solidFill>
                  <a:srgbClr val="00B050"/>
                </a:solidFill>
                <a:latin typeface="Times New Roman" panose="02020603050405020304" pitchFamily="18" charset="0"/>
                <a:cs typeface="Times New Roman" panose="02020603050405020304" pitchFamily="18" charset="0"/>
              </a:rPr>
              <a:t>09</a:t>
            </a:r>
            <a:r>
              <a:rPr lang="ru-RU" sz="5400" dirty="0" smtClean="0">
                <a:solidFill>
                  <a:srgbClr val="00B050"/>
                </a:solidFill>
                <a:latin typeface="Times New Roman" panose="02020603050405020304" pitchFamily="18" charset="0"/>
                <a:ea typeface="Calibri" panose="020F0502020204030204" pitchFamily="34" charset="0"/>
                <a:cs typeface="Times New Roman" panose="02020603050405020304" pitchFamily="18" charset="0"/>
              </a:rPr>
              <a:t>.06.2020 </a:t>
            </a:r>
            <a:r>
              <a:rPr lang="ru-RU" sz="5400"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г. </a:t>
            </a:r>
            <a:r>
              <a:rPr lang="ru-RU" sz="5400" dirty="0" smtClean="0">
                <a:solidFill>
                  <a:srgbClr val="00B050"/>
                </a:solidFill>
                <a:latin typeface="Times New Roman" panose="02020603050405020304" pitchFamily="18" charset="0"/>
                <a:ea typeface="Calibri" panose="020F0502020204030204" pitchFamily="34" charset="0"/>
                <a:cs typeface="Times New Roman" panose="02020603050405020304" pitchFamily="18" charset="0"/>
              </a:rPr>
              <a:t>Гр </a:t>
            </a:r>
            <a:r>
              <a:rPr lang="ru-RU" sz="5400" dirty="0" smtClean="0">
                <a:solidFill>
                  <a:srgbClr val="00B050"/>
                </a:solidFill>
                <a:latin typeface="Times New Roman" panose="02020603050405020304" pitchFamily="18" charset="0"/>
                <a:ea typeface="Calibri" panose="020F0502020204030204" pitchFamily="34" charset="0"/>
                <a:cs typeface="Times New Roman" panose="02020603050405020304" pitchFamily="18" charset="0"/>
              </a:rPr>
              <a:t>№2  </a:t>
            </a:r>
            <a:r>
              <a:rPr lang="ru-RU" sz="4800"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кружок « Кулинария»</a:t>
            </a:r>
            <a:r>
              <a:rPr lang="ru-RU" sz="4800" dirty="0">
                <a:solidFill>
                  <a:srgbClr val="00B050"/>
                </a:solidFill>
                <a:latin typeface="Calibri" panose="020F0502020204030204" pitchFamily="34" charset="0"/>
                <a:ea typeface="Calibri" panose="020F0502020204030204" pitchFamily="34" charset="0"/>
                <a:cs typeface="Times New Roman" panose="02020603050405020304" pitchFamily="18" charset="0"/>
              </a:rPr>
              <a:t/>
            </a:r>
            <a:br>
              <a:rPr lang="ru-RU" sz="4800" dirty="0">
                <a:solidFill>
                  <a:srgbClr val="00B050"/>
                </a:solidFill>
                <a:latin typeface="Calibri" panose="020F0502020204030204" pitchFamily="34" charset="0"/>
                <a:ea typeface="Calibri" panose="020F0502020204030204" pitchFamily="34" charset="0"/>
                <a:cs typeface="Times New Roman" panose="02020603050405020304" pitchFamily="18" charset="0"/>
              </a:rPr>
            </a:br>
            <a:r>
              <a:rPr lang="ru-RU" sz="4800" dirty="0" smtClean="0">
                <a:solidFill>
                  <a:srgbClr val="FF0000"/>
                </a:solidFill>
              </a:rPr>
              <a:t>Тема: Блюда </a:t>
            </a:r>
            <a:r>
              <a:rPr lang="ru-RU" sz="4800" dirty="0">
                <a:solidFill>
                  <a:srgbClr val="FF0000"/>
                </a:solidFill>
              </a:rPr>
              <a:t>из запеченных </a:t>
            </a:r>
            <a:r>
              <a:rPr lang="ru-RU" sz="4800" dirty="0" smtClean="0">
                <a:solidFill>
                  <a:srgbClr val="FF0000"/>
                </a:solidFill>
              </a:rPr>
              <a:t>овощей.</a:t>
            </a:r>
            <a:endParaRPr lang="ru-RU" sz="4800" dirty="0">
              <a:solidFill>
                <a:srgbClr val="FF000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863282"/>
            <a:ext cx="4104456" cy="2548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9952" y="3212976"/>
            <a:ext cx="4572000" cy="2736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568320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60688"/>
          </a:xfrm>
        </p:spPr>
        <p:txBody>
          <a:bodyPr/>
          <a:lstStyle/>
          <a:p>
            <a:pPr algn="ctr"/>
            <a:r>
              <a:rPr lang="ru-RU" dirty="0">
                <a:solidFill>
                  <a:schemeClr val="accent2">
                    <a:lumMod val="60000"/>
                    <a:lumOff val="40000"/>
                  </a:schemeClr>
                </a:solidFill>
              </a:rPr>
              <a:t>Солянка овощная. </a:t>
            </a:r>
          </a:p>
        </p:txBody>
      </p:sp>
      <p:sp>
        <p:nvSpPr>
          <p:cNvPr id="3" name="Объект 2"/>
          <p:cNvSpPr>
            <a:spLocks noGrp="1"/>
          </p:cNvSpPr>
          <p:nvPr>
            <p:ph idx="1"/>
          </p:nvPr>
        </p:nvSpPr>
        <p:spPr>
          <a:xfrm>
            <a:off x="179512" y="1196752"/>
            <a:ext cx="8208912" cy="5544616"/>
          </a:xfrm>
        </p:spPr>
        <p:txBody>
          <a:bodyPr>
            <a:noAutofit/>
          </a:bodyPr>
          <a:lstStyle/>
          <a:p>
            <a:r>
              <a:rPr lang="ru-RU" sz="3600" dirty="0">
                <a:solidFill>
                  <a:schemeClr val="accent6">
                    <a:lumMod val="75000"/>
                  </a:schemeClr>
                </a:solidFill>
              </a:rPr>
              <a:t>Свежую или квашеную капусту тушат, соленые огурцы очищают, нарезают ломтиками или ромбиками, припускают. Соленые или маринованные грибы промывают, нарезают ломтиками, ошпаривают и слегка обжаривают. Подготовленные грибы и огурцы соединяют с </a:t>
            </a:r>
            <a:r>
              <a:rPr lang="ru-RU" sz="3600" dirty="0" err="1">
                <a:solidFill>
                  <a:schemeClr val="accent6">
                    <a:lumMod val="75000"/>
                  </a:schemeClr>
                </a:solidFill>
              </a:rPr>
              <a:t>пассерованным</a:t>
            </a:r>
            <a:r>
              <a:rPr lang="ru-RU" sz="3600" dirty="0">
                <a:solidFill>
                  <a:schemeClr val="accent6">
                    <a:lumMod val="75000"/>
                  </a:schemeClr>
                </a:solidFill>
              </a:rPr>
              <a:t> луком и каперсами.</a:t>
            </a:r>
          </a:p>
        </p:txBody>
      </p:sp>
    </p:spTree>
    <p:extLst>
      <p:ext uri="{BB962C8B-B14F-4D97-AF65-F5344CB8AC3E}">
        <p14:creationId xmlns:p14="http://schemas.microsoft.com/office/powerpoint/2010/main" val="4170369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0"/>
            <a:ext cx="7992888" cy="6741368"/>
          </a:xfrm>
        </p:spPr>
        <p:txBody>
          <a:bodyPr>
            <a:normAutofit lnSpcReduction="10000"/>
          </a:bodyPr>
          <a:lstStyle/>
          <a:p>
            <a:r>
              <a:rPr lang="ru-RU" dirty="0">
                <a:solidFill>
                  <a:schemeClr val="accent6">
                    <a:lumMod val="75000"/>
                  </a:schemeClr>
                </a:solidFill>
              </a:rPr>
              <a:t>На порционную сковороду, смазанную маслом, кладут слой тушеной </a:t>
            </a:r>
            <a:r>
              <a:rPr lang="ru-RU" dirty="0" smtClean="0">
                <a:solidFill>
                  <a:schemeClr val="accent6">
                    <a:lumMod val="75000"/>
                  </a:schemeClr>
                </a:solidFill>
              </a:rPr>
              <a:t>капусты</a:t>
            </a:r>
            <a:r>
              <a:rPr lang="ru-RU" dirty="0">
                <a:solidFill>
                  <a:schemeClr val="accent6">
                    <a:lumMod val="75000"/>
                  </a:schemeClr>
                </a:solidFill>
              </a:rPr>
              <a:t>, на него – подготовленные овощи с грибами, закрывают другим слоем ка-пусты. Поверхность выравнивают, посыпают тертым сыром с сухарями и </a:t>
            </a:r>
            <a:r>
              <a:rPr lang="ru-RU" dirty="0" smtClean="0">
                <a:solidFill>
                  <a:schemeClr val="accent6">
                    <a:lumMod val="75000"/>
                  </a:schemeClr>
                </a:solidFill>
              </a:rPr>
              <a:t>запекают</a:t>
            </a:r>
            <a:r>
              <a:rPr lang="ru-RU" dirty="0">
                <a:solidFill>
                  <a:schemeClr val="accent6">
                    <a:lumMod val="75000"/>
                  </a:schemeClr>
                </a:solidFill>
              </a:rPr>
              <a:t>. При приготовлении солянки в массовых количествах тушеную капусту смешивают с подготовленными овощами, перемешивают и прогревают. </a:t>
            </a:r>
            <a:endParaRPr lang="ru-RU" dirty="0" smtClean="0">
              <a:solidFill>
                <a:schemeClr val="accent6">
                  <a:lumMod val="75000"/>
                </a:schemeClr>
              </a:solidFill>
            </a:endParaRPr>
          </a:p>
          <a:p>
            <a:r>
              <a:rPr lang="ru-RU" dirty="0" smtClean="0">
                <a:solidFill>
                  <a:srgbClr val="FF33CC"/>
                </a:solidFill>
              </a:rPr>
              <a:t>Затем </a:t>
            </a:r>
            <a:r>
              <a:rPr lang="ru-RU" dirty="0">
                <a:solidFill>
                  <a:srgbClr val="FF33CC"/>
                </a:solidFill>
              </a:rPr>
              <a:t>укладывают на противень или сковороду, смазанные жиром, поверхность </a:t>
            </a:r>
            <a:r>
              <a:rPr lang="ru-RU" dirty="0" smtClean="0">
                <a:solidFill>
                  <a:srgbClr val="FF33CC"/>
                </a:solidFill>
              </a:rPr>
              <a:t>выравнивают</a:t>
            </a:r>
            <a:r>
              <a:rPr lang="ru-RU" dirty="0">
                <a:solidFill>
                  <a:srgbClr val="FF33CC"/>
                </a:solidFill>
              </a:rPr>
              <a:t>, сверху посыпают сухарями или сухарями с сыром и запекают, </a:t>
            </a:r>
            <a:r>
              <a:rPr lang="ru-RU" dirty="0" smtClean="0">
                <a:solidFill>
                  <a:srgbClr val="FF33CC"/>
                </a:solidFill>
              </a:rPr>
              <a:t>готовую </a:t>
            </a:r>
            <a:r>
              <a:rPr lang="ru-RU" dirty="0">
                <a:solidFill>
                  <a:srgbClr val="FF33CC"/>
                </a:solidFill>
              </a:rPr>
              <a:t>солянку нарезают на порции.</a:t>
            </a:r>
          </a:p>
          <a:p>
            <a:r>
              <a:rPr lang="ru-RU" dirty="0">
                <a:solidFill>
                  <a:srgbClr val="002060"/>
                </a:solidFill>
              </a:rPr>
              <a:t>При отпуске кладут на тарелку или отпускают в порционной сковороде, украшают зеленью, грибами, лимоном, маслинами.</a:t>
            </a:r>
          </a:p>
          <a:p>
            <a:endParaRPr lang="ru-RU" dirty="0"/>
          </a:p>
        </p:txBody>
      </p:sp>
    </p:spTree>
    <p:extLst>
      <p:ext uri="{BB962C8B-B14F-4D97-AF65-F5344CB8AC3E}">
        <p14:creationId xmlns:p14="http://schemas.microsoft.com/office/powerpoint/2010/main" val="13931517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60688"/>
          </a:xfrm>
        </p:spPr>
        <p:txBody>
          <a:bodyPr/>
          <a:lstStyle/>
          <a:p>
            <a:pPr algn="ctr"/>
            <a:r>
              <a:rPr lang="ru-RU" dirty="0">
                <a:solidFill>
                  <a:schemeClr val="accent6">
                    <a:lumMod val="75000"/>
                  </a:schemeClr>
                </a:solidFill>
              </a:rPr>
              <a:t>Голубцы овощные. </a:t>
            </a:r>
          </a:p>
        </p:txBody>
      </p:sp>
      <p:sp>
        <p:nvSpPr>
          <p:cNvPr id="3" name="Объект 2"/>
          <p:cNvSpPr>
            <a:spLocks noGrp="1"/>
          </p:cNvSpPr>
          <p:nvPr>
            <p:ph idx="1"/>
          </p:nvPr>
        </p:nvSpPr>
        <p:spPr>
          <a:xfrm>
            <a:off x="251520" y="1124744"/>
            <a:ext cx="7776864" cy="5733256"/>
          </a:xfrm>
        </p:spPr>
        <p:txBody>
          <a:bodyPr>
            <a:normAutofit/>
          </a:bodyPr>
          <a:lstStyle/>
          <a:p>
            <a:r>
              <a:rPr lang="ru-RU" dirty="0">
                <a:solidFill>
                  <a:schemeClr val="bg2">
                    <a:lumMod val="50000"/>
                  </a:schemeClr>
                </a:solidFill>
              </a:rPr>
              <a:t>Подготовленные полуфабрикаты голубцов укладывают на разогретый с жиром противень, обжаривают, заливают соусом сметанным или сметанным с томатом и запекают в жарочном шкафу.</a:t>
            </a:r>
          </a:p>
          <a:p>
            <a:r>
              <a:rPr lang="ru-RU" dirty="0">
                <a:solidFill>
                  <a:srgbClr val="FF0000"/>
                </a:solidFill>
              </a:rPr>
              <a:t>Для фарша: </a:t>
            </a:r>
            <a:r>
              <a:rPr lang="ru-RU" dirty="0">
                <a:solidFill>
                  <a:srgbClr val="00B050"/>
                </a:solidFill>
              </a:rPr>
              <a:t>морковь и лук шинкуют соломкой, пассеруют, соединяют с </a:t>
            </a:r>
            <a:r>
              <a:rPr lang="ru-RU" dirty="0" smtClean="0">
                <a:solidFill>
                  <a:srgbClr val="00B050"/>
                </a:solidFill>
              </a:rPr>
              <a:t>вареным </a:t>
            </a:r>
            <a:r>
              <a:rPr lang="ru-RU" dirty="0">
                <a:solidFill>
                  <a:srgbClr val="00B050"/>
                </a:solidFill>
              </a:rPr>
              <a:t>рисом, вареными мелкорублеными грибами, добавляют соль, перец, </a:t>
            </a:r>
            <a:r>
              <a:rPr lang="ru-RU" dirty="0" smtClean="0">
                <a:solidFill>
                  <a:srgbClr val="00B050"/>
                </a:solidFill>
              </a:rPr>
              <a:t>зелень </a:t>
            </a:r>
            <a:r>
              <a:rPr lang="ru-RU" dirty="0">
                <a:solidFill>
                  <a:srgbClr val="00B050"/>
                </a:solidFill>
              </a:rPr>
              <a:t>петрушки и перемешивают, можно положить яйца.</a:t>
            </a:r>
          </a:p>
          <a:p>
            <a:r>
              <a:rPr lang="ru-RU" dirty="0">
                <a:solidFill>
                  <a:srgbClr val="FF0000"/>
                </a:solidFill>
              </a:rPr>
              <a:t>При отпуске голубцы кладут на тарелку или порционное блюдо по 2 шт., поливают соусом, в котором их запекали.</a:t>
            </a:r>
          </a:p>
          <a:p>
            <a:endParaRPr lang="ru-RU" dirty="0"/>
          </a:p>
        </p:txBody>
      </p:sp>
    </p:spTree>
    <p:extLst>
      <p:ext uri="{BB962C8B-B14F-4D97-AF65-F5344CB8AC3E}">
        <p14:creationId xmlns:p14="http://schemas.microsoft.com/office/powerpoint/2010/main" val="8960317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228640"/>
          </a:xfrm>
        </p:spPr>
        <p:txBody>
          <a:bodyPr>
            <a:normAutofit fontScale="90000"/>
          </a:bodyPr>
          <a:lstStyle/>
          <a:p>
            <a:r>
              <a:rPr lang="ru-RU" dirty="0">
                <a:solidFill>
                  <a:srgbClr val="0070C0"/>
                </a:solidFill>
              </a:rPr>
              <a:t>Помидоры фаршированные. </a:t>
            </a:r>
          </a:p>
        </p:txBody>
      </p:sp>
      <p:sp>
        <p:nvSpPr>
          <p:cNvPr id="3" name="Объект 2"/>
          <p:cNvSpPr>
            <a:spLocks noGrp="1"/>
          </p:cNvSpPr>
          <p:nvPr>
            <p:ph idx="1"/>
          </p:nvPr>
        </p:nvSpPr>
        <p:spPr>
          <a:xfrm>
            <a:off x="179512" y="548680"/>
            <a:ext cx="7516688" cy="5907056"/>
          </a:xfrm>
        </p:spPr>
        <p:txBody>
          <a:bodyPr>
            <a:normAutofit fontScale="92500" lnSpcReduction="20000"/>
          </a:bodyPr>
          <a:lstStyle/>
          <a:p>
            <a:r>
              <a:rPr lang="ru-RU" dirty="0">
                <a:solidFill>
                  <a:srgbClr val="FF33CC"/>
                </a:solidFill>
              </a:rPr>
              <a:t>Плотные, среднего размера помидоры, подготовленные для </a:t>
            </a:r>
            <a:r>
              <a:rPr lang="ru-RU" dirty="0" err="1">
                <a:solidFill>
                  <a:srgbClr val="FF33CC"/>
                </a:solidFill>
              </a:rPr>
              <a:t>фарширования</a:t>
            </a:r>
            <a:r>
              <a:rPr lang="ru-RU" dirty="0">
                <a:solidFill>
                  <a:srgbClr val="FF33CC"/>
                </a:solidFill>
              </a:rPr>
              <a:t>, наполняют фаршем, укладывают на противень, смазанный маслом, сверху посыпают тертым сыром, смешанным с сухарями, сбрызгивают маслом и запекают 15–20 мин.</a:t>
            </a:r>
          </a:p>
          <a:p>
            <a:r>
              <a:rPr lang="ru-RU" dirty="0">
                <a:solidFill>
                  <a:srgbClr val="FF0000"/>
                </a:solidFill>
              </a:rPr>
              <a:t>Для фарша: </a:t>
            </a:r>
            <a:r>
              <a:rPr lang="ru-RU" dirty="0">
                <a:solidFill>
                  <a:srgbClr val="3333FF"/>
                </a:solidFill>
              </a:rPr>
              <a:t>подготовленные белые грибы или шампиньоны мелко нарезают и обжаривают с мелко нарезанной сердцевиной помидоров. Лук репчатый </a:t>
            </a:r>
            <a:r>
              <a:rPr lang="ru-RU" dirty="0" smtClean="0">
                <a:solidFill>
                  <a:srgbClr val="3333FF"/>
                </a:solidFill>
              </a:rPr>
              <a:t>нарезают </a:t>
            </a:r>
            <a:r>
              <a:rPr lang="ru-RU" dirty="0">
                <a:solidFill>
                  <a:srgbClr val="3333FF"/>
                </a:solidFill>
              </a:rPr>
              <a:t>соломкой или мелкими кубиками и пассеруют. Рисовую крупу отваривают. Затем всё соединяют, добавляют соль, молотый перец, зелень петрушки, можно мелко нарубленный чеснок.</a:t>
            </a:r>
          </a:p>
          <a:p>
            <a:r>
              <a:rPr lang="ru-RU" dirty="0">
                <a:solidFill>
                  <a:srgbClr val="FFC000"/>
                </a:solidFill>
              </a:rPr>
              <a:t>При отпуске кладут на тарелку или порционное блюдо, поливают соусом молочным, сметанным, сметанным с томатом. Сметану подают отдельно.</a:t>
            </a:r>
          </a:p>
          <a:p>
            <a:endParaRPr lang="ru-RU" dirty="0"/>
          </a:p>
        </p:txBody>
      </p:sp>
    </p:spTree>
    <p:extLst>
      <p:ext uri="{BB962C8B-B14F-4D97-AF65-F5344CB8AC3E}">
        <p14:creationId xmlns:p14="http://schemas.microsoft.com/office/powerpoint/2010/main" val="1229669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588680"/>
          </a:xfrm>
        </p:spPr>
        <p:txBody>
          <a:bodyPr/>
          <a:lstStyle/>
          <a:p>
            <a:r>
              <a:rPr lang="ru-RU" dirty="0">
                <a:solidFill>
                  <a:srgbClr val="FF0000"/>
                </a:solidFill>
              </a:rPr>
              <a:t>Перец фаршированный. </a:t>
            </a:r>
          </a:p>
        </p:txBody>
      </p:sp>
      <p:sp>
        <p:nvSpPr>
          <p:cNvPr id="3" name="Объект 2"/>
          <p:cNvSpPr>
            <a:spLocks noGrp="1"/>
          </p:cNvSpPr>
          <p:nvPr>
            <p:ph idx="1"/>
          </p:nvPr>
        </p:nvSpPr>
        <p:spPr>
          <a:xfrm>
            <a:off x="179512" y="908720"/>
            <a:ext cx="7776864" cy="5688632"/>
          </a:xfrm>
        </p:spPr>
        <p:txBody>
          <a:bodyPr>
            <a:noAutofit/>
          </a:bodyPr>
          <a:lstStyle/>
          <a:p>
            <a:r>
              <a:rPr lang="ru-RU" sz="2800" dirty="0">
                <a:solidFill>
                  <a:srgbClr val="FF0000"/>
                </a:solidFill>
              </a:rPr>
              <a:t>Первый способ</a:t>
            </a:r>
            <a:r>
              <a:rPr lang="ru-RU" sz="2800" dirty="0">
                <a:solidFill>
                  <a:srgbClr val="00B050"/>
                </a:solidFill>
              </a:rPr>
              <a:t>. Морковь и репчатый лук, нарезанные соломкой, пассеруют, добавляют свежие помидоры или томатное пюре и пассеруют вместе. Затем соединяют с отварным рисом, кладут соль, перец, зелень петрушки и перемешивают. Подготовленный перец наполняют фаршем, укладывают на противень, заливают соусом молочным, или сметанным, или сметанным с томатом и запекают в жарочном шкафу до готовности. При отпуске поливают соусом, с которым запекали. </a:t>
            </a:r>
          </a:p>
        </p:txBody>
      </p:sp>
    </p:spTree>
    <p:extLst>
      <p:ext uri="{BB962C8B-B14F-4D97-AF65-F5344CB8AC3E}">
        <p14:creationId xmlns:p14="http://schemas.microsoft.com/office/powerpoint/2010/main" val="39942661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0"/>
            <a:ext cx="7516688" cy="6455736"/>
          </a:xfrm>
        </p:spPr>
        <p:txBody>
          <a:bodyPr>
            <a:normAutofit lnSpcReduction="10000"/>
          </a:bodyPr>
          <a:lstStyle/>
          <a:p>
            <a:r>
              <a:rPr lang="ru-RU" sz="2800" dirty="0">
                <a:solidFill>
                  <a:srgbClr val="FF0000"/>
                </a:solidFill>
              </a:rPr>
              <a:t>Второй способ. </a:t>
            </a:r>
            <a:r>
              <a:rPr lang="ru-RU" sz="2800" dirty="0">
                <a:solidFill>
                  <a:schemeClr val="accent3"/>
                </a:solidFill>
              </a:rPr>
              <a:t>Морковь, петрушку и репчатый лук нарезают соломкой, пассеруют, в конце </a:t>
            </a:r>
            <a:r>
              <a:rPr lang="ru-RU" sz="2800" dirty="0" err="1">
                <a:solidFill>
                  <a:schemeClr val="accent3"/>
                </a:solidFill>
              </a:rPr>
              <a:t>пассерования</a:t>
            </a:r>
            <a:r>
              <a:rPr lang="ru-RU" sz="2800" dirty="0">
                <a:solidFill>
                  <a:schemeClr val="accent3"/>
                </a:solidFill>
              </a:rPr>
              <a:t> кладут томатное пюре, пассеруют вместе, вливают уксус, кладут сахар, соль, доводят до кипения. Подготовленный для </a:t>
            </a:r>
            <a:r>
              <a:rPr lang="ru-RU" sz="2800" dirty="0" err="1">
                <a:solidFill>
                  <a:schemeClr val="accent3"/>
                </a:solidFill>
              </a:rPr>
              <a:t>фарширования</a:t>
            </a:r>
            <a:r>
              <a:rPr lang="ru-RU" sz="2800" dirty="0">
                <a:solidFill>
                  <a:schemeClr val="accent3"/>
                </a:solidFill>
              </a:rPr>
              <a:t> перец наполняют фаршем, укладывают в сотейник или на противень, наливают немного бульона и припускают или запекают.</a:t>
            </a:r>
          </a:p>
          <a:p>
            <a:r>
              <a:rPr lang="ru-RU" sz="2800" dirty="0">
                <a:solidFill>
                  <a:schemeClr val="accent4">
                    <a:lumMod val="75000"/>
                  </a:schemeClr>
                </a:solidFill>
              </a:rPr>
              <a:t>При отпуске перец кладут в тарелку или порционное блюдо, поливают со-ком, оставшимся после </a:t>
            </a:r>
            <a:r>
              <a:rPr lang="ru-RU" sz="2800" dirty="0" err="1">
                <a:solidFill>
                  <a:schemeClr val="accent4">
                    <a:lumMod val="75000"/>
                  </a:schemeClr>
                </a:solidFill>
              </a:rPr>
              <a:t>припускания</a:t>
            </a:r>
            <a:r>
              <a:rPr lang="ru-RU" sz="2800" dirty="0">
                <a:solidFill>
                  <a:schemeClr val="accent4">
                    <a:lumMod val="75000"/>
                  </a:schemeClr>
                </a:solidFill>
              </a:rPr>
              <a:t>. Фаршированный перец, приготовленный на растительном масле, подают горячим или холодным.</a:t>
            </a:r>
          </a:p>
          <a:p>
            <a:endParaRPr lang="ru-RU" dirty="0"/>
          </a:p>
        </p:txBody>
      </p:sp>
    </p:spTree>
    <p:extLst>
      <p:ext uri="{BB962C8B-B14F-4D97-AF65-F5344CB8AC3E}">
        <p14:creationId xmlns:p14="http://schemas.microsoft.com/office/powerpoint/2010/main" val="6274126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588680"/>
          </a:xfrm>
        </p:spPr>
        <p:txBody>
          <a:bodyPr/>
          <a:lstStyle/>
          <a:p>
            <a:r>
              <a:rPr lang="ru-RU" dirty="0">
                <a:solidFill>
                  <a:schemeClr val="accent6">
                    <a:lumMod val="75000"/>
                  </a:schemeClr>
                </a:solidFill>
              </a:rPr>
              <a:t>Кабачки фаршированные. </a:t>
            </a:r>
          </a:p>
        </p:txBody>
      </p:sp>
      <p:sp>
        <p:nvSpPr>
          <p:cNvPr id="3" name="Объект 2"/>
          <p:cNvSpPr>
            <a:spLocks noGrp="1"/>
          </p:cNvSpPr>
          <p:nvPr>
            <p:ph idx="1"/>
          </p:nvPr>
        </p:nvSpPr>
        <p:spPr>
          <a:xfrm>
            <a:off x="179512" y="1052736"/>
            <a:ext cx="7516688" cy="5403000"/>
          </a:xfrm>
        </p:spPr>
        <p:txBody>
          <a:bodyPr/>
          <a:lstStyle/>
          <a:p>
            <a:r>
              <a:rPr lang="ru-RU" dirty="0">
                <a:solidFill>
                  <a:schemeClr val="accent1">
                    <a:lumMod val="60000"/>
                    <a:lumOff val="40000"/>
                  </a:schemeClr>
                </a:solidFill>
              </a:rPr>
              <a:t>Подготовленные полуфабрикаты кабачков наполняют фаршем, укладывают на противень, смазанный маслом, заливают до половины соусом сметанным, сметанным с томатом, посыпают тертым сыром, сбрызгивают маслом и запекают.</a:t>
            </a:r>
          </a:p>
          <a:p>
            <a:r>
              <a:rPr lang="ru-RU" dirty="0">
                <a:solidFill>
                  <a:schemeClr val="accent3"/>
                </a:solidFill>
              </a:rPr>
              <a:t>При отпуске кладут на порционное блюдо, в баранчик или на тарелку, </a:t>
            </a:r>
            <a:r>
              <a:rPr lang="ru-RU" dirty="0" smtClean="0">
                <a:solidFill>
                  <a:schemeClr val="accent3"/>
                </a:solidFill>
              </a:rPr>
              <a:t>поливают </a:t>
            </a:r>
            <a:r>
              <a:rPr lang="ru-RU" dirty="0">
                <a:solidFill>
                  <a:schemeClr val="accent3"/>
                </a:solidFill>
              </a:rPr>
              <a:t>соусом, с которым запекали, или отдельно подают сметану.</a:t>
            </a:r>
          </a:p>
          <a:p>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4890120"/>
            <a:ext cx="2619740" cy="1967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960424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188640"/>
            <a:ext cx="7588696" cy="6267096"/>
          </a:xfrm>
        </p:spPr>
        <p:txBody>
          <a:bodyPr>
            <a:noAutofit/>
          </a:bodyPr>
          <a:lstStyle/>
          <a:p>
            <a:r>
              <a:rPr lang="ru-RU" sz="2800" dirty="0">
                <a:solidFill>
                  <a:srgbClr val="FF0000"/>
                </a:solidFill>
              </a:rPr>
              <a:t>Для фарша: </a:t>
            </a:r>
            <a:r>
              <a:rPr lang="ru-RU" sz="2800" dirty="0">
                <a:solidFill>
                  <a:schemeClr val="accent1">
                    <a:lumMod val="75000"/>
                  </a:schemeClr>
                </a:solidFill>
              </a:rPr>
              <a:t>пассерованный репчатый лук соединяют с вареным рисом и мелкорублеными яйцами, добавляют перец, соль, зелень петрушки или укропа и перемешивают. Можно положить морковь. Кроме того, используют овощной фарш. </a:t>
            </a:r>
            <a:endParaRPr lang="ru-RU" sz="2800" dirty="0" smtClean="0">
              <a:solidFill>
                <a:schemeClr val="accent1">
                  <a:lumMod val="75000"/>
                </a:schemeClr>
              </a:solidFill>
            </a:endParaRPr>
          </a:p>
          <a:p>
            <a:r>
              <a:rPr lang="ru-RU" sz="2400" dirty="0" smtClean="0">
                <a:solidFill>
                  <a:srgbClr val="FF0000"/>
                </a:solidFill>
              </a:rPr>
              <a:t>Белокочанную </a:t>
            </a:r>
            <a:r>
              <a:rPr lang="ru-RU" sz="2400" dirty="0">
                <a:solidFill>
                  <a:srgbClr val="FF0000"/>
                </a:solidFill>
              </a:rPr>
              <a:t>капусту нарезают соломкой, жарят или тушат с </a:t>
            </a:r>
            <a:r>
              <a:rPr lang="ru-RU" sz="2400" dirty="0" smtClean="0">
                <a:solidFill>
                  <a:srgbClr val="FF0000"/>
                </a:solidFill>
              </a:rPr>
              <a:t>добавлением </a:t>
            </a:r>
            <a:r>
              <a:rPr lang="ru-RU" sz="2400" dirty="0">
                <a:solidFill>
                  <a:srgbClr val="FF0000"/>
                </a:solidFill>
              </a:rPr>
              <a:t>небольшого количества бульона, томатного пюре, жира. Соединяют с </a:t>
            </a:r>
            <a:r>
              <a:rPr lang="ru-RU" sz="2400" dirty="0" err="1" smtClean="0">
                <a:solidFill>
                  <a:srgbClr val="FF0000"/>
                </a:solidFill>
              </a:rPr>
              <a:t>пассерованными</a:t>
            </a:r>
            <a:r>
              <a:rPr lang="ru-RU" sz="2400" dirty="0" smtClean="0">
                <a:solidFill>
                  <a:srgbClr val="FF0000"/>
                </a:solidFill>
              </a:rPr>
              <a:t> </a:t>
            </a:r>
            <a:r>
              <a:rPr lang="ru-RU" sz="2400" dirty="0">
                <a:solidFill>
                  <a:srgbClr val="FF0000"/>
                </a:solidFill>
              </a:rPr>
              <a:t>овощами (морковь, лук, петрушка), добавляют соль, перец, </a:t>
            </a:r>
            <a:r>
              <a:rPr lang="ru-RU" sz="2400" dirty="0" smtClean="0">
                <a:solidFill>
                  <a:srgbClr val="FF0000"/>
                </a:solidFill>
              </a:rPr>
              <a:t>чеснок</a:t>
            </a:r>
            <a:r>
              <a:rPr lang="ru-RU" sz="2400" dirty="0">
                <a:solidFill>
                  <a:srgbClr val="FF0000"/>
                </a:solidFill>
              </a:rPr>
              <a:t>, измельченную зелень, мелко нарезанный и слегка обжаренный зеленый лук и всё перемешивают.</a:t>
            </a:r>
          </a:p>
        </p:txBody>
      </p:sp>
    </p:spTree>
    <p:extLst>
      <p:ext uri="{BB962C8B-B14F-4D97-AF65-F5344CB8AC3E}">
        <p14:creationId xmlns:p14="http://schemas.microsoft.com/office/powerpoint/2010/main" val="2415053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239000" cy="404664"/>
          </a:xfrm>
        </p:spPr>
        <p:txBody>
          <a:bodyPr>
            <a:normAutofit fontScale="90000"/>
          </a:bodyPr>
          <a:lstStyle/>
          <a:p>
            <a:r>
              <a:rPr lang="ru-RU" dirty="0">
                <a:solidFill>
                  <a:schemeClr val="accent1">
                    <a:lumMod val="75000"/>
                  </a:schemeClr>
                </a:solidFill>
              </a:rPr>
              <a:t>Баклажаны фаршированные. </a:t>
            </a:r>
          </a:p>
        </p:txBody>
      </p:sp>
      <p:sp>
        <p:nvSpPr>
          <p:cNvPr id="3" name="Объект 2"/>
          <p:cNvSpPr>
            <a:spLocks noGrp="1"/>
          </p:cNvSpPr>
          <p:nvPr>
            <p:ph idx="1"/>
          </p:nvPr>
        </p:nvSpPr>
        <p:spPr>
          <a:xfrm>
            <a:off x="107504" y="476672"/>
            <a:ext cx="7588696" cy="5979064"/>
          </a:xfrm>
        </p:spPr>
        <p:txBody>
          <a:bodyPr>
            <a:normAutofit fontScale="92500" lnSpcReduction="10000"/>
          </a:bodyPr>
          <a:lstStyle/>
          <a:p>
            <a:r>
              <a:rPr lang="ru-RU" dirty="0">
                <a:solidFill>
                  <a:srgbClr val="7030A0"/>
                </a:solidFill>
              </a:rPr>
              <a:t>Подготовленные полуфабрикаты баклажанов наполняют фаршем, укладывают в один ряд на противень, смазанный жиром, подливают небольшое количество бульона или воды и запекают в жарочном шкафу до готовности.</a:t>
            </a:r>
          </a:p>
          <a:p>
            <a:r>
              <a:rPr lang="ru-RU" dirty="0">
                <a:solidFill>
                  <a:srgbClr val="FF0000"/>
                </a:solidFill>
              </a:rPr>
              <a:t>Для фарша: </a:t>
            </a:r>
            <a:r>
              <a:rPr lang="ru-RU" dirty="0">
                <a:solidFill>
                  <a:srgbClr val="00B050"/>
                </a:solidFill>
              </a:rPr>
              <a:t>морковь, петрушку и лук нарезают соломкой или мелкими </a:t>
            </a:r>
            <a:r>
              <a:rPr lang="ru-RU" dirty="0" smtClean="0">
                <a:solidFill>
                  <a:srgbClr val="00B050"/>
                </a:solidFill>
              </a:rPr>
              <a:t>кубиками</a:t>
            </a:r>
            <a:r>
              <a:rPr lang="ru-RU" dirty="0">
                <a:solidFill>
                  <a:srgbClr val="00B050"/>
                </a:solidFill>
              </a:rPr>
              <a:t>, пассеруют, в конце </a:t>
            </a:r>
            <a:r>
              <a:rPr lang="ru-RU" dirty="0" err="1">
                <a:solidFill>
                  <a:srgbClr val="00B050"/>
                </a:solidFill>
              </a:rPr>
              <a:t>пассерования</a:t>
            </a:r>
            <a:r>
              <a:rPr lang="ru-RU" dirty="0">
                <a:solidFill>
                  <a:srgbClr val="00B050"/>
                </a:solidFill>
              </a:rPr>
              <a:t> добавляют томатное пюре. Помидоры жарят отдельно. Подготовленные овощи соединяют и прогревают. Затем </a:t>
            </a:r>
            <a:r>
              <a:rPr lang="ru-RU" dirty="0" smtClean="0">
                <a:solidFill>
                  <a:srgbClr val="00B050"/>
                </a:solidFill>
              </a:rPr>
              <a:t>добавляют </a:t>
            </a:r>
            <a:r>
              <a:rPr lang="ru-RU" dirty="0">
                <a:solidFill>
                  <a:srgbClr val="00B050"/>
                </a:solidFill>
              </a:rPr>
              <a:t>чеснок, соль, перец и перемешивают, кладут мелко нарезанные вареные яйца или жареные грибы.</a:t>
            </a:r>
          </a:p>
          <a:p>
            <a:r>
              <a:rPr lang="ru-RU" dirty="0">
                <a:solidFill>
                  <a:schemeClr val="accent2">
                    <a:lumMod val="75000"/>
                  </a:schemeClr>
                </a:solidFill>
              </a:rPr>
              <a:t>При отпуске баклажаны кладут на порционное блюдо или тарелку, поливают соусом сметанным или сметанным с томатом, посыпают измельченной зеленью.</a:t>
            </a:r>
          </a:p>
          <a:p>
            <a:endParaRPr lang="ru-RU" dirty="0"/>
          </a:p>
          <a:p>
            <a:endParaRPr lang="ru-RU" dirty="0"/>
          </a:p>
        </p:txBody>
      </p:sp>
    </p:spTree>
    <p:extLst>
      <p:ext uri="{BB962C8B-B14F-4D97-AF65-F5344CB8AC3E}">
        <p14:creationId xmlns:p14="http://schemas.microsoft.com/office/powerpoint/2010/main" val="4024480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79512" y="116632"/>
            <a:ext cx="8568952" cy="6480720"/>
          </a:xfrm>
        </p:spPr>
        <p:txBody>
          <a:bodyPr>
            <a:normAutofit fontScale="62500" lnSpcReduction="20000"/>
          </a:bodyPr>
          <a:lstStyle/>
          <a:p>
            <a:endParaRPr lang="ru-RU" dirty="0"/>
          </a:p>
          <a:p>
            <a:r>
              <a:rPr lang="ru-RU" sz="4000" dirty="0">
                <a:solidFill>
                  <a:srgbClr val="FF0000"/>
                </a:solidFill>
              </a:rPr>
              <a:t>Для запекания овощей их предварительно варят, припускают, тушат или жарят, а иногда используют сырыми. Овощи запекают на противнях или </a:t>
            </a:r>
            <a:r>
              <a:rPr lang="ru-RU" sz="4000" dirty="0" smtClean="0">
                <a:solidFill>
                  <a:srgbClr val="FF0000"/>
                </a:solidFill>
              </a:rPr>
              <a:t>порционных </a:t>
            </a:r>
            <a:r>
              <a:rPr lang="ru-RU" sz="4000" dirty="0">
                <a:solidFill>
                  <a:srgbClr val="FF0000"/>
                </a:solidFill>
              </a:rPr>
              <a:t>сковородах в жарочном шкафу при температуре 250–280 °С. </a:t>
            </a:r>
            <a:r>
              <a:rPr lang="ru-RU" sz="4000" dirty="0" smtClean="0">
                <a:solidFill>
                  <a:srgbClr val="FF0000"/>
                </a:solidFill>
              </a:rPr>
              <a:t>Запекание </a:t>
            </a:r>
            <a:r>
              <a:rPr lang="ru-RU" sz="4000" dirty="0">
                <a:solidFill>
                  <a:srgbClr val="FF0000"/>
                </a:solidFill>
              </a:rPr>
              <a:t>продолжают до образования на поверхности поджаристой корочки и </a:t>
            </a:r>
            <a:r>
              <a:rPr lang="ru-RU" sz="4000" dirty="0" smtClean="0">
                <a:solidFill>
                  <a:srgbClr val="FF0000"/>
                </a:solidFill>
              </a:rPr>
              <a:t>температуры </a:t>
            </a:r>
            <a:r>
              <a:rPr lang="ru-RU" sz="4000" dirty="0">
                <a:solidFill>
                  <a:srgbClr val="FF0000"/>
                </a:solidFill>
              </a:rPr>
              <a:t>внутри изделия 80°С. Дно и стенки посуды смазывают жиром и </a:t>
            </a:r>
            <a:r>
              <a:rPr lang="ru-RU" sz="4000" dirty="0" smtClean="0">
                <a:solidFill>
                  <a:srgbClr val="FF0000"/>
                </a:solidFill>
              </a:rPr>
              <a:t>посыпают </a:t>
            </a:r>
            <a:r>
              <a:rPr lang="ru-RU" sz="4000" dirty="0">
                <a:solidFill>
                  <a:srgbClr val="FF0000"/>
                </a:solidFill>
              </a:rPr>
              <a:t>молотыми сухарями. Порционные сковороды смазывают маслом.</a:t>
            </a:r>
          </a:p>
          <a:p>
            <a:r>
              <a:rPr lang="ru-RU" sz="4000" dirty="0">
                <a:solidFill>
                  <a:srgbClr val="7D114A"/>
                </a:solidFill>
              </a:rPr>
              <a:t>Запеченные овощи можно разделить на группы: овощи, запеченные в соусе; запеканки; фаршированные овощи. Перед запеканием поверхность запеканок, рулетов смазывают сметаной, а овощи, запекаемые в соусе, посыпают тертым сыром или молотыми </a:t>
            </a:r>
            <a:r>
              <a:rPr lang="ru-RU" sz="4000" dirty="0" err="1">
                <a:solidFill>
                  <a:srgbClr val="7D114A"/>
                </a:solidFill>
              </a:rPr>
              <a:t>сухарямии</a:t>
            </a:r>
            <a:r>
              <a:rPr lang="ru-RU" sz="4000" dirty="0">
                <a:solidFill>
                  <a:srgbClr val="7D114A"/>
                </a:solidFill>
              </a:rPr>
              <a:t> сбрызгивают маслом.</a:t>
            </a:r>
          </a:p>
          <a:p>
            <a:endParaRPr lang="ru-RU" dirty="0"/>
          </a:p>
        </p:txBody>
      </p:sp>
    </p:spTree>
    <p:extLst>
      <p:ext uri="{BB962C8B-B14F-4D97-AF65-F5344CB8AC3E}">
        <p14:creationId xmlns:p14="http://schemas.microsoft.com/office/powerpoint/2010/main" val="4216568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0"/>
            <a:ext cx="7239000" cy="980728"/>
          </a:xfrm>
        </p:spPr>
        <p:txBody>
          <a:bodyPr/>
          <a:lstStyle/>
          <a:p>
            <a:r>
              <a:rPr lang="ru-RU" dirty="0">
                <a:solidFill>
                  <a:srgbClr val="FF33CC"/>
                </a:solidFill>
              </a:rPr>
              <a:t>Картофельная запеканка.</a:t>
            </a:r>
          </a:p>
        </p:txBody>
      </p:sp>
      <p:sp>
        <p:nvSpPr>
          <p:cNvPr id="2" name="Объект 1"/>
          <p:cNvSpPr>
            <a:spLocks noGrp="1"/>
          </p:cNvSpPr>
          <p:nvPr>
            <p:ph idx="1"/>
          </p:nvPr>
        </p:nvSpPr>
        <p:spPr>
          <a:xfrm>
            <a:off x="0" y="980728"/>
            <a:ext cx="8820472" cy="5472608"/>
          </a:xfrm>
        </p:spPr>
        <p:txBody>
          <a:bodyPr>
            <a:normAutofit/>
          </a:bodyPr>
          <a:lstStyle/>
          <a:p>
            <a:r>
              <a:rPr lang="ru-RU" sz="3200" dirty="0">
                <a:solidFill>
                  <a:srgbClr val="7030A0"/>
                </a:solidFill>
              </a:rPr>
              <a:t>Картофельную массу приготавливают так же, как для котлет. На противень, смазанный маслом и посыпанный сухарями, выкладывают половину картофельной массы слоем 2 см, на нее кладут фарш, распределяют его ровным слоем. Сверху закрывают другой половиной картофельной массы, поверхность выравнивают, смазывают сметаной, делают рисунок и запекают.</a:t>
            </a:r>
          </a:p>
        </p:txBody>
      </p:sp>
    </p:spTree>
    <p:extLst>
      <p:ext uri="{BB962C8B-B14F-4D97-AF65-F5344CB8AC3E}">
        <p14:creationId xmlns:p14="http://schemas.microsoft.com/office/powerpoint/2010/main" val="12540156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1" y="332656"/>
            <a:ext cx="8028880" cy="5793507"/>
          </a:xfrm>
        </p:spPr>
        <p:txBody>
          <a:bodyPr>
            <a:normAutofit/>
          </a:bodyPr>
          <a:lstStyle/>
          <a:p>
            <a:r>
              <a:rPr lang="ru-RU" sz="2800" dirty="0">
                <a:solidFill>
                  <a:srgbClr val="FFC000"/>
                </a:solidFill>
              </a:rPr>
              <a:t>Для фарша: </a:t>
            </a:r>
            <a:r>
              <a:rPr lang="ru-RU" sz="2800" dirty="0">
                <a:solidFill>
                  <a:srgbClr val="7D114A"/>
                </a:solidFill>
              </a:rPr>
              <a:t>сушеные грибы варят, мелко измельчают, соединяют с </a:t>
            </a:r>
            <a:r>
              <a:rPr lang="ru-RU" sz="2800" dirty="0" err="1" smtClean="0">
                <a:solidFill>
                  <a:srgbClr val="7D114A"/>
                </a:solidFill>
              </a:rPr>
              <a:t>пассерованным</a:t>
            </a:r>
            <a:r>
              <a:rPr lang="ru-RU" sz="2800" dirty="0" smtClean="0">
                <a:solidFill>
                  <a:srgbClr val="7D114A"/>
                </a:solidFill>
              </a:rPr>
              <a:t> </a:t>
            </a:r>
            <a:r>
              <a:rPr lang="ru-RU" sz="2800" dirty="0">
                <a:solidFill>
                  <a:srgbClr val="7D114A"/>
                </a:solidFill>
              </a:rPr>
              <a:t>репчатым луком, вареными рублеными яйцами, кладут соль, перец, </a:t>
            </a:r>
            <a:r>
              <a:rPr lang="ru-RU" sz="2800" dirty="0" err="1">
                <a:solidFill>
                  <a:srgbClr val="7D114A"/>
                </a:solidFill>
              </a:rPr>
              <a:t>зе</a:t>
            </a:r>
            <a:r>
              <a:rPr lang="ru-RU" sz="2800" dirty="0">
                <a:solidFill>
                  <a:srgbClr val="7D114A"/>
                </a:solidFill>
              </a:rPr>
              <a:t>-лень петрушки или укропа и перемешивают. Запеканку можно приготовить без фарша, из одной картофельной массы.</a:t>
            </a:r>
          </a:p>
          <a:p>
            <a:r>
              <a:rPr lang="ru-RU" sz="2800" dirty="0">
                <a:solidFill>
                  <a:srgbClr val="81360D"/>
                </a:solidFill>
              </a:rPr>
              <a:t>При отпуске запеканку нарезают на порции, кладут на тарелку или </a:t>
            </a:r>
            <a:r>
              <a:rPr lang="ru-RU" sz="2800" dirty="0" smtClean="0">
                <a:solidFill>
                  <a:srgbClr val="81360D"/>
                </a:solidFill>
              </a:rPr>
              <a:t>порционное </a:t>
            </a:r>
            <a:r>
              <a:rPr lang="ru-RU" sz="2800" dirty="0">
                <a:solidFill>
                  <a:srgbClr val="81360D"/>
                </a:solidFill>
              </a:rPr>
              <a:t>блюдо, поливают сливочным маслом или подливают соусы томатный, сметанный или грибной, сметану подают отдельно.</a:t>
            </a:r>
          </a:p>
          <a:p>
            <a:endParaRPr lang="ru-RU" dirty="0"/>
          </a:p>
        </p:txBody>
      </p:sp>
    </p:spTree>
    <p:extLst>
      <p:ext uri="{BB962C8B-B14F-4D97-AF65-F5344CB8AC3E}">
        <p14:creationId xmlns:p14="http://schemas.microsoft.com/office/powerpoint/2010/main" val="212437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320040"/>
            <a:ext cx="7239000" cy="732696"/>
          </a:xfrm>
        </p:spPr>
        <p:txBody>
          <a:bodyPr/>
          <a:lstStyle/>
          <a:p>
            <a:pPr algn="ctr"/>
            <a:r>
              <a:rPr lang="ru-RU" dirty="0">
                <a:solidFill>
                  <a:srgbClr val="FFFF00"/>
                </a:solidFill>
              </a:rPr>
              <a:t>Рулет картофельный. </a:t>
            </a:r>
          </a:p>
        </p:txBody>
      </p:sp>
      <p:sp>
        <p:nvSpPr>
          <p:cNvPr id="2" name="Объект 1"/>
          <p:cNvSpPr>
            <a:spLocks noGrp="1"/>
          </p:cNvSpPr>
          <p:nvPr>
            <p:ph idx="1"/>
          </p:nvPr>
        </p:nvSpPr>
        <p:spPr>
          <a:xfrm>
            <a:off x="107504" y="1124744"/>
            <a:ext cx="8856983" cy="5544616"/>
          </a:xfrm>
        </p:spPr>
        <p:txBody>
          <a:bodyPr>
            <a:normAutofit/>
          </a:bodyPr>
          <a:lstStyle/>
          <a:p>
            <a:r>
              <a:rPr lang="ru-RU" sz="3200" dirty="0">
                <a:solidFill>
                  <a:srgbClr val="FF0000"/>
                </a:solidFill>
              </a:rPr>
              <a:t>Картофельную массу </a:t>
            </a:r>
            <a:r>
              <a:rPr lang="ru-RU" sz="3200" dirty="0" smtClean="0">
                <a:solidFill>
                  <a:srgbClr val="FF0000"/>
                </a:solidFill>
              </a:rPr>
              <a:t>приготавливают </a:t>
            </a:r>
            <a:r>
              <a:rPr lang="ru-RU" sz="3200" dirty="0">
                <a:solidFill>
                  <a:srgbClr val="FF0000"/>
                </a:solidFill>
              </a:rPr>
              <a:t>так же, как для котлет, выкладывают в виде прямоугольника толщиной 1,5–2 см на смоченную водой салфетку или полотенце. </a:t>
            </a:r>
            <a:r>
              <a:rPr lang="ru-RU" sz="3200" dirty="0">
                <a:solidFill>
                  <a:schemeClr val="accent6">
                    <a:lumMod val="50000"/>
                  </a:schemeClr>
                </a:solidFill>
              </a:rPr>
              <a:t>На середину массы по длине кладут фарш, соединяют её края, придают форму рулета и перекладывают швом вниз на смазанный жиром противень, поверхность смазывают сметаной, посыпают сухарями, делают проколы, сбрызгивают маслом и запекают.</a:t>
            </a:r>
          </a:p>
        </p:txBody>
      </p:sp>
    </p:spTree>
    <p:extLst>
      <p:ext uri="{BB962C8B-B14F-4D97-AF65-F5344CB8AC3E}">
        <p14:creationId xmlns:p14="http://schemas.microsoft.com/office/powerpoint/2010/main" val="1381288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332656"/>
            <a:ext cx="8496943" cy="6336704"/>
          </a:xfrm>
        </p:spPr>
        <p:txBody>
          <a:bodyPr>
            <a:normAutofit fontScale="92500" lnSpcReduction="10000"/>
          </a:bodyPr>
          <a:lstStyle/>
          <a:p>
            <a:r>
              <a:rPr lang="ru-RU" sz="3200" dirty="0">
                <a:solidFill>
                  <a:srgbClr val="FF0000"/>
                </a:solidFill>
              </a:rPr>
              <a:t>Для фарша: </a:t>
            </a:r>
            <a:r>
              <a:rPr lang="ru-RU" sz="3200" dirty="0">
                <a:solidFill>
                  <a:schemeClr val="accent6">
                    <a:lumMod val="50000"/>
                  </a:schemeClr>
                </a:solidFill>
              </a:rPr>
              <a:t>капусту шинкуют соломкой или мелко рубят, обжаривают (можно тушить). Грибы варят, шинкуют соломкой, слегка обжаривают. Лук репчатый и морковь нарезают соломкой и пассеруют. Капусту или грибы </a:t>
            </a:r>
            <a:r>
              <a:rPr lang="ru-RU" sz="3200" dirty="0" smtClean="0">
                <a:solidFill>
                  <a:schemeClr val="accent6">
                    <a:lumMod val="50000"/>
                  </a:schemeClr>
                </a:solidFill>
              </a:rPr>
              <a:t>соединяют </a:t>
            </a:r>
            <a:r>
              <a:rPr lang="ru-RU" sz="3200" dirty="0">
                <a:solidFill>
                  <a:schemeClr val="accent6">
                    <a:lumMod val="50000"/>
                  </a:schemeClr>
                </a:solidFill>
              </a:rPr>
              <a:t>с морковью, луком, вареными рублеными яйцами, добавляют соль, перец и перемешивают. Можно добавить зелень петрушки или укропа </a:t>
            </a:r>
            <a:r>
              <a:rPr lang="ru-RU" sz="3200" dirty="0" smtClean="0">
                <a:solidFill>
                  <a:schemeClr val="accent6">
                    <a:lumMod val="50000"/>
                  </a:schemeClr>
                </a:solidFill>
              </a:rPr>
              <a:t>.</a:t>
            </a:r>
            <a:endParaRPr lang="ru-RU" sz="3200" dirty="0">
              <a:solidFill>
                <a:schemeClr val="accent6">
                  <a:lumMod val="50000"/>
                </a:schemeClr>
              </a:solidFill>
            </a:endParaRPr>
          </a:p>
          <a:p>
            <a:r>
              <a:rPr lang="ru-RU" sz="3200" dirty="0">
                <a:solidFill>
                  <a:srgbClr val="00B050"/>
                </a:solidFill>
              </a:rPr>
              <a:t>При отпуске готовый рулет нарезают на порции, кладут на порционное блюдо или тарелку, поливают маслом или соусом томатным, сметанным, </a:t>
            </a:r>
            <a:r>
              <a:rPr lang="ru-RU" sz="3200" dirty="0" smtClean="0">
                <a:solidFill>
                  <a:srgbClr val="00B050"/>
                </a:solidFill>
              </a:rPr>
              <a:t>грибным </a:t>
            </a:r>
            <a:r>
              <a:rPr lang="ru-RU" sz="3200" dirty="0">
                <a:solidFill>
                  <a:srgbClr val="00B050"/>
                </a:solidFill>
              </a:rPr>
              <a:t>или отдельно подают сметану.</a:t>
            </a:r>
          </a:p>
          <a:p>
            <a:endParaRPr lang="ru-RU" dirty="0"/>
          </a:p>
        </p:txBody>
      </p:sp>
    </p:spTree>
    <p:extLst>
      <p:ext uri="{BB962C8B-B14F-4D97-AF65-F5344CB8AC3E}">
        <p14:creationId xmlns:p14="http://schemas.microsoft.com/office/powerpoint/2010/main" val="3047230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a:solidFill>
                  <a:srgbClr val="0070C0"/>
                </a:solidFill>
              </a:rPr>
              <a:t>Морковная или капустная запеканка. </a:t>
            </a:r>
          </a:p>
        </p:txBody>
      </p:sp>
      <p:sp>
        <p:nvSpPr>
          <p:cNvPr id="3" name="Объект 2"/>
          <p:cNvSpPr>
            <a:spLocks noGrp="1"/>
          </p:cNvSpPr>
          <p:nvPr>
            <p:ph idx="1"/>
          </p:nvPr>
        </p:nvSpPr>
        <p:spPr>
          <a:xfrm>
            <a:off x="107504" y="1484784"/>
            <a:ext cx="7588696" cy="4970952"/>
          </a:xfrm>
        </p:spPr>
        <p:txBody>
          <a:bodyPr>
            <a:noAutofit/>
          </a:bodyPr>
          <a:lstStyle/>
          <a:p>
            <a:r>
              <a:rPr lang="ru-RU" sz="2800" dirty="0">
                <a:solidFill>
                  <a:srgbClr val="FF0000"/>
                </a:solidFill>
              </a:rPr>
              <a:t>Из моркови и </a:t>
            </a:r>
            <a:r>
              <a:rPr lang="ru-RU" sz="2800" dirty="0" smtClean="0">
                <a:solidFill>
                  <a:srgbClr val="FF0000"/>
                </a:solidFill>
              </a:rPr>
              <a:t>капусты </a:t>
            </a:r>
            <a:r>
              <a:rPr lang="ru-RU" sz="2800" dirty="0">
                <a:solidFill>
                  <a:srgbClr val="FF0000"/>
                </a:solidFill>
              </a:rPr>
              <a:t>приготавливают массу так же, как для котлет, выкладывают на противень, смазанный маслом, и посыпают сухарями, поверхность выравнивают, смазывают сметаной, запекают. </a:t>
            </a:r>
            <a:endParaRPr lang="ru-RU" sz="2800" dirty="0" smtClean="0">
              <a:solidFill>
                <a:srgbClr val="FF0000"/>
              </a:solidFill>
            </a:endParaRPr>
          </a:p>
          <a:p>
            <a:r>
              <a:rPr lang="ru-RU" sz="2800" dirty="0" smtClean="0">
                <a:solidFill>
                  <a:schemeClr val="accent6">
                    <a:lumMod val="75000"/>
                  </a:schemeClr>
                </a:solidFill>
              </a:rPr>
              <a:t>Готовую </a:t>
            </a:r>
            <a:r>
              <a:rPr lang="ru-RU" sz="2800" dirty="0">
                <a:solidFill>
                  <a:schemeClr val="accent6">
                    <a:lumMod val="75000"/>
                  </a:schemeClr>
                </a:solidFill>
              </a:rPr>
              <a:t>запеканку нарезают на порции, кладут на тарелку или порционное блюдо, поливают сливочным маслом или подливают соус молочный или сметанный. Сметану подают отдельно.</a:t>
            </a:r>
          </a:p>
        </p:txBody>
      </p:sp>
    </p:spTree>
    <p:extLst>
      <p:ext uri="{BB962C8B-B14F-4D97-AF65-F5344CB8AC3E}">
        <p14:creationId xmlns:p14="http://schemas.microsoft.com/office/powerpoint/2010/main" val="17674328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a:solidFill>
                  <a:srgbClr val="FF0000"/>
                </a:solidFill>
              </a:rPr>
              <a:t>Капуста, запеченная под соусом.</a:t>
            </a:r>
          </a:p>
        </p:txBody>
      </p:sp>
      <p:sp>
        <p:nvSpPr>
          <p:cNvPr id="3" name="Объект 2"/>
          <p:cNvSpPr>
            <a:spLocks noGrp="1"/>
          </p:cNvSpPr>
          <p:nvPr>
            <p:ph idx="1"/>
          </p:nvPr>
        </p:nvSpPr>
        <p:spPr>
          <a:xfrm>
            <a:off x="107504" y="1484784"/>
            <a:ext cx="7848872" cy="5256584"/>
          </a:xfrm>
        </p:spPr>
        <p:txBody>
          <a:bodyPr>
            <a:normAutofit lnSpcReduction="10000"/>
          </a:bodyPr>
          <a:lstStyle/>
          <a:p>
            <a:r>
              <a:rPr lang="ru-RU" dirty="0">
                <a:solidFill>
                  <a:srgbClr val="00B050"/>
                </a:solidFill>
              </a:rPr>
              <a:t>Обработанную цветную капусту варят целыми кочешками. Белокочанную или савойскую капусту зачищают от испорченных листьев, вырезают кочерыжку, моют и нарезают на дольки, затем капусту варят. </a:t>
            </a:r>
            <a:endParaRPr lang="ru-RU" dirty="0" smtClean="0">
              <a:solidFill>
                <a:srgbClr val="00B050"/>
              </a:solidFill>
            </a:endParaRPr>
          </a:p>
          <a:p>
            <a:r>
              <a:rPr lang="ru-RU" dirty="0" smtClean="0">
                <a:solidFill>
                  <a:srgbClr val="FF33CC"/>
                </a:solidFill>
              </a:rPr>
              <a:t>Готовую </a:t>
            </a:r>
            <a:r>
              <a:rPr lang="ru-RU" dirty="0">
                <a:solidFill>
                  <a:srgbClr val="FF33CC"/>
                </a:solidFill>
              </a:rPr>
              <a:t>капусту вынимают из отвара, дают стечь воде. На порционную сковороду, смазанную маслом, подливают немного соуса, укладывают капусту цветную, или белокочанную, или савойскую, заливают молочным соусом средней густоты, посыпают тертым сыром или молотыми сухарями, сбрызгивают маслом и запекают.</a:t>
            </a:r>
          </a:p>
        </p:txBody>
      </p:sp>
    </p:spTree>
    <p:extLst>
      <p:ext uri="{BB962C8B-B14F-4D97-AF65-F5344CB8AC3E}">
        <p14:creationId xmlns:p14="http://schemas.microsoft.com/office/powerpoint/2010/main" val="10383353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188640"/>
            <a:ext cx="7516688" cy="6267096"/>
          </a:xfrm>
        </p:spPr>
        <p:txBody>
          <a:bodyPr/>
          <a:lstStyle/>
          <a:p>
            <a:r>
              <a:rPr lang="ru-RU" dirty="0">
                <a:solidFill>
                  <a:srgbClr val="7030A0"/>
                </a:solidFill>
              </a:rPr>
              <a:t>Цветную капусту можно разделить на соцветия, белокочанную или </a:t>
            </a:r>
            <a:r>
              <a:rPr lang="ru-RU" dirty="0" smtClean="0">
                <a:solidFill>
                  <a:srgbClr val="7030A0"/>
                </a:solidFill>
              </a:rPr>
              <a:t>савойскую </a:t>
            </a:r>
            <a:r>
              <a:rPr lang="ru-RU" dirty="0">
                <a:solidFill>
                  <a:srgbClr val="7030A0"/>
                </a:solidFill>
              </a:rPr>
              <a:t>– нарезать шашками и сварить. Вареную капусту соединяют с молочным соусом средней густоты, укладывают на порционную сковороду, смазанную маслом, посыпают сыром, сбрызгивают маслом и запекают.</a:t>
            </a:r>
          </a:p>
          <a:p>
            <a:r>
              <a:rPr lang="ru-RU" dirty="0">
                <a:solidFill>
                  <a:srgbClr val="FF0000"/>
                </a:solidFill>
              </a:rPr>
              <a:t>При отпуске капусту поливают маслом, подают в той же сковороде, в кото-рой она запекалась.</a:t>
            </a:r>
          </a:p>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4079854"/>
            <a:ext cx="4572000"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45447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50</TotalTime>
  <Words>1364</Words>
  <Application>Microsoft Office PowerPoint</Application>
  <PresentationFormat>Экран (4:3)</PresentationFormat>
  <Paragraphs>46</Paragraphs>
  <Slides>18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18</vt:i4>
      </vt:variant>
    </vt:vector>
  </HeadingPairs>
  <TitlesOfParts>
    <vt:vector size="24" baseType="lpstr">
      <vt:lpstr>Calibri</vt:lpstr>
      <vt:lpstr>Times New Roman</vt:lpstr>
      <vt:lpstr>Trebuchet MS</vt:lpstr>
      <vt:lpstr>Wingdings</vt:lpstr>
      <vt:lpstr>Wingdings 2</vt:lpstr>
      <vt:lpstr>Изящная</vt:lpstr>
      <vt:lpstr>   09.06.2020 г. Гр №2  кружок « Кулинария» Тема: Блюда из запеченных овощей.</vt:lpstr>
      <vt:lpstr>Презентация PowerPoint</vt:lpstr>
      <vt:lpstr>Картофельная запеканка.</vt:lpstr>
      <vt:lpstr>Презентация PowerPoint</vt:lpstr>
      <vt:lpstr>Рулет картофельный. </vt:lpstr>
      <vt:lpstr>Презентация PowerPoint</vt:lpstr>
      <vt:lpstr>Морковная или капустная запеканка. </vt:lpstr>
      <vt:lpstr>Капуста, запеченная под соусом.</vt:lpstr>
      <vt:lpstr>Презентация PowerPoint</vt:lpstr>
      <vt:lpstr>Солянка овощная. </vt:lpstr>
      <vt:lpstr>Презентация PowerPoint</vt:lpstr>
      <vt:lpstr>Голубцы овощные. </vt:lpstr>
      <vt:lpstr>Помидоры фаршированные. </vt:lpstr>
      <vt:lpstr>Перец фаршированный. </vt:lpstr>
      <vt:lpstr>Презентация PowerPoint</vt:lpstr>
      <vt:lpstr>Кабачки фаршированные. </vt:lpstr>
      <vt:lpstr>Презентация PowerPoint</vt:lpstr>
      <vt:lpstr>Баклажаны фаршированные.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лейля</cp:lastModifiedBy>
  <cp:revision>7</cp:revision>
  <dcterms:created xsi:type="dcterms:W3CDTF">2018-02-01T17:44:47Z</dcterms:created>
  <dcterms:modified xsi:type="dcterms:W3CDTF">2020-06-04T19:43:22Z</dcterms:modified>
</cp:coreProperties>
</file>