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0"/>
  </p:notesMasterIdLst>
  <p:sldIdLst>
    <p:sldId id="257" r:id="rId2"/>
    <p:sldId id="266" r:id="rId3"/>
    <p:sldId id="265" r:id="rId4"/>
    <p:sldId id="259" r:id="rId5"/>
    <p:sldId id="271" r:id="rId6"/>
    <p:sldId id="269" r:id="rId7"/>
    <p:sldId id="26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7" autoAdjust="0"/>
  </p:normalViewPr>
  <p:slideViewPr>
    <p:cSldViewPr>
      <p:cViewPr varScale="1">
        <p:scale>
          <a:sx n="97" d="100"/>
          <a:sy n="97" d="100"/>
        </p:scale>
        <p:origin x="-114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</c:numCache>
            </c:numRef>
          </c:val>
        </c:ser>
        <c:shape val="box"/>
        <c:axId val="117614848"/>
        <c:axId val="117633024"/>
        <c:axId val="0"/>
      </c:bar3DChart>
      <c:catAx>
        <c:axId val="117614848"/>
        <c:scaling>
          <c:orientation val="minMax"/>
        </c:scaling>
        <c:axPos val="b"/>
        <c:tickLblPos val="nextTo"/>
        <c:crossAx val="117633024"/>
        <c:crosses val="autoZero"/>
        <c:auto val="1"/>
        <c:lblAlgn val="ctr"/>
        <c:lblOffset val="100"/>
      </c:catAx>
      <c:valAx>
        <c:axId val="117633024"/>
        <c:scaling>
          <c:orientation val="minMax"/>
        </c:scaling>
        <c:axPos val="l"/>
        <c:majorGridlines/>
        <c:numFmt formatCode="General" sourceLinked="1"/>
        <c:tickLblPos val="nextTo"/>
        <c:crossAx val="1176148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EF8D8-DF92-49ED-AC97-A06702241962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84BC7-89DA-4DDD-99FB-042B4DB3C1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№41Интеллектуально-творческое развитие детей с использованием игр Воскобовича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Волкова Татьяна Петровна, МАДОУ №41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84BC7-89DA-4DDD-99FB-042B4DB3C1E3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A1393AE-1D8F-45AB-AA0C-B0AE143ABCCF}" type="datetimeFigureOut">
              <a:rPr lang="ru-RU" smtClean="0"/>
              <a:pPr/>
              <a:t>23.03.2019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3572D4-E519-4A47-B39C-5D47D438C78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4544" y="-99392"/>
            <a:ext cx="9468544" cy="6858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7344816" cy="156966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Интеллектуально-творческое развитие детей с использованием игр Воскобовича</a:t>
            </a:r>
            <a:endParaRPr lang="ru-RU" sz="32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149081"/>
            <a:ext cx="583264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/>
              <a:t>Воспитатель</a:t>
            </a:r>
            <a:r>
              <a:rPr lang="ru-RU" dirty="0" smtClean="0"/>
              <a:t> </a:t>
            </a:r>
            <a:r>
              <a:rPr lang="ru-RU" sz="2400" b="1" i="1" dirty="0" smtClean="0"/>
              <a:t>Волкова</a:t>
            </a:r>
            <a:r>
              <a:rPr lang="ru-RU" dirty="0" smtClean="0"/>
              <a:t> </a:t>
            </a:r>
            <a:r>
              <a:rPr lang="ru-RU" sz="2400" b="1" i="1" dirty="0" smtClean="0"/>
              <a:t>Татьяна</a:t>
            </a:r>
            <a:r>
              <a:rPr lang="ru-RU" dirty="0" smtClean="0"/>
              <a:t> </a:t>
            </a:r>
            <a:r>
              <a:rPr lang="ru-RU" sz="2400" b="1" i="1" dirty="0" smtClean="0"/>
              <a:t>Петровна</a:t>
            </a:r>
            <a:r>
              <a:rPr lang="ru-RU" dirty="0" smtClean="0"/>
              <a:t>, </a:t>
            </a:r>
            <a:r>
              <a:rPr lang="ru-RU" sz="2400" dirty="0" smtClean="0"/>
              <a:t>МАДОУ</a:t>
            </a:r>
            <a:r>
              <a:rPr lang="ru-RU" dirty="0" smtClean="0"/>
              <a:t> №41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8964488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83568" y="404664"/>
            <a:ext cx="3297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Актуальность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052736"/>
            <a:ext cx="83568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интеллектуальных способностей детей дошкольного возраста- </a:t>
            </a:r>
          </a:p>
          <a:p>
            <a:r>
              <a:rPr lang="ru-RU" sz="2000" dirty="0" smtClean="0"/>
              <a:t>одна из актуальных проблем современности. Дошкольники с развитым</a:t>
            </a:r>
          </a:p>
          <a:p>
            <a:r>
              <a:rPr lang="ru-RU" sz="2000" dirty="0" smtClean="0"/>
              <a:t>интеллектом быстрее запоминают материал, более уверены в своих силах, легче адаптируются в новой обстановке, лучше подготовлены к школе.</a:t>
            </a:r>
          </a:p>
          <a:p>
            <a:r>
              <a:rPr lang="ru-RU" sz="2000" dirty="0" smtClean="0"/>
              <a:t>Большую роль в будущей жизни дошкольников играют и творческие</a:t>
            </a:r>
          </a:p>
          <a:p>
            <a:r>
              <a:rPr lang="ru-RU" sz="2000" dirty="0" smtClean="0"/>
              <a:t>способности. Развитие творчества не происходит само собой, а требует </a:t>
            </a:r>
          </a:p>
          <a:p>
            <a:r>
              <a:rPr lang="ru-RU" sz="2000" dirty="0" smtClean="0"/>
              <a:t>создание определенных условий.</a:t>
            </a:r>
          </a:p>
          <a:p>
            <a:r>
              <a:rPr lang="ru-RU" sz="2000" dirty="0" smtClean="0"/>
              <a:t>Для всестороннего развития ребенка большое значение имеет игра, в </a:t>
            </a:r>
          </a:p>
          <a:p>
            <a:r>
              <a:rPr lang="ru-RU" sz="2000" dirty="0" smtClean="0"/>
              <a:t>процессе которой у ребенка формируется воображение, память, творческие способности. Процесс обучения происходит в доступной и привлекательной форме, благодаря использованию дидактических и развивающих игр.</a:t>
            </a:r>
          </a:p>
          <a:p>
            <a:r>
              <a:rPr lang="ru-RU" sz="2000" dirty="0" smtClean="0"/>
              <a:t>Одной из технологий, построенной на игровом материале, является</a:t>
            </a:r>
          </a:p>
          <a:p>
            <a:r>
              <a:rPr lang="ru-RU" sz="2000" dirty="0" smtClean="0"/>
              <a:t> технология В.В.Воскобовича  «Сказочные лабиринты игры».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55576" y="332656"/>
            <a:ext cx="1135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Цель :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052736"/>
            <a:ext cx="91091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 интеллектуально-творческих проявлений, находчивости, смекалки,</a:t>
            </a:r>
          </a:p>
          <a:p>
            <a:r>
              <a:rPr lang="ru-RU" sz="2000" dirty="0" smtClean="0"/>
              <a:t>догадки, сообразительности, стремление к поиску нестандартных решений.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1916832"/>
            <a:ext cx="1391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Задачи:</a:t>
            </a:r>
            <a:endParaRPr lang="ru-RU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2492896"/>
            <a:ext cx="8191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Развитие у ребенка познавательного интереса, желание и потребность</a:t>
            </a:r>
          </a:p>
          <a:p>
            <a:r>
              <a:rPr lang="ru-RU" sz="2000" dirty="0" smtClean="0"/>
              <a:t>узнавать новое;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3284984"/>
            <a:ext cx="9721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развитие воображения, креативности мышления (умения гибко, оригинально</a:t>
            </a:r>
          </a:p>
          <a:p>
            <a:r>
              <a:rPr lang="ru-RU" sz="2000" dirty="0" smtClean="0"/>
              <a:t>мыслить объект под новым углом зрения);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4005064"/>
            <a:ext cx="897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-гармоничное, сбалансированное развитие у детей эмоционально-образного</a:t>
            </a:r>
          </a:p>
          <a:p>
            <a:r>
              <a:rPr lang="ru-RU" sz="2000" dirty="0" smtClean="0"/>
              <a:t>и логического мышления;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4941168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-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-99392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331640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146" name="Picture 2" descr="ÐÐ³ÑÐ¾Ð²Ð¸Ð·Ð¾Ñ + Ð¿ÑÐ¸Ð»Ð¾Ð¶ÐµÐ½Ð¸Ñ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15812">
            <a:off x="494565" y="718719"/>
            <a:ext cx="1851269" cy="17965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809" y="40466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Игровизор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4-конечная звезда 9"/>
          <p:cNvSpPr/>
          <p:nvPr/>
        </p:nvSpPr>
        <p:spPr>
          <a:xfrm>
            <a:off x="2771800" y="1052736"/>
            <a:ext cx="288032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6388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75856" y="980728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творческого воображения,  памяти,</a:t>
            </a:r>
          </a:p>
          <a:p>
            <a:r>
              <a:rPr lang="ru-RU" sz="2000" dirty="0" smtClean="0"/>
              <a:t>Логического мышления.</a:t>
            </a:r>
            <a:endParaRPr lang="ru-RU" sz="2000" dirty="0"/>
          </a:p>
        </p:txBody>
      </p:sp>
      <p:sp>
        <p:nvSpPr>
          <p:cNvPr id="14" name="4-конечная звезда 13"/>
          <p:cNvSpPr/>
          <p:nvPr/>
        </p:nvSpPr>
        <p:spPr>
          <a:xfrm>
            <a:off x="2555776" y="1628800"/>
            <a:ext cx="288032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1700808"/>
            <a:ext cx="5560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Формирование математических представлений.</a:t>
            </a:r>
            <a:endParaRPr lang="ru-RU" sz="2000" dirty="0"/>
          </a:p>
        </p:txBody>
      </p:sp>
      <p:sp>
        <p:nvSpPr>
          <p:cNvPr id="16" name="4-конечная звезда 15"/>
          <p:cNvSpPr/>
          <p:nvPr/>
        </p:nvSpPr>
        <p:spPr>
          <a:xfrm>
            <a:off x="2267744" y="2060848"/>
            <a:ext cx="288032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843808" y="2132856"/>
            <a:ext cx="5623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навыков художественной деятельности.</a:t>
            </a:r>
            <a:endParaRPr lang="ru-RU" sz="2000" dirty="0"/>
          </a:p>
        </p:txBody>
      </p:sp>
      <p:sp>
        <p:nvSpPr>
          <p:cNvPr id="18" name="4-конечная звезда 17"/>
          <p:cNvSpPr/>
          <p:nvPr/>
        </p:nvSpPr>
        <p:spPr>
          <a:xfrm>
            <a:off x="1979712" y="2564904"/>
            <a:ext cx="288032" cy="28803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267744" y="2564904"/>
            <a:ext cx="6233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Формирование умения учиться (принимать учебную</a:t>
            </a:r>
          </a:p>
          <a:p>
            <a:r>
              <a:rPr lang="ru-RU" sz="2000" dirty="0" smtClean="0"/>
              <a:t>Задачу, находить пути ее решения, самоконтроль).</a:t>
            </a:r>
            <a:endParaRPr lang="ru-RU" sz="2000" dirty="0"/>
          </a:p>
        </p:txBody>
      </p:sp>
      <p:pic>
        <p:nvPicPr>
          <p:cNvPr id="6148" name="Picture 4" descr="ÐÐ¾Ð³Ð¾ÑÐ¾ÑÐ¼Ð¾ÑÐºÐ¸ 5 (Ñ Ð´ÐµÑÐ¶Ð°ÑÐµÐ»ÑÐ¼Ð¸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645025"/>
            <a:ext cx="1944216" cy="2016224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3347864" y="3356992"/>
            <a:ext cx="2792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Логоформочки</a:t>
            </a:r>
            <a:r>
              <a:rPr lang="ru-RU" sz="2400" b="1" i="1" dirty="0" smtClean="0"/>
              <a:t> 5</a:t>
            </a:r>
            <a:endParaRPr lang="ru-RU" sz="2400" b="1" i="1" dirty="0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51520" y="3933056"/>
            <a:ext cx="216024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3933056"/>
            <a:ext cx="53573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памяти, внимания, логического и </a:t>
            </a:r>
          </a:p>
          <a:p>
            <a:r>
              <a:rPr lang="ru-RU" sz="2000" dirty="0" smtClean="0"/>
              <a:t>творческого мышления, мелкой моторики, умение сравнивать, сопоставлять и анализировать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7" name="5-конечная звезда 26"/>
          <p:cNvSpPr/>
          <p:nvPr/>
        </p:nvSpPr>
        <p:spPr>
          <a:xfrm>
            <a:off x="179512" y="5445224"/>
            <a:ext cx="216024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5373216"/>
            <a:ext cx="54044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Развитие познавательных интересов и мотивации детей.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55576" y="7647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ÐÐ¾Ð»ÑÐµÐ±Ð½Ð°Ñ Ð²Ð¾ÑÑÐ¼ÐµÑÐºÐ°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4665"/>
            <a:ext cx="1656184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308304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052" name="Picture 4" descr="ÐÐ¾Ð½ÑÑÑÑÐºÑÐ¾Ñ Ð±ÑÐºÐ²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717032"/>
            <a:ext cx="2171700" cy="21717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99792" y="260648"/>
            <a:ext cx="3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Волшебная восьмерка</a:t>
            </a:r>
            <a:endParaRPr lang="ru-RU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35696" y="836712"/>
            <a:ext cx="70662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формирование представлений о цифрах и конструирование их.</a:t>
            </a:r>
          </a:p>
          <a:p>
            <a:r>
              <a:rPr lang="ru-RU" dirty="0" smtClean="0"/>
              <a:t>Задачи: 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Развитие словесно-логической памяти, операций пространственного и логического мышления.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Развитие точных движений рук, трансформация одной цифры в другую.</a:t>
            </a:r>
          </a:p>
          <a:p>
            <a:pPr>
              <a:buFont typeface="Arial" charset="0"/>
              <a:buChar char="•"/>
            </a:pPr>
            <a:r>
              <a:rPr lang="ru-RU" dirty="0" smtClean="0"/>
              <a:t>Развитие сенсорных способностей.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699792" y="285293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Конструктор букв</a:t>
            </a:r>
            <a:endParaRPr lang="ru-RU" sz="28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3356992"/>
            <a:ext cx="52182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*</a:t>
            </a:r>
            <a:r>
              <a:rPr lang="ru-RU" dirty="0" smtClean="0"/>
              <a:t>Формирование знакового образа.</a:t>
            </a:r>
          </a:p>
          <a:p>
            <a:r>
              <a:rPr lang="ru-RU" dirty="0" smtClean="0"/>
              <a:t>*Формирование умения ориентироваться на </a:t>
            </a:r>
          </a:p>
          <a:p>
            <a:r>
              <a:rPr lang="ru-RU" dirty="0" smtClean="0"/>
              <a:t>плоскости.</a:t>
            </a:r>
          </a:p>
          <a:p>
            <a:r>
              <a:rPr lang="ru-RU" dirty="0" smtClean="0"/>
              <a:t>*Конструктивное развитие с элементами синтеза и</a:t>
            </a:r>
          </a:p>
          <a:p>
            <a:r>
              <a:rPr lang="ru-RU" dirty="0" smtClean="0"/>
              <a:t>анализа.</a:t>
            </a:r>
          </a:p>
          <a:p>
            <a:r>
              <a:rPr lang="ru-RU" dirty="0" smtClean="0"/>
              <a:t>*Знакомство с понятиями «цифра» и «буква».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55576" y="188640"/>
            <a:ext cx="3763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Работа с родителями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889248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Сегодня необходимы особые формы и методы сотрудничества с родителями.</a:t>
            </a:r>
          </a:p>
          <a:p>
            <a:r>
              <a:rPr lang="ru-RU" sz="1600" dirty="0" smtClean="0"/>
              <a:t>Для того, чтобы родители стали нашими единомышленниками в этом начинании, работа с семьей была разбита на этапы.</a:t>
            </a:r>
          </a:p>
          <a:p>
            <a:r>
              <a:rPr lang="ru-RU" sz="1600" b="1" i="1" dirty="0" smtClean="0"/>
              <a:t>Этап информационный</a:t>
            </a:r>
            <a:endParaRPr lang="ru-RU" sz="1600" dirty="0" smtClean="0"/>
          </a:p>
          <a:p>
            <a:r>
              <a:rPr lang="ru-RU" sz="1600" dirty="0" smtClean="0"/>
              <a:t>На первой встрече родителям  подробно рассказали об основных принципах развивающей технологии Воскобовича «Сказочные лабиринты игры».</a:t>
            </a:r>
          </a:p>
          <a:p>
            <a:r>
              <a:rPr lang="ru-RU" sz="1600" dirty="0" smtClean="0"/>
              <a:t>На второй встрече – семинаре родители более подробно познакомились с блоками технологии В.В.Воскобовича «Эталонные конструкторы», «Чудо-конструкторы»,  «Играем в математику».</a:t>
            </a:r>
          </a:p>
          <a:p>
            <a:r>
              <a:rPr lang="ru-RU" sz="1600" dirty="0" smtClean="0"/>
              <a:t>При желании все присутствующие могли  попробовать «поиграть» в предложенные, соответствующие возрасту детей, игры и пособия.</a:t>
            </a:r>
          </a:p>
          <a:p>
            <a:r>
              <a:rPr lang="ru-RU" sz="1600" b="1" i="1" dirty="0" smtClean="0"/>
              <a:t>Этап практический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Затем прошла серия мастер-классов, где родители на практике узнавали, как правильно использовать ту или иную игру или пособия из блока «Играем в математику». После каждого  мастер-класса, родители по желанию могли взять понравившуюся игру домой, чтобы несколько вечеров поиграть в кругу семьи.</a:t>
            </a:r>
          </a:p>
          <a:p>
            <a:r>
              <a:rPr lang="ru-RU" sz="1600" b="1" i="1" dirty="0" smtClean="0"/>
              <a:t>Этап итоговый</a:t>
            </a:r>
          </a:p>
          <a:p>
            <a:r>
              <a:rPr lang="ru-RU" sz="1600" dirty="0" smtClean="0"/>
              <a:t>Последний этап был построен на совместной работе детей и родителей.. Был проведен квест (поиск). Задача игрока заключается в том,  чтобы для решения предложенной задачи как следует пошевелить мозгами, а также проявить смекалку и умения, чтобы справиться с заданием, а затем двигаться дальше.</a:t>
            </a:r>
          </a:p>
          <a:p>
            <a:r>
              <a:rPr lang="ru-RU" sz="1600" dirty="0" smtClean="0"/>
              <a:t>В конце учебного года бала проведена « Ярмарка идей», на которой родители делились своими идеями использования игр и пособий по формированию у детей интеллектуально-творческого развития.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71296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</a:t>
            </a:r>
            <a:r>
              <a:rPr lang="ru-RU" sz="2000" dirty="0" smtClean="0"/>
              <a:t>Следовательно, используя различные развивающие игры и пособия Воскобовича в работе с детьми, можно сделать уверенный вывод, что играя, дети лучше усваивают программный материал, правильно выполняют сложные задания. Обучая маленьких детей в процессе игры, стремимся к тому, чтобы радость от игр перешла в радость учения. </a:t>
            </a:r>
          </a:p>
          <a:p>
            <a:r>
              <a:rPr lang="ru-RU" sz="2000" dirty="0" smtClean="0"/>
              <a:t>Учение должно быть радостным!</a:t>
            </a:r>
          </a:p>
          <a:p>
            <a:r>
              <a:rPr lang="ru-RU" sz="2000" dirty="0" smtClean="0"/>
              <a:t>Развивающие игры и пособия В.В. Воскобовича стали одним из основных средств воспитательно-образовательной работы, так как в них ребенок наблюдает, сравнивает, сопоставляет, классифицирует предметы по тем или иным признакам, производит доступный для него анализ и синтез, делает обобщения. При этом у детей развивается произвольная память и внимание.</a:t>
            </a:r>
          </a:p>
          <a:p>
            <a:r>
              <a:rPr lang="ru-RU" sz="2000" dirty="0" smtClean="0"/>
              <a:t>Опыт работы показал, что успех усвоения развивающих игр зависит не только от педагога, но и от заинтересованности в этом успехе их семейного окружения.</a:t>
            </a:r>
          </a:p>
          <a:p>
            <a:endParaRPr lang="ru-RU" sz="28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detskiy-fon-dlya-prezentacii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0842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aphicFrame>
        <p:nvGraphicFramePr>
          <p:cNvPr id="6" name="Диаграмма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692696"/>
            <a:ext cx="8407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Диагностическое обследование детей при использования игровой технологии</a:t>
            </a:r>
            <a:endParaRPr lang="ru-RU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603</TotalTime>
  <Words>961</Words>
  <Application>Microsoft Office PowerPoint</Application>
  <PresentationFormat>Экран (4:3)</PresentationFormat>
  <Paragraphs>156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2019-03-18T08:49:44Z</dcterms:created>
  <dcterms:modified xsi:type="dcterms:W3CDTF">2019-03-23T07:50:13Z</dcterms:modified>
</cp:coreProperties>
</file>