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0" r:id="rId3"/>
    <p:sldId id="262" r:id="rId4"/>
    <p:sldId id="275" r:id="rId5"/>
    <p:sldId id="265" r:id="rId6"/>
    <p:sldId id="271" r:id="rId7"/>
    <p:sldId id="276" r:id="rId8"/>
    <p:sldId id="289" r:id="rId9"/>
    <p:sldId id="290" r:id="rId10"/>
    <p:sldId id="294" r:id="rId11"/>
    <p:sldId id="293" r:id="rId12"/>
    <p:sldId id="295" r:id="rId13"/>
    <p:sldId id="296" r:id="rId14"/>
    <p:sldId id="291" r:id="rId15"/>
    <p:sldId id="292" r:id="rId16"/>
    <p:sldId id="285"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39" d="100"/>
          <a:sy n="39" d="100"/>
        </p:scale>
        <p:origin x="-138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FEB0BF-493B-49A4-B4C4-7F520B4F7D1F}" type="datetimeFigureOut">
              <a:rPr lang="ru-RU" smtClean="0"/>
              <a:t>05.02.2024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E647FB-AEEA-438A-9710-A9B5CBF9106B}" type="slidenum">
              <a:rPr lang="ru-RU" smtClean="0"/>
              <a:t>‹#›</a:t>
            </a:fld>
            <a:endParaRPr lang="ru-RU"/>
          </a:p>
        </p:txBody>
      </p:sp>
    </p:spTree>
    <p:extLst>
      <p:ext uri="{BB962C8B-B14F-4D97-AF65-F5344CB8AC3E}">
        <p14:creationId xmlns:p14="http://schemas.microsoft.com/office/powerpoint/2010/main" val="2461395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FEB0BF-493B-49A4-B4C4-7F520B4F7D1F}" type="datetimeFigureOut">
              <a:rPr lang="ru-RU" smtClean="0"/>
              <a:t>05.02.2024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E647FB-AEEA-438A-9710-A9B5CBF9106B}" type="slidenum">
              <a:rPr lang="ru-RU" smtClean="0"/>
              <a:t>‹#›</a:t>
            </a:fld>
            <a:endParaRPr lang="ru-RU"/>
          </a:p>
        </p:txBody>
      </p:sp>
    </p:spTree>
    <p:extLst>
      <p:ext uri="{BB962C8B-B14F-4D97-AF65-F5344CB8AC3E}">
        <p14:creationId xmlns:p14="http://schemas.microsoft.com/office/powerpoint/2010/main" val="2942075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FEB0BF-493B-49A4-B4C4-7F520B4F7D1F}" type="datetimeFigureOut">
              <a:rPr lang="ru-RU" smtClean="0"/>
              <a:t>05.02.2024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E647FB-AEEA-438A-9710-A9B5CBF9106B}" type="slidenum">
              <a:rPr lang="ru-RU" smtClean="0"/>
              <a:t>‹#›</a:t>
            </a:fld>
            <a:endParaRPr lang="ru-RU"/>
          </a:p>
        </p:txBody>
      </p:sp>
    </p:spTree>
    <p:extLst>
      <p:ext uri="{BB962C8B-B14F-4D97-AF65-F5344CB8AC3E}">
        <p14:creationId xmlns:p14="http://schemas.microsoft.com/office/powerpoint/2010/main" val="1092576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FEB0BF-493B-49A4-B4C4-7F520B4F7D1F}" type="datetimeFigureOut">
              <a:rPr lang="ru-RU" smtClean="0"/>
              <a:t>05.02.2024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E647FB-AEEA-438A-9710-A9B5CBF9106B}" type="slidenum">
              <a:rPr lang="ru-RU" smtClean="0"/>
              <a:t>‹#›</a:t>
            </a:fld>
            <a:endParaRPr lang="ru-RU"/>
          </a:p>
        </p:txBody>
      </p:sp>
    </p:spTree>
    <p:extLst>
      <p:ext uri="{BB962C8B-B14F-4D97-AF65-F5344CB8AC3E}">
        <p14:creationId xmlns:p14="http://schemas.microsoft.com/office/powerpoint/2010/main" val="26531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FEB0BF-493B-49A4-B4C4-7F520B4F7D1F}" type="datetimeFigureOut">
              <a:rPr lang="ru-RU" smtClean="0"/>
              <a:t>05.02.2024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E647FB-AEEA-438A-9710-A9B5CBF9106B}" type="slidenum">
              <a:rPr lang="ru-RU" smtClean="0"/>
              <a:t>‹#›</a:t>
            </a:fld>
            <a:endParaRPr lang="ru-RU"/>
          </a:p>
        </p:txBody>
      </p:sp>
    </p:spTree>
    <p:extLst>
      <p:ext uri="{BB962C8B-B14F-4D97-AF65-F5344CB8AC3E}">
        <p14:creationId xmlns:p14="http://schemas.microsoft.com/office/powerpoint/2010/main" val="2353901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FEB0BF-493B-49A4-B4C4-7F520B4F7D1F}" type="datetimeFigureOut">
              <a:rPr lang="ru-RU" smtClean="0"/>
              <a:t>05.02.2024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E647FB-AEEA-438A-9710-A9B5CBF9106B}" type="slidenum">
              <a:rPr lang="ru-RU" smtClean="0"/>
              <a:t>‹#›</a:t>
            </a:fld>
            <a:endParaRPr lang="ru-RU"/>
          </a:p>
        </p:txBody>
      </p:sp>
    </p:spTree>
    <p:extLst>
      <p:ext uri="{BB962C8B-B14F-4D97-AF65-F5344CB8AC3E}">
        <p14:creationId xmlns:p14="http://schemas.microsoft.com/office/powerpoint/2010/main" val="411819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FEB0BF-493B-49A4-B4C4-7F520B4F7D1F}" type="datetimeFigureOut">
              <a:rPr lang="ru-RU" smtClean="0"/>
              <a:t>05.02.2024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CE647FB-AEEA-438A-9710-A9B5CBF9106B}" type="slidenum">
              <a:rPr lang="ru-RU" smtClean="0"/>
              <a:t>‹#›</a:t>
            </a:fld>
            <a:endParaRPr lang="ru-RU"/>
          </a:p>
        </p:txBody>
      </p:sp>
    </p:spTree>
    <p:extLst>
      <p:ext uri="{BB962C8B-B14F-4D97-AF65-F5344CB8AC3E}">
        <p14:creationId xmlns:p14="http://schemas.microsoft.com/office/powerpoint/2010/main" val="1147795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FEB0BF-493B-49A4-B4C4-7F520B4F7D1F}" type="datetimeFigureOut">
              <a:rPr lang="ru-RU" smtClean="0"/>
              <a:t>05.02.2024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CE647FB-AEEA-438A-9710-A9B5CBF9106B}" type="slidenum">
              <a:rPr lang="ru-RU" smtClean="0"/>
              <a:t>‹#›</a:t>
            </a:fld>
            <a:endParaRPr lang="ru-RU"/>
          </a:p>
        </p:txBody>
      </p:sp>
    </p:spTree>
    <p:extLst>
      <p:ext uri="{BB962C8B-B14F-4D97-AF65-F5344CB8AC3E}">
        <p14:creationId xmlns:p14="http://schemas.microsoft.com/office/powerpoint/2010/main" val="1118536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FEB0BF-493B-49A4-B4C4-7F520B4F7D1F}" type="datetimeFigureOut">
              <a:rPr lang="ru-RU" smtClean="0"/>
              <a:t>05.02.2024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CE647FB-AEEA-438A-9710-A9B5CBF9106B}" type="slidenum">
              <a:rPr lang="ru-RU" smtClean="0"/>
              <a:t>‹#›</a:t>
            </a:fld>
            <a:endParaRPr lang="ru-RU"/>
          </a:p>
        </p:txBody>
      </p:sp>
    </p:spTree>
    <p:extLst>
      <p:ext uri="{BB962C8B-B14F-4D97-AF65-F5344CB8AC3E}">
        <p14:creationId xmlns:p14="http://schemas.microsoft.com/office/powerpoint/2010/main" val="4060941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FEB0BF-493B-49A4-B4C4-7F520B4F7D1F}" type="datetimeFigureOut">
              <a:rPr lang="ru-RU" smtClean="0"/>
              <a:t>05.02.2024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E647FB-AEEA-438A-9710-A9B5CBF9106B}" type="slidenum">
              <a:rPr lang="ru-RU" smtClean="0"/>
              <a:t>‹#›</a:t>
            </a:fld>
            <a:endParaRPr lang="ru-RU"/>
          </a:p>
        </p:txBody>
      </p:sp>
    </p:spTree>
    <p:extLst>
      <p:ext uri="{BB962C8B-B14F-4D97-AF65-F5344CB8AC3E}">
        <p14:creationId xmlns:p14="http://schemas.microsoft.com/office/powerpoint/2010/main" val="1569804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FEB0BF-493B-49A4-B4C4-7F520B4F7D1F}" type="datetimeFigureOut">
              <a:rPr lang="ru-RU" smtClean="0"/>
              <a:t>05.02.2024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E647FB-AEEA-438A-9710-A9B5CBF9106B}" type="slidenum">
              <a:rPr lang="ru-RU" smtClean="0"/>
              <a:t>‹#›</a:t>
            </a:fld>
            <a:endParaRPr lang="ru-RU"/>
          </a:p>
        </p:txBody>
      </p:sp>
    </p:spTree>
    <p:extLst>
      <p:ext uri="{BB962C8B-B14F-4D97-AF65-F5344CB8AC3E}">
        <p14:creationId xmlns:p14="http://schemas.microsoft.com/office/powerpoint/2010/main" val="2692952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FEB0BF-493B-49A4-B4C4-7F520B4F7D1F}" type="datetimeFigureOut">
              <a:rPr lang="ru-RU" smtClean="0"/>
              <a:t>05.02.2024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E647FB-AEEA-438A-9710-A9B5CBF9106B}" type="slidenum">
              <a:rPr lang="ru-RU" smtClean="0"/>
              <a:t>‹#›</a:t>
            </a:fld>
            <a:endParaRPr lang="ru-RU"/>
          </a:p>
        </p:txBody>
      </p:sp>
    </p:spTree>
    <p:extLst>
      <p:ext uri="{BB962C8B-B14F-4D97-AF65-F5344CB8AC3E}">
        <p14:creationId xmlns:p14="http://schemas.microsoft.com/office/powerpoint/2010/main" val="381230402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ru.wikipedia.org/wiki/%D0%9E%D0%BF%D1%82%D0%B8%D1%87%D0%B5%D1%81%D0%BA%D0%B8%D0%B9_%D0%BC%D0%B8%D0%BA%D1%80%D0%BE%D1%81%D0%BA%D0%BE%D0%BF" TargetMode="Externa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89637" y="2204864"/>
            <a:ext cx="8132440" cy="1272525"/>
          </a:xfrm>
        </p:spPr>
        <p:txBody>
          <a:bodyPr>
            <a:normAutofit/>
          </a:bodyPr>
          <a:lstStyle/>
          <a:p>
            <a:r>
              <a:rPr lang="ru-RU" sz="3200" b="1" dirty="0" smtClean="0">
                <a:latin typeface="Times New Roman" pitchFamily="18" charset="0"/>
                <a:cs typeface="Times New Roman" pitchFamily="18" charset="0"/>
              </a:rPr>
              <a:t>Исследовательский проект</a:t>
            </a:r>
            <a:br>
              <a:rPr lang="ru-RU" sz="3200" b="1" dirty="0" smtClean="0">
                <a:latin typeface="Times New Roman" pitchFamily="18" charset="0"/>
                <a:cs typeface="Times New Roman" pitchFamily="18" charset="0"/>
              </a:rPr>
            </a:br>
            <a:r>
              <a:rPr lang="ru-RU" sz="3200" b="1" dirty="0" smtClean="0">
                <a:latin typeface="Times New Roman" pitchFamily="18" charset="0"/>
                <a:cs typeface="Times New Roman" pitchFamily="18" charset="0"/>
              </a:rPr>
              <a:t>«Строение растительной клетки».</a:t>
            </a:r>
            <a:endParaRPr lang="ru-RU" sz="3200"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213812" y="3789040"/>
            <a:ext cx="6400800" cy="2592288"/>
          </a:xfrm>
        </p:spPr>
        <p:txBody>
          <a:bodyPr>
            <a:noAutofit/>
          </a:bodyPr>
          <a:lstStyle/>
          <a:p>
            <a:pPr algn="r"/>
            <a:r>
              <a:rPr lang="ru-RU" sz="2800" dirty="0" smtClean="0">
                <a:solidFill>
                  <a:schemeClr val="tx1"/>
                </a:solidFill>
                <a:latin typeface="Times New Roman" pitchFamily="18" charset="0"/>
                <a:cs typeface="Times New Roman" pitchFamily="18" charset="0"/>
              </a:rPr>
              <a:t>Выполнили учащиеся 3 «Ж» класса </a:t>
            </a:r>
          </a:p>
          <a:p>
            <a:pPr algn="r"/>
            <a:r>
              <a:rPr lang="ru-RU" sz="2800" dirty="0" smtClean="0">
                <a:solidFill>
                  <a:schemeClr val="tx1"/>
                </a:solidFill>
                <a:latin typeface="Times New Roman" pitchFamily="18" charset="0"/>
                <a:cs typeface="Times New Roman" pitchFamily="18" charset="0"/>
              </a:rPr>
              <a:t>Бычкова Полина, </a:t>
            </a:r>
          </a:p>
          <a:p>
            <a:pPr algn="r"/>
            <a:r>
              <a:rPr lang="ru-RU" sz="2800" dirty="0" smtClean="0">
                <a:solidFill>
                  <a:schemeClr val="tx1"/>
                </a:solidFill>
                <a:latin typeface="Times New Roman" pitchFamily="18" charset="0"/>
                <a:cs typeface="Times New Roman" pitchFamily="18" charset="0"/>
              </a:rPr>
              <a:t>Меньшикова Алина</a:t>
            </a:r>
          </a:p>
          <a:p>
            <a:pPr algn="r"/>
            <a:r>
              <a:rPr lang="ru-RU" sz="2800" dirty="0" smtClean="0">
                <a:solidFill>
                  <a:schemeClr val="tx1"/>
                </a:solidFill>
                <a:latin typeface="Times New Roman" pitchFamily="18" charset="0"/>
                <a:cs typeface="Times New Roman" pitchFamily="18" charset="0"/>
              </a:rPr>
              <a:t>Руководитель </a:t>
            </a:r>
            <a:r>
              <a:rPr lang="ru-RU" sz="2800" dirty="0" err="1" smtClean="0">
                <a:solidFill>
                  <a:schemeClr val="tx1"/>
                </a:solidFill>
                <a:latin typeface="Times New Roman" pitchFamily="18" charset="0"/>
                <a:cs typeface="Times New Roman" pitchFamily="18" charset="0"/>
              </a:rPr>
              <a:t>Судоргина</a:t>
            </a:r>
            <a:r>
              <a:rPr lang="ru-RU" sz="2800" dirty="0" smtClean="0">
                <a:solidFill>
                  <a:schemeClr val="tx1"/>
                </a:solidFill>
                <a:latin typeface="Times New Roman" pitchFamily="18" charset="0"/>
                <a:cs typeface="Times New Roman" pitchFamily="18" charset="0"/>
              </a:rPr>
              <a:t> Г.М.</a:t>
            </a:r>
          </a:p>
          <a:p>
            <a:r>
              <a:rPr lang="ru-RU" sz="2800" dirty="0" smtClean="0">
                <a:solidFill>
                  <a:schemeClr val="tx1"/>
                </a:solidFill>
                <a:latin typeface="Times New Roman" pitchFamily="18" charset="0"/>
                <a:cs typeface="Times New Roman" pitchFamily="18" charset="0"/>
              </a:rPr>
              <a:t>2024г.</a:t>
            </a:r>
          </a:p>
          <a:p>
            <a:pPr algn="r"/>
            <a:endParaRPr lang="ru-RU" sz="2800" dirty="0" smtClean="0">
              <a:solidFill>
                <a:schemeClr val="tx1"/>
              </a:solidFill>
              <a:latin typeface="Times New Roman" pitchFamily="18" charset="0"/>
              <a:cs typeface="Times New Roman" pitchFamily="18" charset="0"/>
            </a:endParaRPr>
          </a:p>
          <a:p>
            <a:r>
              <a:rPr lang="ru-RU" sz="2800" dirty="0" smtClean="0">
                <a:solidFill>
                  <a:schemeClr val="tx1"/>
                </a:solidFill>
                <a:latin typeface="Times New Roman" pitchFamily="18" charset="0"/>
                <a:cs typeface="Times New Roman" pitchFamily="18" charset="0"/>
              </a:rPr>
              <a:t>г</a:t>
            </a:r>
            <a:endParaRPr lang="ru-RU" sz="2800" dirty="0">
              <a:solidFill>
                <a:schemeClr val="tx1"/>
              </a:solidFill>
              <a:latin typeface="Times New Roman" pitchFamily="18" charset="0"/>
              <a:cs typeface="Times New Roman" pitchFamily="18" charset="0"/>
            </a:endParaRPr>
          </a:p>
        </p:txBody>
      </p:sp>
      <p:sp>
        <p:nvSpPr>
          <p:cNvPr id="5" name="Прямоугольник 4"/>
          <p:cNvSpPr/>
          <p:nvPr/>
        </p:nvSpPr>
        <p:spPr>
          <a:xfrm>
            <a:off x="421505" y="417035"/>
            <a:ext cx="8208912" cy="738664"/>
          </a:xfrm>
          <a:prstGeom prst="rect">
            <a:avLst/>
          </a:prstGeom>
        </p:spPr>
        <p:txBody>
          <a:bodyPr wrap="square">
            <a:spAutoFit/>
          </a:bodyPr>
          <a:lstStyle/>
          <a:p>
            <a:pPr algn="ctr"/>
            <a:r>
              <a:rPr lang="ru-RU" sz="1400" b="1" dirty="0">
                <a:latin typeface="Times New Roman" pitchFamily="18" charset="0"/>
                <a:cs typeface="Times New Roman" pitchFamily="18" charset="0"/>
              </a:rPr>
              <a:t>Муниципальное бюджетное общеобразовательное учреждение</a:t>
            </a:r>
          </a:p>
          <a:p>
            <a:pPr algn="ctr"/>
            <a:r>
              <a:rPr lang="ru-RU" sz="1400" b="1" dirty="0">
                <a:latin typeface="Times New Roman" pitchFamily="18" charset="0"/>
                <a:cs typeface="Times New Roman" pitchFamily="18" charset="0"/>
              </a:rPr>
              <a:t>«Средняя общеобразовательная школа №1»</a:t>
            </a:r>
          </a:p>
          <a:p>
            <a:pPr algn="ctr"/>
            <a:r>
              <a:rPr lang="ru-RU" sz="1400" b="1" dirty="0">
                <a:latin typeface="Times New Roman" pitchFamily="18" charset="0"/>
                <a:cs typeface="Times New Roman" pitchFamily="18" charset="0"/>
              </a:rPr>
              <a:t>города Кирсанова Тамбовской области</a:t>
            </a:r>
          </a:p>
        </p:txBody>
      </p:sp>
    </p:spTree>
    <p:extLst>
      <p:ext uri="{BB962C8B-B14F-4D97-AF65-F5344CB8AC3E}">
        <p14:creationId xmlns:p14="http://schemas.microsoft.com/office/powerpoint/2010/main" val="617477337"/>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901049" y="143510"/>
            <a:ext cx="4027193" cy="523220"/>
          </a:xfrm>
          <a:prstGeom prst="rect">
            <a:avLst/>
          </a:prstGeom>
        </p:spPr>
        <p:txBody>
          <a:bodyPr wrap="none">
            <a:spAutoFit/>
          </a:bodyPr>
          <a:lstStyle/>
          <a:p>
            <a:r>
              <a:rPr lang="ru-RU" sz="2800" b="1" dirty="0">
                <a:latin typeface="Times New Roman" pitchFamily="18" charset="0"/>
                <a:cs typeface="Times New Roman" pitchFamily="18" charset="0"/>
              </a:rPr>
              <a:t>Лабораторная работа 2.</a:t>
            </a:r>
          </a:p>
        </p:txBody>
      </p:sp>
      <p:sp>
        <p:nvSpPr>
          <p:cNvPr id="4" name="Прямоугольник 3"/>
          <p:cNvSpPr/>
          <p:nvPr/>
        </p:nvSpPr>
        <p:spPr>
          <a:xfrm>
            <a:off x="206901" y="143510"/>
            <a:ext cx="4572000" cy="3046988"/>
          </a:xfrm>
          <a:prstGeom prst="rect">
            <a:avLst/>
          </a:prstGeom>
        </p:spPr>
        <p:txBody>
          <a:bodyPr>
            <a:spAutoFit/>
          </a:bodyPr>
          <a:lstStyle/>
          <a:p>
            <a:r>
              <a:rPr lang="ru-RU" sz="2400" b="1" dirty="0">
                <a:latin typeface="Times New Roman" pitchFamily="18" charset="0"/>
                <a:cs typeface="Times New Roman" pitchFamily="18" charset="0"/>
              </a:rPr>
              <a:t>Тема: </a:t>
            </a:r>
            <a:r>
              <a:rPr lang="ru-RU" sz="2400" dirty="0">
                <a:latin typeface="Times New Roman" pitchFamily="18" charset="0"/>
                <a:cs typeface="Times New Roman" pitchFamily="18" charset="0"/>
              </a:rPr>
              <a:t>Строение клетки листа герани.</a:t>
            </a:r>
          </a:p>
          <a:p>
            <a:r>
              <a:rPr lang="ru-RU" sz="2400" b="1" dirty="0">
                <a:latin typeface="Times New Roman" pitchFamily="18" charset="0"/>
                <a:cs typeface="Times New Roman" pitchFamily="18" charset="0"/>
              </a:rPr>
              <a:t>Цель: </a:t>
            </a:r>
            <a:r>
              <a:rPr lang="ru-RU" sz="2400" dirty="0">
                <a:latin typeface="Times New Roman" pitchFamily="18" charset="0"/>
                <a:cs typeface="Times New Roman" pitchFamily="18" charset="0"/>
              </a:rPr>
              <a:t>Рассмотреть главные части растительной клетки.</a:t>
            </a:r>
          </a:p>
          <a:p>
            <a:r>
              <a:rPr lang="ru-RU" sz="2400" b="1" dirty="0">
                <a:latin typeface="Times New Roman" pitchFamily="18" charset="0"/>
                <a:cs typeface="Times New Roman" pitchFamily="18" charset="0"/>
              </a:rPr>
              <a:t>Материал: </a:t>
            </a:r>
            <a:r>
              <a:rPr lang="ru-RU" sz="2400" dirty="0">
                <a:latin typeface="Times New Roman" pitchFamily="18" charset="0"/>
                <a:cs typeface="Times New Roman" pitchFamily="18" charset="0"/>
              </a:rPr>
              <a:t>лист герани.</a:t>
            </a:r>
          </a:p>
          <a:p>
            <a:r>
              <a:rPr lang="ru-RU" sz="2400" b="1" dirty="0">
                <a:latin typeface="Times New Roman" pitchFamily="18" charset="0"/>
                <a:cs typeface="Times New Roman" pitchFamily="18" charset="0"/>
              </a:rPr>
              <a:t>Оборудование: </a:t>
            </a:r>
            <a:r>
              <a:rPr lang="ru-RU" sz="2400" dirty="0">
                <a:latin typeface="Times New Roman" pitchFamily="18" charset="0"/>
                <a:cs typeface="Times New Roman" pitchFamily="18" charset="0"/>
              </a:rPr>
              <a:t>микроскоп, набор лабораторного оборудования.</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800" y="3575392"/>
            <a:ext cx="2107130" cy="2805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6672" y="3576868"/>
            <a:ext cx="2804459" cy="2804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3618228"/>
            <a:ext cx="2069146" cy="276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3287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51249" y="1072598"/>
            <a:ext cx="5246413" cy="2308324"/>
          </a:xfrm>
          <a:prstGeom prst="rect">
            <a:avLst/>
          </a:prstGeom>
        </p:spPr>
        <p:txBody>
          <a:bodyPr wrap="square">
            <a:spAutoFit/>
          </a:bodyPr>
          <a:lstStyle/>
          <a:p>
            <a:r>
              <a:rPr lang="ru-RU" sz="2400" b="1" dirty="0">
                <a:latin typeface="Times New Roman" pitchFamily="18" charset="0"/>
                <a:cs typeface="Times New Roman" pitchFamily="18" charset="0"/>
              </a:rPr>
              <a:t>Тема: </a:t>
            </a:r>
            <a:r>
              <a:rPr lang="ru-RU" sz="2400" dirty="0">
                <a:latin typeface="Times New Roman" pitchFamily="18" charset="0"/>
                <a:cs typeface="Times New Roman" pitchFamily="18" charset="0"/>
              </a:rPr>
              <a:t>Строение клетки пера  лука.</a:t>
            </a:r>
          </a:p>
          <a:p>
            <a:r>
              <a:rPr lang="ru-RU" sz="2400" b="1" dirty="0">
                <a:latin typeface="Times New Roman" pitchFamily="18" charset="0"/>
                <a:cs typeface="Times New Roman" pitchFamily="18" charset="0"/>
              </a:rPr>
              <a:t>Цель: </a:t>
            </a:r>
            <a:r>
              <a:rPr lang="ru-RU" sz="2400" dirty="0">
                <a:latin typeface="Times New Roman" pitchFamily="18" charset="0"/>
                <a:cs typeface="Times New Roman" pitchFamily="18" charset="0"/>
              </a:rPr>
              <a:t>Рассмотреть главные части растительной клетки.</a:t>
            </a:r>
          </a:p>
          <a:p>
            <a:r>
              <a:rPr lang="ru-RU" sz="2400" b="1" dirty="0">
                <a:latin typeface="Times New Roman" pitchFamily="18" charset="0"/>
                <a:cs typeface="Times New Roman" pitchFamily="18" charset="0"/>
              </a:rPr>
              <a:t>Материал: </a:t>
            </a:r>
            <a:r>
              <a:rPr lang="ru-RU" sz="2400" dirty="0">
                <a:latin typeface="Times New Roman" pitchFamily="18" charset="0"/>
                <a:cs typeface="Times New Roman" pitchFamily="18" charset="0"/>
              </a:rPr>
              <a:t>луковица.</a:t>
            </a:r>
          </a:p>
          <a:p>
            <a:r>
              <a:rPr lang="ru-RU" sz="2400" b="1" dirty="0">
                <a:latin typeface="Times New Roman" pitchFamily="18" charset="0"/>
                <a:cs typeface="Times New Roman" pitchFamily="18" charset="0"/>
              </a:rPr>
              <a:t>Оборудование: </a:t>
            </a:r>
            <a:r>
              <a:rPr lang="ru-RU" sz="2400" dirty="0">
                <a:latin typeface="Times New Roman" pitchFamily="18" charset="0"/>
                <a:cs typeface="Times New Roman" pitchFamily="18" charset="0"/>
              </a:rPr>
              <a:t>микроскоп, набор лабораторного оборудования.</a:t>
            </a:r>
          </a:p>
        </p:txBody>
      </p:sp>
      <p:pic>
        <p:nvPicPr>
          <p:cNvPr id="7" name="Рисунок 6" descr="C:\Users\user\Desktop\для нового проекта\20230313_091927.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688" y="3409001"/>
            <a:ext cx="2304257" cy="2532599"/>
          </a:xfrm>
          <a:prstGeom prst="rect">
            <a:avLst/>
          </a:prstGeom>
          <a:noFill/>
          <a:ln>
            <a:noFill/>
          </a:ln>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4456" y="3842426"/>
            <a:ext cx="2343325" cy="2099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0363" y="4675301"/>
            <a:ext cx="2551927" cy="1922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0363" y="506173"/>
            <a:ext cx="2895279" cy="3864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570469" y="254512"/>
            <a:ext cx="4027193" cy="523220"/>
          </a:xfrm>
          <a:prstGeom prst="rect">
            <a:avLst/>
          </a:prstGeom>
          <a:noFill/>
        </p:spPr>
        <p:txBody>
          <a:bodyPr wrap="none" rtlCol="0">
            <a:spAutoFit/>
          </a:bodyPr>
          <a:lstStyle/>
          <a:p>
            <a:r>
              <a:rPr lang="ru-RU" sz="2800" b="1" dirty="0" smtClean="0">
                <a:latin typeface="Times New Roman" pitchFamily="18" charset="0"/>
                <a:cs typeface="Times New Roman" pitchFamily="18" charset="0"/>
              </a:rPr>
              <a:t>Лабораторная работа 4 </a:t>
            </a:r>
            <a:endParaRPr lang="ru-RU"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3337675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483768" y="548680"/>
            <a:ext cx="4027193" cy="523220"/>
          </a:xfrm>
          <a:prstGeom prst="rect">
            <a:avLst/>
          </a:prstGeom>
        </p:spPr>
        <p:txBody>
          <a:bodyPr wrap="none">
            <a:spAutoFit/>
          </a:bodyPr>
          <a:lstStyle/>
          <a:p>
            <a:r>
              <a:rPr lang="ru-RU" sz="2800" b="1" dirty="0">
                <a:latin typeface="Times New Roman" pitchFamily="18" charset="0"/>
                <a:cs typeface="Times New Roman" pitchFamily="18" charset="0"/>
              </a:rPr>
              <a:t>Лабораторная работа 4 </a:t>
            </a: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7412" y="5157192"/>
            <a:ext cx="2792413" cy="129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197768" y="1172151"/>
            <a:ext cx="5526360" cy="5632311"/>
          </a:xfrm>
          <a:prstGeom prst="rect">
            <a:avLst/>
          </a:prstGeom>
        </p:spPr>
        <p:txBody>
          <a:bodyPr wrap="square">
            <a:spAutoFit/>
          </a:bodyPr>
          <a:lstStyle/>
          <a:p>
            <a:r>
              <a:rPr lang="ru-RU" sz="2400" dirty="0" smtClean="0">
                <a:latin typeface="Times New Roman" pitchFamily="18" charset="0"/>
                <a:cs typeface="Times New Roman" pitchFamily="18" charset="0"/>
              </a:rPr>
              <a:t>Тема</a:t>
            </a:r>
            <a:r>
              <a:rPr lang="ru-RU" sz="2400" dirty="0">
                <a:latin typeface="Times New Roman" pitchFamily="18" charset="0"/>
                <a:cs typeface="Times New Roman" pitchFamily="18" charset="0"/>
              </a:rPr>
              <a:t>: Строение клетки кожицы лука.</a:t>
            </a:r>
          </a:p>
          <a:p>
            <a:r>
              <a:rPr lang="ru-RU" sz="2400" dirty="0">
                <a:latin typeface="Times New Roman" pitchFamily="18" charset="0"/>
                <a:cs typeface="Times New Roman" pitchFamily="18" charset="0"/>
              </a:rPr>
              <a:t>Цель: Рассмотреть главные части растительной клетки.</a:t>
            </a:r>
          </a:p>
          <a:p>
            <a:r>
              <a:rPr lang="ru-RU" sz="2400" dirty="0">
                <a:latin typeface="Times New Roman" pitchFamily="18" charset="0"/>
                <a:cs typeface="Times New Roman" pitchFamily="18" charset="0"/>
              </a:rPr>
              <a:t>Материал: луковица.</a:t>
            </a:r>
          </a:p>
          <a:p>
            <a:r>
              <a:rPr lang="ru-RU" sz="2400" dirty="0">
                <a:latin typeface="Times New Roman" pitchFamily="18" charset="0"/>
                <a:cs typeface="Times New Roman" pitchFamily="18" charset="0"/>
              </a:rPr>
              <a:t>Оборудование: микроскоп, набор лабораторного оборудования.</a:t>
            </a:r>
          </a:p>
          <a:p>
            <a:r>
              <a:rPr lang="ru-RU" sz="2400" dirty="0">
                <a:latin typeface="Times New Roman" pitchFamily="18" charset="0"/>
                <a:cs typeface="Times New Roman" pitchFamily="18" charset="0"/>
              </a:rPr>
              <a:t>Ход работы.  </a:t>
            </a:r>
          </a:p>
          <a:p>
            <a:r>
              <a:rPr lang="ru-RU" sz="2400" dirty="0">
                <a:latin typeface="Times New Roman" pitchFamily="18" charset="0"/>
                <a:cs typeface="Times New Roman" pitchFamily="18" charset="0"/>
              </a:rPr>
              <a:t>1.Приготовили  микропрепарат клеток кожицы лука.</a:t>
            </a:r>
          </a:p>
          <a:p>
            <a:r>
              <a:rPr lang="ru-RU" sz="2400" dirty="0" smtClean="0">
                <a:latin typeface="Times New Roman" pitchFamily="18" charset="0"/>
                <a:cs typeface="Times New Roman" pitchFamily="18" charset="0"/>
              </a:rPr>
              <a:t>2.Поместили </a:t>
            </a:r>
            <a:r>
              <a:rPr lang="ru-RU" sz="2400" dirty="0">
                <a:latin typeface="Times New Roman" pitchFamily="18" charset="0"/>
                <a:cs typeface="Times New Roman" pitchFamily="18" charset="0"/>
              </a:rPr>
              <a:t>полученный участок в каплю воды на предметное стекло и накрыли покрывным стеклом.</a:t>
            </a:r>
          </a:p>
          <a:p>
            <a:r>
              <a:rPr lang="ru-RU" sz="2400" dirty="0">
                <a:latin typeface="Times New Roman" pitchFamily="18" charset="0"/>
                <a:cs typeface="Times New Roman" pitchFamily="18" charset="0"/>
              </a:rPr>
              <a:t>Задание. Найти более удачное место и рассмотреть главные части клетки (оболочка, цитоплазма, ядро, вакуоль).</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7412" y="1246463"/>
            <a:ext cx="2792413" cy="3721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0860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404664"/>
            <a:ext cx="6336704" cy="4832092"/>
          </a:xfrm>
          <a:prstGeom prst="rect">
            <a:avLst/>
          </a:prstGeom>
        </p:spPr>
        <p:txBody>
          <a:bodyPr wrap="square">
            <a:spAutoFit/>
          </a:bodyPr>
          <a:lstStyle/>
          <a:p>
            <a:r>
              <a:rPr lang="ru-RU" sz="2800" b="1" dirty="0">
                <a:latin typeface="Times New Roman" pitchFamily="18" charset="0"/>
                <a:cs typeface="Times New Roman" pitchFamily="18" charset="0"/>
              </a:rPr>
              <a:t>Вывод. </a:t>
            </a:r>
            <a:endParaRPr lang="ru-RU" sz="2800" b="1" dirty="0" smtClean="0">
              <a:latin typeface="Times New Roman" pitchFamily="18" charset="0"/>
              <a:cs typeface="Times New Roman" pitchFamily="18" charset="0"/>
            </a:endParaRPr>
          </a:p>
          <a:p>
            <a:r>
              <a:rPr lang="ru-RU" sz="2800" b="1" dirty="0" smtClean="0">
                <a:latin typeface="Times New Roman" pitchFamily="18" charset="0"/>
                <a:cs typeface="Times New Roman" pitchFamily="18" charset="0"/>
              </a:rPr>
              <a:t>В </a:t>
            </a:r>
            <a:r>
              <a:rPr lang="ru-RU" sz="2800" b="1" dirty="0">
                <a:latin typeface="Times New Roman" pitchFamily="18" charset="0"/>
                <a:cs typeface="Times New Roman" pitchFamily="18" charset="0"/>
              </a:rPr>
              <a:t>основных клетках мы увидели местонахождение ядра,  цитоплазмы, вакуоли, хлоропласты. Лист герани и перо лука - зелёные, так как содержат зеленый пигмент - хлорофилл. Хлорофилл в растениях находится в специальных органоидах - хлоропластах, которые нужны растению для осуществления процесса фотосинтеза</a:t>
            </a:r>
            <a:r>
              <a:rPr lang="ru-RU" sz="2800" b="1" dirty="0" smtClean="0">
                <a:latin typeface="Times New Roman" pitchFamily="18" charset="0"/>
                <a:cs typeface="Times New Roman" pitchFamily="18" charset="0"/>
              </a:rPr>
              <a:t>. </a:t>
            </a:r>
            <a:endParaRPr lang="ru-RU"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843670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7784" y="476672"/>
            <a:ext cx="3335978" cy="800219"/>
          </a:xfrm>
          <a:prstGeom prst="rect">
            <a:avLst/>
          </a:prstGeom>
          <a:noFill/>
        </p:spPr>
        <p:txBody>
          <a:bodyPr wrap="none" rtlCol="0">
            <a:spAutoFit/>
          </a:bodyPr>
          <a:lstStyle/>
          <a:p>
            <a:r>
              <a:rPr lang="ru-RU" sz="2800" b="1" dirty="0" smtClean="0">
                <a:latin typeface="Times New Roman" pitchFamily="18" charset="0"/>
                <a:cs typeface="Times New Roman" pitchFamily="18" charset="0"/>
              </a:rPr>
              <a:t>Творческая  работа</a:t>
            </a:r>
          </a:p>
          <a:p>
            <a:endParaRPr lang="ru-RU" dirty="0"/>
          </a:p>
        </p:txBody>
      </p:sp>
      <p:sp>
        <p:nvSpPr>
          <p:cNvPr id="3" name="Прямоугольник 2"/>
          <p:cNvSpPr/>
          <p:nvPr/>
        </p:nvSpPr>
        <p:spPr>
          <a:xfrm>
            <a:off x="467544" y="1123003"/>
            <a:ext cx="7632848" cy="1200329"/>
          </a:xfrm>
          <a:prstGeom prst="rect">
            <a:avLst/>
          </a:prstGeom>
        </p:spPr>
        <p:txBody>
          <a:bodyPr wrap="square">
            <a:spAutoFit/>
          </a:bodyPr>
          <a:lstStyle/>
          <a:p>
            <a:r>
              <a:rPr lang="ru-RU" sz="2400" dirty="0">
                <a:latin typeface="Times New Roman" pitchFamily="18" charset="0"/>
                <a:cs typeface="Times New Roman" pitchFamily="18" charset="0"/>
              </a:rPr>
              <a:t>Изучив строение </a:t>
            </a:r>
            <a:r>
              <a:rPr lang="ru-RU" sz="2400" dirty="0" smtClean="0">
                <a:latin typeface="Times New Roman" pitchFamily="18" charset="0"/>
                <a:cs typeface="Times New Roman" pitchFamily="18" charset="0"/>
              </a:rPr>
              <a:t>клетки, можно </a:t>
            </a:r>
            <a:r>
              <a:rPr lang="ru-RU" sz="2400" dirty="0">
                <a:latin typeface="Times New Roman" pitchFamily="18" charset="0"/>
                <a:cs typeface="Times New Roman" pitchFamily="18" charset="0"/>
              </a:rPr>
              <a:t>приступать к изготовлению модели растительной клетки своими руками</a:t>
            </a:r>
            <a:r>
              <a:rPr lang="ru-RU" sz="2400" dirty="0" smtClean="0">
                <a:latin typeface="Times New Roman" pitchFamily="18" charset="0"/>
                <a:cs typeface="Times New Roman" pitchFamily="18" charset="0"/>
              </a:rPr>
              <a:t>.</a:t>
            </a:r>
            <a:r>
              <a:rPr lang="ru-RU" sz="2400" dirty="0">
                <a:latin typeface="Times New Roman" pitchFamily="18" charset="0"/>
                <a:cs typeface="Times New Roman" pitchFamily="18" charset="0"/>
              </a:rPr>
              <a:t> Над созданием клетки трудился весь наш класс </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246902"/>
            <a:ext cx="3240360" cy="4323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4857" y="2323332"/>
            <a:ext cx="3185534" cy="4247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280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130580" y="404664"/>
            <a:ext cx="3426900" cy="769441"/>
          </a:xfrm>
          <a:prstGeom prst="rect">
            <a:avLst/>
          </a:prstGeom>
        </p:spPr>
        <p:txBody>
          <a:bodyPr wrap="none">
            <a:spAutoFit/>
          </a:bodyPr>
          <a:lstStyle/>
          <a:p>
            <a:r>
              <a:rPr lang="ru-RU" sz="4400" b="1" dirty="0">
                <a:latin typeface="Times New Roman" pitchFamily="18" charset="0"/>
                <a:cs typeface="Times New Roman" pitchFamily="18" charset="0"/>
              </a:rPr>
              <a:t>Заключение.</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4030" y="1484784"/>
            <a:ext cx="3954118" cy="5270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72030" y="1174105"/>
            <a:ext cx="4572000" cy="2677656"/>
          </a:xfrm>
          <a:prstGeom prst="rect">
            <a:avLst/>
          </a:prstGeom>
        </p:spPr>
        <p:txBody>
          <a:bodyPr>
            <a:spAutoFit/>
          </a:bodyPr>
          <a:lstStyle/>
          <a:p>
            <a:r>
              <a:rPr lang="ru-RU" sz="2400" dirty="0" smtClean="0">
                <a:latin typeface="Times New Roman" pitchFamily="18" charset="0"/>
                <a:cs typeface="Times New Roman" pitchFamily="18" charset="0"/>
              </a:rPr>
              <a:t>  Для </a:t>
            </a:r>
            <a:r>
              <a:rPr lang="ru-RU" sz="2400" dirty="0">
                <a:latin typeface="Times New Roman" pitchFamily="18" charset="0"/>
                <a:cs typeface="Times New Roman" pitchFamily="18" charset="0"/>
              </a:rPr>
              <a:t>всех клеток растений характерно наличие мембраны, цитоплазмы, ядра, вакуолей и пластид. Большинство клеток устроены одинаково, но различаются по форме, величине и окраске</a:t>
            </a:r>
            <a:r>
              <a:rPr lang="ru-RU" sz="2400" dirty="0" smtClean="0">
                <a:latin typeface="Times New Roman" pitchFamily="18" charset="0"/>
                <a:cs typeface="Times New Roman" pitchFamily="18" charset="0"/>
              </a:rPr>
              <a:t>. Гипотеза доказана.</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15866416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Список источников</a:t>
            </a:r>
            <a:r>
              <a:rPr lang="ru-RU" dirty="0"/>
              <a:t/>
            </a:r>
            <a:br>
              <a:rPr lang="ru-RU" dirty="0"/>
            </a:br>
            <a:endParaRPr lang="ru-RU" dirty="0"/>
          </a:p>
        </p:txBody>
      </p:sp>
      <p:sp>
        <p:nvSpPr>
          <p:cNvPr id="3" name="Прямоугольник 2"/>
          <p:cNvSpPr/>
          <p:nvPr/>
        </p:nvSpPr>
        <p:spPr>
          <a:xfrm>
            <a:off x="827584" y="1213008"/>
            <a:ext cx="6624736" cy="954107"/>
          </a:xfrm>
          <a:prstGeom prst="rect">
            <a:avLst/>
          </a:prstGeom>
        </p:spPr>
        <p:txBody>
          <a:bodyPr wrap="square">
            <a:spAutoFit/>
          </a:bodyPr>
          <a:lstStyle/>
          <a:p>
            <a:r>
              <a:rPr lang="ru-RU" sz="2800" dirty="0"/>
              <a:t>1</a:t>
            </a:r>
            <a:r>
              <a:rPr lang="ru-RU" sz="2800" dirty="0">
                <a:latin typeface="Times New Roman" pitchFamily="18" charset="0"/>
                <a:cs typeface="Times New Roman" pitchFamily="18" charset="0"/>
              </a:rPr>
              <a:t>.    </a:t>
            </a:r>
            <a:r>
              <a:rPr lang="ru-RU" sz="2800" dirty="0" smtClean="0">
                <a:latin typeface="Times New Roman" pitchFamily="18" charset="0"/>
                <a:cs typeface="Times New Roman" pitchFamily="18" charset="0"/>
              </a:rPr>
              <a:t>Интернет-ресурсы</a:t>
            </a:r>
          </a:p>
          <a:p>
            <a:r>
              <a:rPr lang="ru-RU" sz="2800" dirty="0">
                <a:latin typeface="Times New Roman" pitchFamily="18" charset="0"/>
                <a:cs typeface="Times New Roman" pitchFamily="18" charset="0"/>
              </a:rPr>
              <a:t>2</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Учи.ру</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11417051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Актуальность исследования</a:t>
            </a:r>
            <a:endParaRPr lang="ru-RU" dirty="0">
              <a:latin typeface="Times New Roman" pitchFamily="18" charset="0"/>
              <a:cs typeface="Times New Roman" pitchFamily="18" charset="0"/>
            </a:endParaRPr>
          </a:p>
        </p:txBody>
      </p:sp>
      <p:sp>
        <p:nvSpPr>
          <p:cNvPr id="3" name="TextBox 2"/>
          <p:cNvSpPr txBox="1"/>
          <p:nvPr/>
        </p:nvSpPr>
        <p:spPr>
          <a:xfrm>
            <a:off x="467544" y="1196752"/>
            <a:ext cx="7848872" cy="2677656"/>
          </a:xfrm>
          <a:prstGeom prst="rect">
            <a:avLst/>
          </a:prstGeom>
          <a:noFill/>
        </p:spPr>
        <p:txBody>
          <a:bodyPr wrap="square" rtlCol="0">
            <a:spAutoFit/>
          </a:bodyPr>
          <a:lstStyle/>
          <a:p>
            <a:r>
              <a:rPr lang="ru-RU" sz="2800" dirty="0">
                <a:latin typeface="Times New Roman" pitchFamily="18" charset="0"/>
                <a:cs typeface="Times New Roman" pitchFamily="18" charset="0"/>
              </a:rPr>
              <a:t>Материи мельчайшая частица -</a:t>
            </a:r>
            <a:br>
              <a:rPr lang="ru-RU" sz="2800" dirty="0">
                <a:latin typeface="Times New Roman" pitchFamily="18" charset="0"/>
                <a:cs typeface="Times New Roman" pitchFamily="18" charset="0"/>
              </a:rPr>
            </a:br>
            <a:r>
              <a:rPr lang="ru-RU" sz="2800" dirty="0">
                <a:latin typeface="Times New Roman" pitchFamily="18" charset="0"/>
                <a:cs typeface="Times New Roman" pitchFamily="18" charset="0"/>
              </a:rPr>
              <a:t>Меня не видит глаз,-так я мала,</a:t>
            </a:r>
            <a:br>
              <a:rPr lang="ru-RU" sz="2800" dirty="0">
                <a:latin typeface="Times New Roman" pitchFamily="18" charset="0"/>
                <a:cs typeface="Times New Roman" pitchFamily="18" charset="0"/>
              </a:rPr>
            </a:br>
            <a:r>
              <a:rPr lang="ru-RU" sz="2800" dirty="0">
                <a:latin typeface="Times New Roman" pitchFamily="18" charset="0"/>
                <a:cs typeface="Times New Roman" pitchFamily="18" charset="0"/>
              </a:rPr>
              <a:t>Но из меня ведь состоят тела</a:t>
            </a:r>
            <a:br>
              <a:rPr lang="ru-RU" sz="2800" dirty="0">
                <a:latin typeface="Times New Roman" pitchFamily="18" charset="0"/>
                <a:cs typeface="Times New Roman" pitchFamily="18" charset="0"/>
              </a:rPr>
            </a:br>
            <a:r>
              <a:rPr lang="ru-RU" sz="2800" dirty="0">
                <a:latin typeface="Times New Roman" pitchFamily="18" charset="0"/>
                <a:cs typeface="Times New Roman" pitchFamily="18" charset="0"/>
              </a:rPr>
              <a:t>Растений, человека, зверя, птицы!</a:t>
            </a:r>
            <a:br>
              <a:rPr lang="ru-RU" sz="2800" dirty="0">
                <a:latin typeface="Times New Roman" pitchFamily="18" charset="0"/>
                <a:cs typeface="Times New Roman" pitchFamily="18" charset="0"/>
              </a:rPr>
            </a:br>
            <a:r>
              <a:rPr lang="ru-RU" sz="2800" dirty="0">
                <a:latin typeface="Times New Roman" pitchFamily="18" charset="0"/>
                <a:cs typeface="Times New Roman" pitchFamily="18" charset="0"/>
              </a:rPr>
              <a:t>Отгадай, кто я? </a:t>
            </a:r>
          </a:p>
          <a:p>
            <a:r>
              <a:rPr lang="ru-RU" sz="2800" dirty="0">
                <a:latin typeface="Times New Roman" pitchFamily="18" charset="0"/>
                <a:cs typeface="Times New Roman" pitchFamily="18" charset="0"/>
              </a:rPr>
              <a:t>                            </a:t>
            </a: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  Клетка</a:t>
            </a:r>
            <a:r>
              <a:rPr lang="ru-RU" sz="2800" dirty="0" smtClean="0">
                <a:latin typeface="Times New Roman" pitchFamily="18" charset="0"/>
                <a:cs typeface="Times New Roman" pitchFamily="18" charset="0"/>
              </a:rPr>
              <a:t>)</a:t>
            </a:r>
            <a:endParaRPr lang="ru-RU" sz="28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9617" y="3068960"/>
            <a:ext cx="3470855" cy="3465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17445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l"/>
            <a:r>
              <a:rPr lang="ru-RU" sz="2800" b="1" dirty="0" smtClean="0">
                <a:latin typeface="Times New Roman" pitchFamily="18" charset="0"/>
                <a:cs typeface="Times New Roman" pitchFamily="18" charset="0"/>
              </a:rPr>
              <a:t>Цель исследования:</a:t>
            </a:r>
            <a:endParaRPr lang="ru-RU" sz="2800" b="1" dirty="0">
              <a:latin typeface="Times New Roman" pitchFamily="18" charset="0"/>
              <a:cs typeface="Times New Roman" pitchFamily="18" charset="0"/>
            </a:endParaRPr>
          </a:p>
        </p:txBody>
      </p:sp>
      <p:sp>
        <p:nvSpPr>
          <p:cNvPr id="3" name="TextBox 2"/>
          <p:cNvSpPr txBox="1"/>
          <p:nvPr/>
        </p:nvSpPr>
        <p:spPr>
          <a:xfrm>
            <a:off x="486790" y="1196752"/>
            <a:ext cx="7632848" cy="523220"/>
          </a:xfrm>
          <a:prstGeom prst="rect">
            <a:avLst/>
          </a:prstGeom>
          <a:noFill/>
        </p:spPr>
        <p:txBody>
          <a:bodyPr wrap="square" rtlCol="0">
            <a:spAutoFit/>
          </a:bodyPr>
          <a:lstStyle/>
          <a:p>
            <a:r>
              <a:rPr lang="ru-RU" sz="2800" dirty="0" smtClean="0">
                <a:latin typeface="Times New Roman" pitchFamily="18" charset="0"/>
                <a:cs typeface="Times New Roman" pitchFamily="18" charset="0"/>
              </a:rPr>
              <a:t>Исследовать строение растительной клетки.</a:t>
            </a:r>
            <a:endParaRPr lang="ru-RU" sz="2800" dirty="0">
              <a:latin typeface="Times New Roman" pitchFamily="18" charset="0"/>
              <a:cs typeface="Times New Roman" pitchFamily="18" charset="0"/>
            </a:endParaRPr>
          </a:p>
        </p:txBody>
      </p:sp>
      <p:sp>
        <p:nvSpPr>
          <p:cNvPr id="4" name="Прямоугольник 3"/>
          <p:cNvSpPr/>
          <p:nvPr/>
        </p:nvSpPr>
        <p:spPr>
          <a:xfrm>
            <a:off x="669811" y="1908171"/>
            <a:ext cx="3731342" cy="523220"/>
          </a:xfrm>
          <a:prstGeom prst="rect">
            <a:avLst/>
          </a:prstGeom>
        </p:spPr>
        <p:txBody>
          <a:bodyPr wrap="none">
            <a:spAutoFit/>
          </a:bodyPr>
          <a:lstStyle/>
          <a:p>
            <a:r>
              <a:rPr lang="ru-RU" sz="2800" b="1" dirty="0">
                <a:latin typeface="Times New Roman" pitchFamily="18" charset="0"/>
                <a:cs typeface="Times New Roman" pitchFamily="18" charset="0"/>
              </a:rPr>
              <a:t>Задачи </a:t>
            </a:r>
            <a:r>
              <a:rPr lang="ru-RU" sz="2800" b="1" dirty="0" smtClean="0">
                <a:latin typeface="Times New Roman" pitchFamily="18" charset="0"/>
                <a:cs typeface="Times New Roman" pitchFamily="18" charset="0"/>
              </a:rPr>
              <a:t>исследования:</a:t>
            </a:r>
            <a:endParaRPr lang="ru-RU" sz="2800" b="1" dirty="0">
              <a:latin typeface="Times New Roman" pitchFamily="18" charset="0"/>
              <a:cs typeface="Times New Roman" pitchFamily="18" charset="0"/>
            </a:endParaRPr>
          </a:p>
        </p:txBody>
      </p:sp>
      <p:sp>
        <p:nvSpPr>
          <p:cNvPr id="5" name="Прямоугольник 4"/>
          <p:cNvSpPr/>
          <p:nvPr/>
        </p:nvSpPr>
        <p:spPr>
          <a:xfrm>
            <a:off x="486790" y="3062782"/>
            <a:ext cx="5669386" cy="523220"/>
          </a:xfrm>
          <a:prstGeom prst="rect">
            <a:avLst/>
          </a:prstGeom>
        </p:spPr>
        <p:txBody>
          <a:bodyPr wrap="square">
            <a:spAutoFit/>
          </a:bodyPr>
          <a:lstStyle/>
          <a:p>
            <a:r>
              <a:rPr lang="ru-RU" sz="2800" dirty="0" smtClean="0">
                <a:latin typeface="Times New Roman" pitchFamily="18" charset="0"/>
                <a:cs typeface="Times New Roman" pitchFamily="18" charset="0"/>
              </a:rPr>
              <a:t> </a:t>
            </a:r>
            <a:endParaRPr lang="ru-RU" sz="2800" dirty="0"/>
          </a:p>
        </p:txBody>
      </p:sp>
      <p:sp>
        <p:nvSpPr>
          <p:cNvPr id="6" name="Прямоугольник 5"/>
          <p:cNvSpPr/>
          <p:nvPr/>
        </p:nvSpPr>
        <p:spPr>
          <a:xfrm>
            <a:off x="486790" y="2431391"/>
            <a:ext cx="7829626" cy="3539430"/>
          </a:xfrm>
          <a:prstGeom prst="rect">
            <a:avLst/>
          </a:prstGeom>
        </p:spPr>
        <p:txBody>
          <a:bodyPr wrap="square">
            <a:spAutoFit/>
          </a:bodyPr>
          <a:lstStyle/>
          <a:p>
            <a:r>
              <a:rPr lang="ru-RU" sz="2800" dirty="0" smtClean="0">
                <a:latin typeface="Times New Roman" pitchFamily="18" charset="0"/>
                <a:cs typeface="Times New Roman" pitchFamily="18" charset="0"/>
              </a:rPr>
              <a:t>1.</a:t>
            </a:r>
            <a:r>
              <a:rPr lang="ru-RU" sz="2800" dirty="0">
                <a:latin typeface="Times New Roman" pitchFamily="18" charset="0"/>
                <a:cs typeface="Times New Roman" pitchFamily="18" charset="0"/>
              </a:rPr>
              <a:t>   Находить в объектах исследования клетки.</a:t>
            </a:r>
          </a:p>
          <a:p>
            <a:r>
              <a:rPr lang="ru-RU" sz="2800" dirty="0" smtClean="0">
                <a:latin typeface="Times New Roman" pitchFamily="18" charset="0"/>
                <a:cs typeface="Times New Roman" pitchFamily="18" charset="0"/>
              </a:rPr>
              <a:t>2. </a:t>
            </a:r>
            <a:r>
              <a:rPr lang="ru-RU" sz="2800" dirty="0">
                <a:latin typeface="Times New Roman" pitchFamily="18" charset="0"/>
                <a:cs typeface="Times New Roman" pitchFamily="18" charset="0"/>
              </a:rPr>
              <a:t>Рассмотреть строение клетки с помощью лупы и микроскопа.</a:t>
            </a:r>
          </a:p>
          <a:p>
            <a:r>
              <a:rPr lang="ru-RU" sz="2800" dirty="0" smtClean="0">
                <a:latin typeface="Times New Roman" pitchFamily="18" charset="0"/>
                <a:cs typeface="Times New Roman" pitchFamily="18" charset="0"/>
              </a:rPr>
              <a:t>3. </a:t>
            </a:r>
            <a:r>
              <a:rPr lang="ru-RU" sz="2800" dirty="0">
                <a:latin typeface="Times New Roman" pitchFamily="18" charset="0"/>
                <a:cs typeface="Times New Roman" pitchFamily="18" charset="0"/>
              </a:rPr>
              <a:t>Ознакомиться с главными частями растительной клетки</a:t>
            </a:r>
            <a:r>
              <a:rPr lang="ru-RU" sz="2800" dirty="0" smtClean="0">
                <a:latin typeface="Times New Roman" pitchFamily="18" charset="0"/>
                <a:cs typeface="Times New Roman" pitchFamily="18" charset="0"/>
              </a:rPr>
              <a:t>.</a:t>
            </a:r>
          </a:p>
          <a:p>
            <a:r>
              <a:rPr lang="ru-RU" sz="2800" dirty="0" smtClean="0">
                <a:latin typeface="Times New Roman" pitchFamily="18" charset="0"/>
                <a:cs typeface="Times New Roman" pitchFamily="18" charset="0"/>
              </a:rPr>
              <a:t>4.</a:t>
            </a:r>
            <a:r>
              <a:rPr lang="ru-RU" sz="2800" dirty="0">
                <a:latin typeface="Times New Roman" pitchFamily="18" charset="0"/>
                <a:cs typeface="Times New Roman" pitchFamily="18" charset="0"/>
              </a:rPr>
              <a:t> Сделать вывод о строении растительных клеток разных растений.</a:t>
            </a:r>
          </a:p>
          <a:p>
            <a:r>
              <a:rPr lang="ru-RU" sz="2800" dirty="0" smtClean="0">
                <a:latin typeface="Times New Roman" pitchFamily="18" charset="0"/>
                <a:cs typeface="Times New Roman" pitchFamily="18" charset="0"/>
              </a:rPr>
              <a:t>5. </a:t>
            </a:r>
            <a:r>
              <a:rPr lang="ru-RU" sz="2800" dirty="0">
                <a:latin typeface="Times New Roman" pitchFamily="18" charset="0"/>
                <a:cs typeface="Times New Roman" pitchFamily="18" charset="0"/>
              </a:rPr>
              <a:t>Изготовить модель растительной </a:t>
            </a:r>
            <a:r>
              <a:rPr lang="ru-RU" sz="2800" dirty="0" smtClean="0">
                <a:latin typeface="Times New Roman" pitchFamily="18" charset="0"/>
                <a:cs typeface="Times New Roman" pitchFamily="18" charset="0"/>
              </a:rPr>
              <a:t>клетки.</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3553550361"/>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836712"/>
            <a:ext cx="7416824" cy="4401205"/>
          </a:xfrm>
          <a:prstGeom prst="rect">
            <a:avLst/>
          </a:prstGeom>
        </p:spPr>
        <p:txBody>
          <a:bodyPr wrap="square">
            <a:spAutoFit/>
          </a:bodyPr>
          <a:lstStyle/>
          <a:p>
            <a:r>
              <a:rPr lang="ru-RU" dirty="0"/>
              <a:t> </a:t>
            </a:r>
            <a:r>
              <a:rPr lang="ru-RU" sz="2800" dirty="0">
                <a:latin typeface="Times New Roman" pitchFamily="18" charset="0"/>
                <a:cs typeface="Times New Roman" pitchFamily="18" charset="0"/>
              </a:rPr>
              <a:t>  </a:t>
            </a:r>
            <a:r>
              <a:rPr lang="ru-RU" sz="2800" b="1" dirty="0" smtClean="0">
                <a:latin typeface="Times New Roman" pitchFamily="18" charset="0"/>
                <a:cs typeface="Times New Roman" pitchFamily="18" charset="0"/>
              </a:rPr>
              <a:t>Гипотеза:</a:t>
            </a:r>
          </a:p>
          <a:p>
            <a:r>
              <a:rPr lang="ru-RU" sz="2800" dirty="0">
                <a:latin typeface="Times New Roman" pitchFamily="18" charset="0"/>
                <a:cs typeface="Times New Roman" pitchFamily="18" charset="0"/>
              </a:rPr>
              <a:t> </a:t>
            </a:r>
            <a:r>
              <a:rPr lang="ru-RU" sz="2800" dirty="0" smtClean="0">
                <a:latin typeface="Times New Roman" pitchFamily="18" charset="0"/>
                <a:cs typeface="Times New Roman" pitchFamily="18" charset="0"/>
              </a:rPr>
              <a:t>    Если </a:t>
            </a:r>
            <a:r>
              <a:rPr lang="ru-RU" sz="2800" dirty="0">
                <a:latin typeface="Times New Roman" pitchFamily="18" charset="0"/>
                <a:cs typeface="Times New Roman" pitchFamily="18" charset="0"/>
              </a:rPr>
              <a:t>все растения состоят из клеток, то все ли клетки одинаковы по своему строению</a:t>
            </a:r>
            <a:r>
              <a:rPr lang="ru-RU" sz="2800" dirty="0" smtClean="0">
                <a:latin typeface="Times New Roman" pitchFamily="18" charset="0"/>
                <a:cs typeface="Times New Roman" pitchFamily="18" charset="0"/>
              </a:rPr>
              <a:t>?</a:t>
            </a:r>
          </a:p>
          <a:p>
            <a:endParaRPr lang="ru-RU" sz="2800" dirty="0" smtClean="0">
              <a:latin typeface="Times New Roman" pitchFamily="18" charset="0"/>
              <a:cs typeface="Times New Roman" pitchFamily="18" charset="0"/>
            </a:endParaRPr>
          </a:p>
          <a:p>
            <a:r>
              <a:rPr lang="ru-RU" sz="2800" dirty="0" smtClean="0">
                <a:latin typeface="Times New Roman" pitchFamily="18" charset="0"/>
                <a:cs typeface="Times New Roman" pitchFamily="18" charset="0"/>
              </a:rPr>
              <a:t> О</a:t>
            </a:r>
            <a:r>
              <a:rPr lang="ru-RU" sz="2800" b="1" dirty="0" smtClean="0">
                <a:latin typeface="Times New Roman" pitchFamily="18" charset="0"/>
                <a:cs typeface="Times New Roman" pitchFamily="18" charset="0"/>
              </a:rPr>
              <a:t>бъект исследования: </a:t>
            </a:r>
            <a:r>
              <a:rPr lang="ru-RU" sz="2800" dirty="0" smtClean="0">
                <a:latin typeface="Times New Roman" pitchFamily="18" charset="0"/>
                <a:cs typeface="Times New Roman" pitchFamily="18" charset="0"/>
              </a:rPr>
              <a:t>клетки </a:t>
            </a:r>
            <a:r>
              <a:rPr lang="ru-RU" sz="2800" dirty="0">
                <a:latin typeface="Times New Roman" pitchFamily="18" charset="0"/>
                <a:cs typeface="Times New Roman" pitchFamily="18" charset="0"/>
              </a:rPr>
              <a:t>кожицы лука и пера лука, клетки  мякоти апельсина, эпидермы листа герани.</a:t>
            </a:r>
          </a:p>
          <a:p>
            <a:endParaRPr lang="ru-RU" sz="2800" dirty="0">
              <a:latin typeface="Times New Roman" pitchFamily="18" charset="0"/>
              <a:cs typeface="Times New Roman" pitchFamily="18" charset="0"/>
            </a:endParaRPr>
          </a:p>
          <a:p>
            <a:r>
              <a:rPr lang="ru-RU" sz="2800" dirty="0">
                <a:latin typeface="Times New Roman" pitchFamily="18" charset="0"/>
                <a:cs typeface="Times New Roman" pitchFamily="18" charset="0"/>
              </a:rPr>
              <a:t> </a:t>
            </a:r>
            <a:r>
              <a:rPr lang="ru-RU" sz="2800" b="1" dirty="0" smtClean="0">
                <a:latin typeface="Times New Roman" pitchFamily="18" charset="0"/>
                <a:cs typeface="Times New Roman" pitchFamily="18" charset="0"/>
              </a:rPr>
              <a:t>Методы</a:t>
            </a:r>
            <a:r>
              <a:rPr lang="ru-RU" sz="2800" b="1" dirty="0">
                <a:latin typeface="Times New Roman" pitchFamily="18" charset="0"/>
                <a:cs typeface="Times New Roman" pitchFamily="18" charset="0"/>
              </a:rPr>
              <a:t>:</a:t>
            </a:r>
            <a:r>
              <a:rPr lang="ru-RU" sz="2800" dirty="0">
                <a:latin typeface="Times New Roman" pitchFamily="18" charset="0"/>
                <a:cs typeface="Times New Roman" pitchFamily="18" charset="0"/>
              </a:rPr>
              <a:t>  л</a:t>
            </a:r>
            <a:r>
              <a:rPr lang="ru-RU" sz="2800" dirty="0" smtClean="0">
                <a:latin typeface="Times New Roman" pitchFamily="18" charset="0"/>
                <a:cs typeface="Times New Roman" pitchFamily="18" charset="0"/>
              </a:rPr>
              <a:t>абораторное </a:t>
            </a:r>
            <a:r>
              <a:rPr lang="ru-RU" sz="2800" dirty="0">
                <a:latin typeface="Times New Roman" pitchFamily="18" charset="0"/>
                <a:cs typeface="Times New Roman" pitchFamily="18" charset="0"/>
              </a:rPr>
              <a:t>исследование, творческая работа. </a:t>
            </a:r>
          </a:p>
        </p:txBody>
      </p:sp>
    </p:spTree>
    <p:extLst>
      <p:ext uri="{BB962C8B-B14F-4D97-AF65-F5344CB8AC3E}">
        <p14:creationId xmlns:p14="http://schemas.microsoft.com/office/powerpoint/2010/main" val="2382170028"/>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0863" y="116632"/>
            <a:ext cx="8229600" cy="1143000"/>
          </a:xfrm>
        </p:spPr>
        <p:txBody>
          <a:bodyPr/>
          <a:lstStyle/>
          <a:p>
            <a:r>
              <a:rPr lang="ru-RU" dirty="0" smtClean="0"/>
              <a:t> </a:t>
            </a:r>
            <a:r>
              <a:rPr lang="ru-RU" b="1" dirty="0" smtClean="0">
                <a:latin typeface="Times New Roman" pitchFamily="18" charset="0"/>
                <a:cs typeface="Times New Roman" pitchFamily="18" charset="0"/>
              </a:rPr>
              <a:t>История открытия</a:t>
            </a:r>
            <a:endParaRPr lang="ru-RU" b="1" dirty="0">
              <a:latin typeface="Times New Roman" pitchFamily="18" charset="0"/>
              <a:cs typeface="Times New Roman" pitchFamily="18" charset="0"/>
            </a:endParaRPr>
          </a:p>
        </p:txBody>
      </p:sp>
      <p:sp>
        <p:nvSpPr>
          <p:cNvPr id="4" name="Прямоугольник 3"/>
          <p:cNvSpPr/>
          <p:nvPr/>
        </p:nvSpPr>
        <p:spPr>
          <a:xfrm>
            <a:off x="38065" y="1484784"/>
            <a:ext cx="8760642" cy="523220"/>
          </a:xfrm>
          <a:prstGeom prst="rect">
            <a:avLst/>
          </a:prstGeom>
        </p:spPr>
        <p:txBody>
          <a:bodyPr wrap="square">
            <a:spAutoFit/>
          </a:bodyPr>
          <a:lstStyle/>
          <a:p>
            <a:endParaRPr lang="ru-RU" sz="2800" dirty="0">
              <a:latin typeface="Times New Roman" pitchFamily="18" charset="0"/>
              <a:cs typeface="Times New Roman" pitchFamily="18" charset="0"/>
            </a:endParaRPr>
          </a:p>
        </p:txBody>
      </p:sp>
      <p:sp>
        <p:nvSpPr>
          <p:cNvPr id="5" name="Прямоугольник 4"/>
          <p:cNvSpPr/>
          <p:nvPr/>
        </p:nvSpPr>
        <p:spPr>
          <a:xfrm>
            <a:off x="70432" y="4593327"/>
            <a:ext cx="8378897" cy="523220"/>
          </a:xfrm>
          <a:prstGeom prst="rect">
            <a:avLst/>
          </a:prstGeom>
        </p:spPr>
        <p:txBody>
          <a:bodyPr wrap="square">
            <a:spAutoFit/>
          </a:bodyPr>
          <a:lstStyle/>
          <a:p>
            <a:endParaRPr lang="ru-RU" sz="2800" dirty="0">
              <a:latin typeface="Times New Roman" pitchFamily="18" charset="0"/>
              <a:cs typeface="Times New Roman" pitchFamily="18" charset="0"/>
            </a:endParaRPr>
          </a:p>
        </p:txBody>
      </p:sp>
      <p:sp>
        <p:nvSpPr>
          <p:cNvPr id="3" name="Прямоугольник 2"/>
          <p:cNvSpPr/>
          <p:nvPr/>
        </p:nvSpPr>
        <p:spPr>
          <a:xfrm>
            <a:off x="3059832" y="1731005"/>
            <a:ext cx="5904656" cy="4708981"/>
          </a:xfrm>
          <a:prstGeom prst="rect">
            <a:avLst/>
          </a:prstGeom>
        </p:spPr>
        <p:txBody>
          <a:bodyPr wrap="square">
            <a:spAutoFit/>
          </a:bodyPr>
          <a:lstStyle/>
          <a:p>
            <a:r>
              <a:rPr lang="ru-RU" sz="2000" b="1" dirty="0">
                <a:latin typeface="Times New Roman" pitchFamily="18" charset="0"/>
                <a:cs typeface="Times New Roman" pitchFamily="18" charset="0"/>
              </a:rPr>
              <a:t>Все живые организмы  построены из клеток! </a:t>
            </a:r>
          </a:p>
          <a:p>
            <a:endParaRPr lang="ru-RU" sz="2000" b="1"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Это </a:t>
            </a:r>
            <a:r>
              <a:rPr lang="ru-RU" sz="2000" b="1" dirty="0">
                <a:latin typeface="Times New Roman" pitchFamily="18" charset="0"/>
                <a:cs typeface="Times New Roman" pitchFamily="18" charset="0"/>
              </a:rPr>
              <a:t>открытие сделал очень  давно в 1665 году Роберт Гук. С помощью усовершенствованного им </a:t>
            </a:r>
            <a:r>
              <a:rPr lang="ru-RU" sz="2000" b="1" u="sng" dirty="0">
                <a:latin typeface="Times New Roman" pitchFamily="18" charset="0"/>
                <a:cs typeface="Times New Roman" pitchFamily="18" charset="0"/>
                <a:hlinkClick r:id="rId2" tooltip="Оптический микроскоп"/>
              </a:rPr>
              <a:t>микроскопа</a:t>
            </a:r>
            <a:r>
              <a:rPr lang="ru-RU" sz="2000" b="1" dirty="0">
                <a:latin typeface="Times New Roman" pitchFamily="18" charset="0"/>
                <a:cs typeface="Times New Roman" pitchFamily="18" charset="0"/>
              </a:rPr>
              <a:t> Гук наблюдал структуру растений и дал чёткий рисунок, впервые показавший клеточное строение пробки </a:t>
            </a:r>
            <a:r>
              <a:rPr lang="ru-RU" sz="2000" b="1" dirty="0" smtClean="0">
                <a:latin typeface="Times New Roman" pitchFamily="18" charset="0"/>
                <a:cs typeface="Times New Roman" pitchFamily="18" charset="0"/>
              </a:rPr>
              <a:t>. Рассматривая </a:t>
            </a:r>
            <a:r>
              <a:rPr lang="ru-RU" sz="2000" b="1" dirty="0">
                <a:latin typeface="Times New Roman" pitchFamily="18" charset="0"/>
                <a:cs typeface="Times New Roman" pitchFamily="18" charset="0"/>
              </a:rPr>
              <a:t>в сконструированный им микроскоп тонкий срез коры пробкового дуба, он насчитал до 125 млн. пор  или ячеек. Эти ячейки он назвал клетками. Так началось изучение клеточного строения растений, которое продолжается  по сей день. Наука о клетке называется цитологией (греч. "</a:t>
            </a:r>
            <a:r>
              <a:rPr lang="ru-RU" sz="2000" b="1" dirty="0" err="1">
                <a:latin typeface="Times New Roman" pitchFamily="18" charset="0"/>
                <a:cs typeface="Times New Roman" pitchFamily="18" charset="0"/>
              </a:rPr>
              <a:t>цитос</a:t>
            </a:r>
            <a:r>
              <a:rPr lang="ru-RU" sz="2000" b="1" dirty="0">
                <a:latin typeface="Times New Roman" pitchFamily="18" charset="0"/>
                <a:cs typeface="Times New Roman" pitchFamily="18" charset="0"/>
              </a:rPr>
              <a:t>" клетка, "логос" - наука).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684" y="1124744"/>
            <a:ext cx="2378108" cy="2232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664" y="3417161"/>
            <a:ext cx="2551143" cy="3398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63982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latin typeface="Times New Roman" pitchFamily="18" charset="0"/>
                <a:cs typeface="Times New Roman" pitchFamily="18" charset="0"/>
              </a:rPr>
              <a:t>Что такое клетка?</a:t>
            </a:r>
            <a:endParaRPr lang="ru-RU" b="1" dirty="0">
              <a:latin typeface="Times New Roman" pitchFamily="18" charset="0"/>
              <a:cs typeface="Times New Roman" pitchFamily="18" charset="0"/>
            </a:endParaRPr>
          </a:p>
        </p:txBody>
      </p:sp>
      <p:sp>
        <p:nvSpPr>
          <p:cNvPr id="5" name="Объект 4"/>
          <p:cNvSpPr>
            <a:spLocks noGrp="1"/>
          </p:cNvSpPr>
          <p:nvPr>
            <p:ph idx="1"/>
          </p:nvPr>
        </p:nvSpPr>
        <p:spPr>
          <a:xfrm>
            <a:off x="467544" y="1628800"/>
            <a:ext cx="6131024" cy="4061048"/>
          </a:xfrm>
        </p:spPr>
        <p:txBody>
          <a:bodyPr>
            <a:noAutofit/>
          </a:bodyPr>
          <a:lstStyle/>
          <a:p>
            <a:r>
              <a:rPr lang="ru-RU" sz="2400" dirty="0" smtClean="0">
                <a:latin typeface="Times New Roman" pitchFamily="18" charset="0"/>
                <a:cs typeface="Times New Roman" pitchFamily="18" charset="0"/>
              </a:rPr>
              <a:t>Клетка – удивительный и загадочный мир, который существует в каждом организме. Иногда организм представляет собой одну клетку, а иногда состоит из миллионов. </a:t>
            </a:r>
          </a:p>
          <a:p>
            <a:r>
              <a:rPr lang="ru-RU" sz="2400" dirty="0">
                <a:latin typeface="Times New Roman" pitchFamily="18" charset="0"/>
                <a:cs typeface="Times New Roman" pitchFamily="18" charset="0"/>
              </a:rPr>
              <a:t>Клетка является единицей живого: она обладает способностью размножаться, видоизменяться и реагировать на раздражения</a:t>
            </a:r>
            <a:r>
              <a:rPr lang="ru-RU" sz="2400" dirty="0" smtClean="0">
                <a:latin typeface="Times New Roman" pitchFamily="18" charset="0"/>
                <a:cs typeface="Times New Roman" pitchFamily="18" charset="0"/>
              </a:rPr>
              <a:t>.</a:t>
            </a:r>
          </a:p>
          <a:p>
            <a:r>
              <a:rPr lang="ru-RU" sz="2400" dirty="0">
                <a:latin typeface="Times New Roman" pitchFamily="18" charset="0"/>
                <a:cs typeface="Times New Roman" pitchFamily="18" charset="0"/>
              </a:rPr>
              <a:t>Невидимая простым глазом, клетка настолько мала, что даже трудно вообразить ее </a:t>
            </a:r>
            <a:r>
              <a:rPr lang="ru-RU" sz="2400" dirty="0" smtClean="0">
                <a:latin typeface="Times New Roman" pitchFamily="18" charset="0"/>
                <a:cs typeface="Times New Roman" pitchFamily="18" charset="0"/>
              </a:rPr>
              <a:t>размеры, </a:t>
            </a:r>
            <a:r>
              <a:rPr lang="ru-RU" sz="2400" dirty="0" smtClean="0"/>
              <a:t>примерно </a:t>
            </a:r>
            <a:r>
              <a:rPr lang="ru-RU" sz="2400" dirty="0"/>
              <a:t>30 микрон( микрометров). </a:t>
            </a:r>
            <a:endParaRPr lang="ru-RU" sz="2400"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2852936"/>
            <a:ext cx="2892768" cy="3865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10996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6723" y="188640"/>
            <a:ext cx="8229600" cy="1012974"/>
          </a:xfrm>
        </p:spPr>
        <p:txBody>
          <a:bodyPr>
            <a:normAutofit/>
          </a:bodyPr>
          <a:lstStyle/>
          <a:p>
            <a:r>
              <a:rPr lang="ru-RU" b="1" dirty="0" smtClean="0"/>
              <a:t>Строение </a:t>
            </a:r>
            <a:r>
              <a:rPr lang="ru-RU" b="1" dirty="0"/>
              <a:t>растительной клетки</a:t>
            </a:r>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1252215"/>
            <a:ext cx="5005767" cy="3746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5" y="1252216"/>
            <a:ext cx="2808312" cy="3746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0" y="4998543"/>
            <a:ext cx="9266511" cy="830997"/>
          </a:xfrm>
          <a:prstGeom prst="rect">
            <a:avLst/>
          </a:prstGeom>
          <a:noFill/>
        </p:spPr>
        <p:txBody>
          <a:bodyPr wrap="none" rtlCol="0">
            <a:spAutoFit/>
          </a:bodyPr>
          <a:lstStyle/>
          <a:p>
            <a:r>
              <a:rPr lang="ru-RU" sz="2400" dirty="0" smtClean="0">
                <a:latin typeface="Times New Roman" pitchFamily="18" charset="0"/>
                <a:cs typeface="Times New Roman" pitchFamily="18" charset="0"/>
              </a:rPr>
              <a:t>Главные части растительной клетки -  это ядро, тончайшая мембрана,</a:t>
            </a:r>
          </a:p>
          <a:p>
            <a:r>
              <a:rPr lang="ru-RU" sz="2400" dirty="0" smtClean="0">
                <a:latin typeface="Times New Roman" pitchFamily="18" charset="0"/>
                <a:cs typeface="Times New Roman" pitchFamily="18" charset="0"/>
              </a:rPr>
              <a:t>цитоплазма, вакуоли, хлоропласты. </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30988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7784" y="154685"/>
            <a:ext cx="3024336" cy="2273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Прямая со стрелкой 2"/>
          <p:cNvCxnSpPr/>
          <p:nvPr/>
        </p:nvCxnSpPr>
        <p:spPr>
          <a:xfrm flipH="1">
            <a:off x="1475656" y="476850"/>
            <a:ext cx="1512168" cy="8144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 name="Прямоугольник 3"/>
          <p:cNvSpPr/>
          <p:nvPr/>
        </p:nvSpPr>
        <p:spPr>
          <a:xfrm>
            <a:off x="0" y="1124744"/>
            <a:ext cx="2627784" cy="1754326"/>
          </a:xfrm>
          <a:prstGeom prst="rect">
            <a:avLst/>
          </a:prstGeom>
        </p:spPr>
        <p:txBody>
          <a:bodyPr wrap="square">
            <a:spAutoFit/>
          </a:bodyPr>
          <a:lstStyle/>
          <a:p>
            <a:r>
              <a:rPr lang="ru-RU" b="1" dirty="0">
                <a:latin typeface="Times New Roman" pitchFamily="18" charset="0"/>
                <a:cs typeface="Times New Roman" pitchFamily="18" charset="0"/>
              </a:rPr>
              <a:t>Вакуоли —</a:t>
            </a:r>
          </a:p>
          <a:p>
            <a:r>
              <a:rPr lang="ru-RU" b="1" dirty="0">
                <a:latin typeface="Times New Roman" pitchFamily="18" charset="0"/>
                <a:cs typeface="Times New Roman" pitchFamily="18" charset="0"/>
              </a:rPr>
              <a:t>окруженные</a:t>
            </a:r>
          </a:p>
          <a:p>
            <a:r>
              <a:rPr lang="ru-RU" b="1" dirty="0">
                <a:latin typeface="Times New Roman" pitchFamily="18" charset="0"/>
                <a:cs typeface="Times New Roman" pitchFamily="18" charset="0"/>
              </a:rPr>
              <a:t>мембраной пузырьки с</a:t>
            </a:r>
          </a:p>
          <a:p>
            <a:r>
              <a:rPr lang="ru-RU" b="1" dirty="0">
                <a:latin typeface="Times New Roman" pitchFamily="18" charset="0"/>
                <a:cs typeface="Times New Roman" pitchFamily="18" charset="0"/>
              </a:rPr>
              <a:t>клеточным соком.</a:t>
            </a:r>
          </a:p>
          <a:p>
            <a:r>
              <a:rPr lang="ru-RU" b="1" dirty="0">
                <a:latin typeface="Times New Roman" pitchFamily="18" charset="0"/>
                <a:cs typeface="Times New Roman" pitchFamily="18" charset="0"/>
              </a:rPr>
              <a:t>Часто в них находится</a:t>
            </a:r>
          </a:p>
          <a:p>
            <a:r>
              <a:rPr lang="ru-RU" b="1" dirty="0">
                <a:latin typeface="Times New Roman" pitchFamily="18" charset="0"/>
                <a:cs typeface="Times New Roman" pitchFamily="18" charset="0"/>
              </a:rPr>
              <a:t>запас воды.</a:t>
            </a:r>
          </a:p>
        </p:txBody>
      </p:sp>
      <p:sp>
        <p:nvSpPr>
          <p:cNvPr id="6" name="Прямоугольник 5"/>
          <p:cNvSpPr/>
          <p:nvPr/>
        </p:nvSpPr>
        <p:spPr>
          <a:xfrm>
            <a:off x="6265231" y="2654089"/>
            <a:ext cx="2595558" cy="1754326"/>
          </a:xfrm>
          <a:prstGeom prst="rect">
            <a:avLst/>
          </a:prstGeom>
        </p:spPr>
        <p:txBody>
          <a:bodyPr wrap="square">
            <a:spAutoFit/>
          </a:bodyPr>
          <a:lstStyle/>
          <a:p>
            <a:r>
              <a:rPr lang="ru-RU" b="1" dirty="0">
                <a:latin typeface="Times New Roman" pitchFamily="18" charset="0"/>
                <a:cs typeface="Times New Roman" pitchFamily="18" charset="0"/>
              </a:rPr>
              <a:t>Хлоропласт</a:t>
            </a:r>
          </a:p>
          <a:p>
            <a:r>
              <a:rPr lang="ru-RU" b="1" dirty="0">
                <a:latin typeface="Times New Roman" pitchFamily="18" charset="0"/>
                <a:cs typeface="Times New Roman" pitchFamily="18" charset="0"/>
              </a:rPr>
              <a:t>улавливает энергию</a:t>
            </a:r>
          </a:p>
          <a:p>
            <a:r>
              <a:rPr lang="ru-RU" b="1" dirty="0">
                <a:latin typeface="Times New Roman" pitchFamily="18" charset="0"/>
                <a:cs typeface="Times New Roman" pitchFamily="18" charset="0"/>
              </a:rPr>
              <a:t>солнечного света и</a:t>
            </a:r>
          </a:p>
          <a:p>
            <a:r>
              <a:rPr lang="ru-RU" b="1" dirty="0">
                <a:latin typeface="Times New Roman" pitchFamily="18" charset="0"/>
                <a:cs typeface="Times New Roman" pitchFamily="18" charset="0"/>
              </a:rPr>
              <a:t>использует ее для</a:t>
            </a:r>
          </a:p>
          <a:p>
            <a:r>
              <a:rPr lang="ru-RU" b="1" dirty="0">
                <a:latin typeface="Times New Roman" pitchFamily="18" charset="0"/>
                <a:cs typeface="Times New Roman" pitchFamily="18" charset="0"/>
              </a:rPr>
              <a:t>создания сложных</a:t>
            </a:r>
          </a:p>
          <a:p>
            <a:r>
              <a:rPr lang="ru-RU" b="1" dirty="0">
                <a:latin typeface="Times New Roman" pitchFamily="18" charset="0"/>
                <a:cs typeface="Times New Roman" pitchFamily="18" charset="0"/>
              </a:rPr>
              <a:t>веществ из простых</a:t>
            </a:r>
            <a:r>
              <a:rPr lang="ru-RU" dirty="0"/>
              <a:t>.</a:t>
            </a:r>
          </a:p>
        </p:txBody>
      </p:sp>
      <p:cxnSp>
        <p:nvCxnSpPr>
          <p:cNvPr id="8" name="Прямая со стрелкой 7"/>
          <p:cNvCxnSpPr/>
          <p:nvPr/>
        </p:nvCxnSpPr>
        <p:spPr>
          <a:xfrm>
            <a:off x="5220072" y="1949509"/>
            <a:ext cx="1080120" cy="9295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Прямоугольник 8"/>
          <p:cNvSpPr/>
          <p:nvPr/>
        </p:nvSpPr>
        <p:spPr>
          <a:xfrm>
            <a:off x="6300192" y="470101"/>
            <a:ext cx="2286000" cy="1754326"/>
          </a:xfrm>
          <a:prstGeom prst="rect">
            <a:avLst/>
          </a:prstGeom>
        </p:spPr>
        <p:txBody>
          <a:bodyPr wrap="square">
            <a:spAutoFit/>
          </a:bodyPr>
          <a:lstStyle/>
          <a:p>
            <a:r>
              <a:rPr lang="ru-RU" b="1" dirty="0">
                <a:latin typeface="Times New Roman" pitchFamily="18" charset="0"/>
                <a:cs typeface="Times New Roman" pitchFamily="18" charset="0"/>
              </a:rPr>
              <a:t>Ядро — важнейшая</a:t>
            </a:r>
          </a:p>
          <a:p>
            <a:r>
              <a:rPr lang="ru-RU" b="1" dirty="0">
                <a:latin typeface="Times New Roman" pitchFamily="18" charset="0"/>
                <a:cs typeface="Times New Roman" pitchFamily="18" charset="0"/>
              </a:rPr>
              <a:t>часть клетки. Это —</a:t>
            </a:r>
          </a:p>
          <a:p>
            <a:r>
              <a:rPr lang="ru-RU" b="1" dirty="0">
                <a:latin typeface="Times New Roman" pitchFamily="18" charset="0"/>
                <a:cs typeface="Times New Roman" pitchFamily="18" charset="0"/>
              </a:rPr>
              <a:t>хранилище</a:t>
            </a:r>
          </a:p>
          <a:p>
            <a:r>
              <a:rPr lang="ru-RU" b="1" dirty="0">
                <a:latin typeface="Times New Roman" pitchFamily="18" charset="0"/>
                <a:cs typeface="Times New Roman" pitchFamily="18" charset="0"/>
              </a:rPr>
              <a:t>наследственной</a:t>
            </a:r>
          </a:p>
          <a:p>
            <a:r>
              <a:rPr lang="ru-RU" b="1" dirty="0">
                <a:latin typeface="Times New Roman" pitchFamily="18" charset="0"/>
                <a:cs typeface="Times New Roman" pitchFamily="18" charset="0"/>
              </a:rPr>
              <a:t>информации.</a:t>
            </a:r>
          </a:p>
        </p:txBody>
      </p:sp>
      <p:cxnSp>
        <p:nvCxnSpPr>
          <p:cNvPr id="11" name="Прямая со стрелкой 10"/>
          <p:cNvCxnSpPr/>
          <p:nvPr/>
        </p:nvCxnSpPr>
        <p:spPr>
          <a:xfrm flipV="1">
            <a:off x="5220072" y="764704"/>
            <a:ext cx="1080120" cy="5666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Прямоугольник 11"/>
          <p:cNvSpPr/>
          <p:nvPr/>
        </p:nvSpPr>
        <p:spPr>
          <a:xfrm>
            <a:off x="3147183" y="3531252"/>
            <a:ext cx="2502024" cy="1200329"/>
          </a:xfrm>
          <a:prstGeom prst="rect">
            <a:avLst/>
          </a:prstGeom>
        </p:spPr>
        <p:txBody>
          <a:bodyPr wrap="square">
            <a:spAutoFit/>
          </a:bodyPr>
          <a:lstStyle/>
          <a:p>
            <a:r>
              <a:rPr lang="ru-RU" b="1" dirty="0">
                <a:latin typeface="Times New Roman" pitchFamily="18" charset="0"/>
                <a:cs typeface="Times New Roman" pitchFamily="18" charset="0"/>
              </a:rPr>
              <a:t>Тончайшая мембрана</a:t>
            </a:r>
          </a:p>
          <a:p>
            <a:r>
              <a:rPr lang="ru-RU" b="1" dirty="0">
                <a:latin typeface="Times New Roman" pitchFamily="18" charset="0"/>
                <a:cs typeface="Times New Roman" pitchFamily="18" charset="0"/>
              </a:rPr>
              <a:t>сортирует вещества,</a:t>
            </a:r>
          </a:p>
          <a:p>
            <a:r>
              <a:rPr lang="ru-RU" b="1" dirty="0">
                <a:latin typeface="Times New Roman" pitchFamily="18" charset="0"/>
                <a:cs typeface="Times New Roman" pitchFamily="18" charset="0"/>
              </a:rPr>
              <a:t>входящие в клетку и</a:t>
            </a:r>
          </a:p>
          <a:p>
            <a:r>
              <a:rPr lang="ru-RU" b="1" dirty="0">
                <a:latin typeface="Times New Roman" pitchFamily="18" charset="0"/>
                <a:cs typeface="Times New Roman" pitchFamily="18" charset="0"/>
              </a:rPr>
              <a:t>покидающие ее. </a:t>
            </a:r>
          </a:p>
        </p:txBody>
      </p:sp>
      <p:cxnSp>
        <p:nvCxnSpPr>
          <p:cNvPr id="14" name="Прямая со стрелкой 13"/>
          <p:cNvCxnSpPr/>
          <p:nvPr/>
        </p:nvCxnSpPr>
        <p:spPr>
          <a:xfrm>
            <a:off x="3272898" y="2348449"/>
            <a:ext cx="453485" cy="12925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Прямоугольник 14"/>
          <p:cNvSpPr/>
          <p:nvPr/>
        </p:nvSpPr>
        <p:spPr>
          <a:xfrm>
            <a:off x="116632" y="3115755"/>
            <a:ext cx="2718048" cy="2031325"/>
          </a:xfrm>
          <a:prstGeom prst="rect">
            <a:avLst/>
          </a:prstGeom>
        </p:spPr>
        <p:txBody>
          <a:bodyPr wrap="square">
            <a:spAutoFit/>
          </a:bodyPr>
          <a:lstStyle/>
          <a:p>
            <a:r>
              <a:rPr lang="ru-RU" b="1" dirty="0">
                <a:latin typeface="Times New Roman" pitchFamily="18" charset="0"/>
                <a:cs typeface="Times New Roman" pitchFamily="18" charset="0"/>
              </a:rPr>
              <a:t>Цитоплазма — вязкое</a:t>
            </a:r>
          </a:p>
          <a:p>
            <a:r>
              <a:rPr lang="ru-RU" b="1" dirty="0">
                <a:latin typeface="Times New Roman" pitchFamily="18" charset="0"/>
                <a:cs typeface="Times New Roman" pitchFamily="18" charset="0"/>
              </a:rPr>
              <a:t>живое содержимое</a:t>
            </a:r>
          </a:p>
          <a:p>
            <a:r>
              <a:rPr lang="ru-RU" b="1" dirty="0">
                <a:latin typeface="Times New Roman" pitchFamily="18" charset="0"/>
                <a:cs typeface="Times New Roman" pitchFamily="18" charset="0"/>
              </a:rPr>
              <a:t>клетки. Она имеет</a:t>
            </a:r>
          </a:p>
          <a:p>
            <a:r>
              <a:rPr lang="ru-RU" b="1" dirty="0">
                <a:latin typeface="Times New Roman" pitchFamily="18" charset="0"/>
                <a:cs typeface="Times New Roman" pitchFamily="18" charset="0"/>
              </a:rPr>
              <a:t>очень сложное</a:t>
            </a:r>
          </a:p>
          <a:p>
            <a:r>
              <a:rPr lang="ru-RU" b="1" dirty="0">
                <a:latin typeface="Times New Roman" pitchFamily="18" charset="0"/>
                <a:cs typeface="Times New Roman" pitchFamily="18" charset="0"/>
              </a:rPr>
              <a:t>строение и пребывает</a:t>
            </a:r>
          </a:p>
          <a:p>
            <a:r>
              <a:rPr lang="ru-RU" b="1" dirty="0">
                <a:latin typeface="Times New Roman" pitchFamily="18" charset="0"/>
                <a:cs typeface="Times New Roman" pitchFamily="18" charset="0"/>
              </a:rPr>
              <a:t>в постоянном</a:t>
            </a:r>
          </a:p>
          <a:p>
            <a:r>
              <a:rPr lang="ru-RU" b="1" dirty="0">
                <a:latin typeface="Times New Roman" pitchFamily="18" charset="0"/>
                <a:cs typeface="Times New Roman" pitchFamily="18" charset="0"/>
              </a:rPr>
              <a:t>движении. </a:t>
            </a:r>
          </a:p>
        </p:txBody>
      </p:sp>
      <p:cxnSp>
        <p:nvCxnSpPr>
          <p:cNvPr id="17" name="Прямая со стрелкой 16"/>
          <p:cNvCxnSpPr/>
          <p:nvPr/>
        </p:nvCxnSpPr>
        <p:spPr>
          <a:xfrm flipH="1">
            <a:off x="2260072" y="934170"/>
            <a:ext cx="735423" cy="1944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Прямоугольник 1"/>
          <p:cNvSpPr/>
          <p:nvPr/>
        </p:nvSpPr>
        <p:spPr>
          <a:xfrm>
            <a:off x="1207363" y="5013176"/>
            <a:ext cx="7378829" cy="1754326"/>
          </a:xfrm>
          <a:prstGeom prst="rect">
            <a:avLst/>
          </a:prstGeom>
        </p:spPr>
        <p:txBody>
          <a:bodyPr wrap="square">
            <a:spAutoFit/>
          </a:bodyPr>
          <a:lstStyle/>
          <a:p>
            <a:r>
              <a:rPr lang="ru-RU" b="1" dirty="0">
                <a:latin typeface="Times New Roman" pitchFamily="18" charset="0"/>
                <a:cs typeface="Times New Roman" pitchFamily="18" charset="0"/>
              </a:rPr>
              <a:t>Правила техники безопасности при работе с микроскопом.</a:t>
            </a:r>
          </a:p>
          <a:p>
            <a:r>
              <a:rPr lang="ru-RU" dirty="0">
                <a:latin typeface="Times New Roman" pitchFamily="18" charset="0"/>
                <a:cs typeface="Times New Roman" pitchFamily="18" charset="0"/>
              </a:rPr>
              <a:t>Никогда не касайтесь оптики пальцами! Даже мельчайшие следы жира или пыли могут повредить линзы и осложнить наблюдения. Пользуйтесь только мягкими </a:t>
            </a:r>
            <a:r>
              <a:rPr lang="ru-RU" dirty="0" err="1">
                <a:latin typeface="Times New Roman" pitchFamily="18" charset="0"/>
                <a:cs typeface="Times New Roman" pitchFamily="18" charset="0"/>
              </a:rPr>
              <a:t>микрофибровыми</a:t>
            </a:r>
            <a:r>
              <a:rPr lang="ru-RU" dirty="0">
                <a:latin typeface="Times New Roman" pitchFamily="18" charset="0"/>
                <a:cs typeface="Times New Roman" pitchFamily="18" charset="0"/>
              </a:rPr>
              <a:t> тканями или кисточками для чистки оптики микроскопа. Аккуратно устанавливайте предметное стекло, чтобы избежать повреждения объекта или линзы.</a:t>
            </a:r>
          </a:p>
        </p:txBody>
      </p:sp>
    </p:spTree>
    <p:extLst>
      <p:ext uri="{BB962C8B-B14F-4D97-AF65-F5344CB8AC3E}">
        <p14:creationId xmlns:p14="http://schemas.microsoft.com/office/powerpoint/2010/main" val="4082577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363667"/>
            <a:ext cx="4778896" cy="523220"/>
          </a:xfrm>
          <a:prstGeom prst="rect">
            <a:avLst/>
          </a:prstGeom>
          <a:noFill/>
        </p:spPr>
        <p:txBody>
          <a:bodyPr wrap="square" rtlCol="0">
            <a:spAutoFit/>
          </a:bodyPr>
          <a:lstStyle/>
          <a:p>
            <a:r>
              <a:rPr lang="ru-RU" sz="2800" b="1" dirty="0" smtClean="0">
                <a:latin typeface="Times New Roman" pitchFamily="18" charset="0"/>
                <a:cs typeface="Times New Roman" pitchFamily="18" charset="0"/>
              </a:rPr>
              <a:t>Лабораторная работа1.</a:t>
            </a:r>
            <a:endParaRPr lang="ru-RU" sz="2800" b="1" dirty="0">
              <a:latin typeface="Times New Roman" pitchFamily="18" charset="0"/>
              <a:cs typeface="Times New Roman" pitchFamily="18" charset="0"/>
            </a:endParaRPr>
          </a:p>
        </p:txBody>
      </p:sp>
      <p:sp>
        <p:nvSpPr>
          <p:cNvPr id="3" name="Прямоугольник 2"/>
          <p:cNvSpPr/>
          <p:nvPr/>
        </p:nvSpPr>
        <p:spPr>
          <a:xfrm>
            <a:off x="107504" y="388839"/>
            <a:ext cx="4572000" cy="2308324"/>
          </a:xfrm>
          <a:prstGeom prst="rect">
            <a:avLst/>
          </a:prstGeom>
        </p:spPr>
        <p:txBody>
          <a:bodyPr>
            <a:spAutoFit/>
          </a:bodyPr>
          <a:lstStyle/>
          <a:p>
            <a:r>
              <a:rPr lang="ru-RU" b="1" dirty="0">
                <a:latin typeface="Times New Roman" pitchFamily="18" charset="0"/>
                <a:cs typeface="Times New Roman" pitchFamily="18" charset="0"/>
              </a:rPr>
              <a:t>Тема: </a:t>
            </a:r>
            <a:r>
              <a:rPr lang="ru-RU" sz="2400" dirty="0">
                <a:latin typeface="Times New Roman" pitchFamily="18" charset="0"/>
                <a:cs typeface="Times New Roman" pitchFamily="18" charset="0"/>
              </a:rPr>
              <a:t>Строение клетки  апельсина.</a:t>
            </a:r>
          </a:p>
          <a:p>
            <a:r>
              <a:rPr lang="ru-RU" sz="2400" b="1" dirty="0">
                <a:latin typeface="Times New Roman" pitchFamily="18" charset="0"/>
                <a:cs typeface="Times New Roman" pitchFamily="18" charset="0"/>
              </a:rPr>
              <a:t>Цель:</a:t>
            </a:r>
            <a:r>
              <a:rPr lang="ru-RU" sz="2400" dirty="0">
                <a:latin typeface="Times New Roman" pitchFamily="18" charset="0"/>
                <a:cs typeface="Times New Roman" pitchFamily="18" charset="0"/>
              </a:rPr>
              <a:t> Рассмотреть главные части растительной клетки.</a:t>
            </a:r>
          </a:p>
          <a:p>
            <a:r>
              <a:rPr lang="ru-RU" sz="2400" b="1" dirty="0">
                <a:latin typeface="Times New Roman" pitchFamily="18" charset="0"/>
                <a:cs typeface="Times New Roman" pitchFamily="18" charset="0"/>
              </a:rPr>
              <a:t>Материал</a:t>
            </a:r>
            <a:r>
              <a:rPr lang="ru-RU" sz="2400" dirty="0">
                <a:latin typeface="Times New Roman" pitchFamily="18" charset="0"/>
                <a:cs typeface="Times New Roman" pitchFamily="18" charset="0"/>
              </a:rPr>
              <a:t>: долька апельсина</a:t>
            </a:r>
          </a:p>
          <a:p>
            <a:r>
              <a:rPr lang="ru-RU" sz="2400" b="1" dirty="0">
                <a:latin typeface="Times New Roman" pitchFamily="18" charset="0"/>
                <a:cs typeface="Times New Roman" pitchFamily="18" charset="0"/>
              </a:rPr>
              <a:t>Оборудование</a:t>
            </a:r>
            <a:r>
              <a:rPr lang="ru-RU" sz="2400" dirty="0">
                <a:latin typeface="Times New Roman" pitchFamily="18" charset="0"/>
                <a:cs typeface="Times New Roman" pitchFamily="18" charset="0"/>
              </a:rPr>
              <a:t>: лупа</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611" y="2984581"/>
            <a:ext cx="2658696" cy="354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2985676"/>
            <a:ext cx="2659681" cy="3539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7081" y="1222376"/>
            <a:ext cx="2212975" cy="1474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215541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1096</TotalTime>
  <Words>546</Words>
  <Application>Microsoft Office PowerPoint</Application>
  <PresentationFormat>Экран (4:3)</PresentationFormat>
  <Paragraphs>103</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Исследовательский проект «Строение растительной клетки».</vt:lpstr>
      <vt:lpstr>Актуальность исследования</vt:lpstr>
      <vt:lpstr>Цель исследования:</vt:lpstr>
      <vt:lpstr>Презентация PowerPoint</vt:lpstr>
      <vt:lpstr> История открытия</vt:lpstr>
      <vt:lpstr>Что такое клетка?</vt:lpstr>
      <vt:lpstr>Строение растительной клетки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Список источников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83</cp:revision>
  <dcterms:created xsi:type="dcterms:W3CDTF">2023-01-11T09:53:25Z</dcterms:created>
  <dcterms:modified xsi:type="dcterms:W3CDTF">2024-02-05T03:44:44Z</dcterms:modified>
</cp:coreProperties>
</file>