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6" r:id="rId2"/>
    <p:sldId id="257" r:id="rId3"/>
    <p:sldId id="258" r:id="rId4"/>
    <p:sldId id="275" r:id="rId5"/>
    <p:sldId id="276" r:id="rId6"/>
    <p:sldId id="261" r:id="rId7"/>
    <p:sldId id="289" r:id="rId8"/>
    <p:sldId id="282" r:id="rId9"/>
    <p:sldId id="281" r:id="rId10"/>
    <p:sldId id="280" r:id="rId11"/>
    <p:sldId id="263" r:id="rId12"/>
    <p:sldId id="264" r:id="rId13"/>
    <p:sldId id="265" r:id="rId14"/>
    <p:sldId id="279" r:id="rId15"/>
    <p:sldId id="284" r:id="rId16"/>
    <p:sldId id="286" r:id="rId17"/>
    <p:sldId id="288" r:id="rId18"/>
    <p:sldId id="268" r:id="rId19"/>
    <p:sldId id="291" r:id="rId20"/>
    <p:sldId id="290" r:id="rId21"/>
  </p:sldIdLst>
  <p:sldSz cx="9144000" cy="6858000" type="screen4x3"/>
  <p:notesSz cx="6858000" cy="9144000"/>
  <p:custDataLst>
    <p:tags r:id="rId23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B0903C-2F6B-489D-A5D3-7B106E79A24E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C0148E-5C1E-46EA-A678-4BA4AD1942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71706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/>
              <a:t>Летней ночью, на рассвете,</a:t>
            </a:r>
          </a:p>
          <a:p>
            <a:pPr>
              <a:buNone/>
            </a:pPr>
            <a:r>
              <a:rPr lang="ru-RU"/>
              <a:t> 22 июня 1941 г. в 4 часа утра</a:t>
            </a:r>
          </a:p>
          <a:p>
            <a:pPr>
              <a:buNone/>
            </a:pPr>
            <a:r>
              <a:rPr lang="ru-RU"/>
              <a:t> без объявления войны </a:t>
            </a:r>
          </a:p>
          <a:p>
            <a:pPr>
              <a:buNone/>
            </a:pPr>
            <a:r>
              <a:rPr lang="ru-RU"/>
              <a:t>фашистская Германия </a:t>
            </a:r>
          </a:p>
          <a:p>
            <a:pPr>
              <a:buNone/>
            </a:pPr>
            <a:r>
              <a:rPr lang="ru-RU"/>
              <a:t>напала на нашу Родину, </a:t>
            </a:r>
          </a:p>
          <a:p>
            <a:pPr>
              <a:buNone/>
            </a:pPr>
            <a:r>
              <a:rPr lang="ru-RU"/>
              <a:t>прервав мирный труд</a:t>
            </a:r>
          </a:p>
          <a:p>
            <a:pPr>
              <a:buNone/>
            </a:pPr>
            <a:r>
              <a:rPr lang="ru-RU"/>
              <a:t>русского народа.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C0148E-5C1E-46EA-A678-4BA4AD194264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C0148E-5C1E-46EA-A678-4BA4AD194264}" type="slidenum">
              <a:rPr lang="ru-RU" smtClean="0"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52E67-04F9-4D50-9EC3-F39476051CDE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1D09E-DA2E-4A45-991C-6EF8DF1A15F5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52E67-04F9-4D50-9EC3-F39476051CDE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1D09E-DA2E-4A45-991C-6EF8DF1A15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52E67-04F9-4D50-9EC3-F39476051CDE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1D09E-DA2E-4A45-991C-6EF8DF1A15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52E67-04F9-4D50-9EC3-F39476051CDE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1D09E-DA2E-4A45-991C-6EF8DF1A15F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52E67-04F9-4D50-9EC3-F39476051CDE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1D09E-DA2E-4A45-991C-6EF8DF1A15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52E67-04F9-4D50-9EC3-F39476051CDE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1D09E-DA2E-4A45-991C-6EF8DF1A15F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52E67-04F9-4D50-9EC3-F39476051CDE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1D09E-DA2E-4A45-991C-6EF8DF1A15F5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52E67-04F9-4D50-9EC3-F39476051CDE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1D09E-DA2E-4A45-991C-6EF8DF1A15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52E67-04F9-4D50-9EC3-F39476051CDE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1D09E-DA2E-4A45-991C-6EF8DF1A15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52E67-04F9-4D50-9EC3-F39476051CDE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1D09E-DA2E-4A45-991C-6EF8DF1A15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52E67-04F9-4D50-9EC3-F39476051CDE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1D09E-DA2E-4A45-991C-6EF8DF1A15F5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0"/>
            <a:lum/>
          </a:blip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A852E67-04F9-4D50-9EC3-F39476051CDE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0E1D09E-DA2E-4A45-991C-6EF8DF1A15F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99792" y="5085184"/>
            <a:ext cx="6192688" cy="1368153"/>
          </a:xfrm>
        </p:spPr>
        <p:txBody>
          <a:bodyPr>
            <a:noAutofit/>
          </a:bodyPr>
          <a:lstStyle/>
          <a:p>
            <a:r>
              <a:rPr lang="ru-RU" sz="2000" b="1">
                <a:solidFill>
                  <a:schemeClr val="tx1"/>
                </a:solidFill>
              </a:rPr>
              <a:t>                                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1844824"/>
            <a:ext cx="6815311" cy="2016224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4400">
                <a:solidFill>
                  <a:srgbClr val="C00000"/>
                </a:solidFill>
              </a:rPr>
              <a:t>9  МАЯ </a:t>
            </a:r>
            <a:br>
              <a:rPr lang="ru-RU" sz="4400">
                <a:solidFill>
                  <a:srgbClr val="C00000"/>
                </a:solidFill>
              </a:rPr>
            </a:br>
            <a:r>
              <a:rPr lang="ru-RU" sz="4400">
                <a:solidFill>
                  <a:srgbClr val="C00000"/>
                </a:solidFill>
              </a:rPr>
              <a:t>ДЕНЬ ПОБЕДЫ</a:t>
            </a:r>
          </a:p>
        </p:txBody>
      </p:sp>
      <p:pic>
        <p:nvPicPr>
          <p:cNvPr id="1026" name="Picture 2" descr="C:\Users\NAO\Desktop\ЛЕНТА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71600" y="3763450"/>
            <a:ext cx="7224713" cy="2197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915816" y="332656"/>
            <a:ext cx="48965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>
                <a:solidFill>
                  <a:srgbClr val="C00000"/>
                </a:solidFill>
              </a:rPr>
              <a:t>1941 - 1945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355976" y="5157192"/>
            <a:ext cx="144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6228184" y="6165304"/>
            <a:ext cx="2664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Провела воспитатель:</a:t>
            </a:r>
          </a:p>
          <a:p>
            <a:r>
              <a:rPr lang="ru-RU" sz="1400" dirty="0"/>
              <a:t>Захарова А.А.</a:t>
            </a:r>
          </a:p>
        </p:txBody>
      </p:sp>
    </p:spTree>
    <p:extLst>
      <p:ext uri="{BB962C8B-B14F-4D97-AF65-F5344CB8AC3E}">
        <p14:creationId xmlns:p14="http://schemas.microsoft.com/office/powerpoint/2010/main" val="1067551673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NAO\Desktop\ЛЕНТА 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99592" y="4581128"/>
            <a:ext cx="7529513" cy="2019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Содержимое 8"/>
          <p:cNvSpPr>
            <a:spLocks noGrp="1"/>
          </p:cNvSpPr>
          <p:nvPr>
            <p:ph sz="quarter" idx="14"/>
          </p:nvPr>
        </p:nvSpPr>
        <p:spPr>
          <a:xfrm>
            <a:off x="683568" y="3933056"/>
            <a:ext cx="8064896" cy="1388570"/>
          </a:xfrm>
        </p:spPr>
        <p:txBody>
          <a:bodyPr>
            <a:normAutofit/>
          </a:bodyPr>
          <a:lstStyle/>
          <a:p>
            <a:pPr algn="ctr">
              <a:lnSpc>
                <a:spcPct val="120000"/>
              </a:lnSpc>
              <a:buNone/>
            </a:pPr>
            <a:r>
              <a:rPr lang="ru-RU" altLang="ru-RU" b="1">
                <a:solidFill>
                  <a:schemeClr val="tx1"/>
                </a:solidFill>
                <a:latin typeface="Palatino Linotype" pitchFamily="18" charset="0"/>
              </a:rPr>
              <a:t>Женщины на войне, в основном, были связистками, снайперами, врачами и медсестрами.</a:t>
            </a:r>
          </a:p>
          <a:p>
            <a:endParaRPr lang="ru-RU" sz="2000"/>
          </a:p>
        </p:txBody>
      </p:sp>
      <p:pic>
        <p:nvPicPr>
          <p:cNvPr id="3" name="Объект 2"/>
          <p:cNvPicPr>
            <a:picLocks noGrp="1" noChangeAspect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70" y="404664"/>
            <a:ext cx="3043969" cy="1961989"/>
          </a:xfr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404664"/>
            <a:ext cx="2952328" cy="193541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V="1">
            <a:off x="3059832" y="1646244"/>
            <a:ext cx="3137679" cy="2340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5701378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835377" y="1268760"/>
            <a:ext cx="4056790" cy="30220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1560" y="1268760"/>
            <a:ext cx="3744416" cy="29500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4" name="Picture 2" descr="C:\Users\NAO\Desktop\ЛЕНТА 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10464" y="4722899"/>
            <a:ext cx="7529513" cy="2019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411760" y="152316"/>
            <a:ext cx="41764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/>
              <a:t>Бои велись повсюду: </a:t>
            </a:r>
          </a:p>
          <a:p>
            <a:pPr algn="ctr"/>
            <a:r>
              <a:rPr lang="ru-RU" sz="2200" b="1"/>
              <a:t>на море…</a:t>
            </a:r>
          </a:p>
        </p:txBody>
      </p:sp>
    </p:spTree>
    <p:extLst>
      <p:ext uri="{BB962C8B-B14F-4D97-AF65-F5344CB8AC3E}">
        <p14:creationId xmlns:p14="http://schemas.microsoft.com/office/powerpoint/2010/main" val="629349987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60350"/>
            <a:ext cx="2768600" cy="620713"/>
          </a:xfrm>
        </p:spPr>
        <p:txBody>
          <a:bodyPr/>
          <a:lstStyle/>
          <a:p>
            <a:pPr marL="0" indent="0" algn="ctr">
              <a:buNone/>
            </a:pPr>
            <a:r>
              <a:rPr lang="ru-RU" sz="2200">
                <a:solidFill>
                  <a:schemeClr val="tx1">
                    <a:lumMod val="95000"/>
                    <a:lumOff val="5000"/>
                  </a:schemeClr>
                </a:solidFill>
              </a:rPr>
              <a:t>    </a:t>
            </a:r>
            <a:br>
              <a:rPr lang="ru-RU" sz="220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200">
                <a:solidFill>
                  <a:schemeClr val="tx1">
                    <a:lumMod val="95000"/>
                    <a:lumOff val="5000"/>
                  </a:schemeClr>
                </a:solidFill>
              </a:rPr>
              <a:t>          в воздухе…</a:t>
            </a:r>
          </a:p>
        </p:txBody>
      </p:sp>
      <p:pic>
        <p:nvPicPr>
          <p:cNvPr id="9218" name="Picture 2" descr="C:\Users\NAO\Desktop\ЛЕНТА 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3568" y="4828396"/>
            <a:ext cx="7529513" cy="2019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332656"/>
            <a:ext cx="4139975" cy="29594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522" y="1838516"/>
            <a:ext cx="3927646" cy="30439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75416662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196752"/>
            <a:ext cx="4032448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19872" y="188640"/>
            <a:ext cx="2480063" cy="646008"/>
          </a:xfrm>
        </p:spPr>
        <p:txBody>
          <a:bodyPr/>
          <a:lstStyle/>
          <a:p>
            <a:pPr marL="0" indent="0" algn="ctr">
              <a:buNone/>
            </a:pPr>
            <a:r>
              <a:rPr lang="ru-RU" sz="2200">
                <a:solidFill>
                  <a:schemeClr val="tx1"/>
                </a:solidFill>
              </a:rPr>
              <a:t>и на суше.</a:t>
            </a:r>
            <a:br>
              <a:rPr lang="ru-RU" sz="2200">
                <a:solidFill>
                  <a:schemeClr val="tx1"/>
                </a:solidFill>
              </a:rPr>
            </a:br>
            <a:br>
              <a:rPr lang="ru-RU" sz="3200">
                <a:solidFill>
                  <a:schemeClr val="tx1"/>
                </a:solidFill>
              </a:rPr>
            </a:br>
            <a:br>
              <a:rPr lang="ru-RU" sz="3200">
                <a:solidFill>
                  <a:schemeClr val="tx1"/>
                </a:solidFill>
              </a:rPr>
            </a:br>
            <a:br>
              <a:rPr lang="ru-RU" sz="3200">
                <a:solidFill>
                  <a:schemeClr val="tx1"/>
                </a:solidFill>
              </a:rPr>
            </a:br>
            <a:br>
              <a:rPr lang="ru-RU" sz="3200">
                <a:solidFill>
                  <a:schemeClr val="tx1"/>
                </a:solidFill>
              </a:rPr>
            </a:br>
            <a:br>
              <a:rPr lang="ru-RU" sz="3200">
                <a:solidFill>
                  <a:schemeClr val="tx1"/>
                </a:solidFill>
              </a:rPr>
            </a:br>
            <a:br>
              <a:rPr lang="ru-RU" sz="3200">
                <a:solidFill>
                  <a:schemeClr val="tx1"/>
                </a:solidFill>
              </a:rPr>
            </a:br>
            <a:br>
              <a:rPr lang="ru-RU" sz="3200">
                <a:solidFill>
                  <a:schemeClr val="tx1"/>
                </a:solidFill>
              </a:rPr>
            </a:br>
            <a:br>
              <a:rPr lang="ru-RU" sz="3200">
                <a:solidFill>
                  <a:schemeClr val="tx1"/>
                </a:solidFill>
              </a:rPr>
            </a:br>
            <a:endParaRPr lang="ru-RU" sz="2200">
              <a:solidFill>
                <a:schemeClr val="tx1"/>
              </a:solidFill>
            </a:endParaRPr>
          </a:p>
        </p:txBody>
      </p:sp>
      <p:pic>
        <p:nvPicPr>
          <p:cNvPr id="10242" name="Picture 2" descr="C:\Users\NAO\Desktop\ЛЕНТА 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5576" y="4807836"/>
            <a:ext cx="7529513" cy="2019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Объект 3"/>
          <p:cNvPicPr>
            <a:picLocks noGrp="1" noChangeAspect="1"/>
          </p:cNvPicPr>
          <p:nvPr>
            <p:ph sz="quarter" idx="1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67"/>
          <a:stretch>
            <a:fillRect/>
          </a:stretch>
        </p:blipFill>
        <p:spPr>
          <a:xfrm>
            <a:off x="4677195" y="1196752"/>
            <a:ext cx="4330427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41529022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NAO\Desktop\ЛЕНТА 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99592" y="4581128"/>
            <a:ext cx="7529513" cy="2019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Содержимое 8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6" descr="53341336_1262654265_0_29209_f5e241_ori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/>
          <a:stretch>
            <a:fillRect/>
          </a:stretch>
        </p:blipFill>
        <p:spPr bwMode="auto">
          <a:xfrm>
            <a:off x="1785918" y="142853"/>
            <a:ext cx="5969599" cy="39825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0" y="3357562"/>
            <a:ext cx="9001156" cy="13696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endParaRPr lang="ru-RU" altLang="ru-RU" sz="2000"/>
          </a:p>
          <a:p>
            <a:pPr algn="ctr">
              <a:spcBef>
                <a:spcPct val="50000"/>
              </a:spcBef>
            </a:pPr>
            <a:endParaRPr lang="ru-RU" altLang="ru-RU" sz="2000"/>
          </a:p>
          <a:p>
            <a:pPr algn="ctr">
              <a:spcBef>
                <a:spcPct val="50000"/>
              </a:spcBef>
            </a:pPr>
            <a:r>
              <a:rPr lang="ru-RU" altLang="ru-RU" sz="2200" b="1"/>
              <a:t>Вот такие солдатские письма приходили с фронта.</a:t>
            </a:r>
          </a:p>
        </p:txBody>
      </p:sp>
    </p:spTree>
    <p:extLst>
      <p:ext uri="{BB962C8B-B14F-4D97-AF65-F5344CB8AC3E}">
        <p14:creationId xmlns:p14="http://schemas.microsoft.com/office/powerpoint/2010/main" val="1135701378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NAO\Desktop\ЛЕНТА 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14414" y="4896029"/>
            <a:ext cx="7315746" cy="1961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Содержимое 8"/>
          <p:cNvSpPr>
            <a:spLocks noGrp="1"/>
          </p:cNvSpPr>
          <p:nvPr>
            <p:ph sz="quarter" idx="14"/>
          </p:nvPr>
        </p:nvSpPr>
        <p:spPr>
          <a:xfrm>
            <a:off x="4645152" y="357166"/>
            <a:ext cx="3346704" cy="1143008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altLang="ru-RU"/>
              <a:t>   </a:t>
            </a:r>
            <a:r>
              <a:rPr lang="ru-RU" altLang="ru-RU" b="1">
                <a:solidFill>
                  <a:schemeClr val="tx1"/>
                </a:solidFill>
              </a:rPr>
              <a:t>9 мая… Долгожданная победа! Воины возвращаются домой.</a:t>
            </a:r>
          </a:p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0" y="3357562"/>
            <a:ext cx="900115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endParaRPr lang="ru-RU" altLang="ru-RU" sz="2000"/>
          </a:p>
        </p:txBody>
      </p:sp>
      <p:pic>
        <p:nvPicPr>
          <p:cNvPr id="3" name="Объект 2"/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92696"/>
            <a:ext cx="4431992" cy="32338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4146" y="1556792"/>
            <a:ext cx="4390125" cy="3528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35701378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NAO\Desktop\ЛЕНТА 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60520" y="4725144"/>
            <a:ext cx="7529513" cy="2019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Содержимое 6"/>
          <p:cNvSpPr>
            <a:spLocks noGrp="1"/>
          </p:cNvSpPr>
          <p:nvPr>
            <p:ph sz="quarter" idx="13"/>
          </p:nvPr>
        </p:nvSpPr>
        <p:spPr>
          <a:xfrm flipV="1">
            <a:off x="4429123" y="4206238"/>
            <a:ext cx="60579" cy="45719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4"/>
          </p:nvPr>
        </p:nvSpPr>
        <p:spPr>
          <a:xfrm>
            <a:off x="6429388" y="357166"/>
            <a:ext cx="2500330" cy="428628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altLang="ru-RU" b="1">
                <a:solidFill>
                  <a:schemeClr val="tx1"/>
                </a:solidFill>
              </a:rPr>
              <a:t>Чтобы люди помнили тех, кто отдал свою жизнь, чтобы жили мы с вами в мире – во многих городах был зажжен Вечный огонь</a:t>
            </a:r>
            <a:endParaRPr lang="ru-RU" b="1">
              <a:solidFill>
                <a:schemeClr val="tx1"/>
              </a:solidFill>
            </a:endParaRPr>
          </a:p>
        </p:txBody>
      </p:sp>
      <p:pic>
        <p:nvPicPr>
          <p:cNvPr id="9" name="Picture 4" descr="http://www.vladtime.ru/uploads/posts/2016-03/1457430630_436829.jpe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14282" y="428604"/>
            <a:ext cx="6096000" cy="40671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59510655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NAO\Desktop\ЛЕНТА 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60520" y="4725144"/>
            <a:ext cx="7529513" cy="2019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Объект 1"/>
          <p:cNvPicPr>
            <a:picLocks noGrp="1" noChangeAspect="1"/>
          </p:cNvPicPr>
          <p:nvPr>
            <p:ph sz="quarter"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0" y="4213225"/>
            <a:ext cx="60325" cy="31750"/>
          </a:xfrm>
        </p:spPr>
      </p:pic>
      <p:sp>
        <p:nvSpPr>
          <p:cNvPr id="10" name="Прямоугольник 9"/>
          <p:cNvSpPr/>
          <p:nvPr/>
        </p:nvSpPr>
        <p:spPr>
          <a:xfrm>
            <a:off x="371865" y="3210447"/>
            <a:ext cx="3768087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200" b="1"/>
              <a:t>Каждый год в День Победы в нашем городе проходит праздничный парад</a:t>
            </a:r>
            <a:endParaRPr lang="ru-RU" sz="2200" b="1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6631"/>
            <a:ext cx="5128692" cy="26925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5276" y="2132856"/>
            <a:ext cx="4423570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59510655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 noChangeAspect="1"/>
          </p:cNvPicPr>
          <p:nvPr>
            <p:ph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81084"/>
            <a:ext cx="3024336" cy="40916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314" name="Picture 2" descr="C:\Users\NAO\Desktop\ЛЕНТА 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06449" y="4815836"/>
            <a:ext cx="7529513" cy="2019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4211960" y="476672"/>
            <a:ext cx="18722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altLang="ru-RU"/>
          </a:p>
          <a:p>
            <a:pPr algn="ctr"/>
            <a:endParaRPr lang="ru-RU" altLang="ru-RU"/>
          </a:p>
          <a:p>
            <a:pPr algn="ctr"/>
            <a:endParaRPr lang="ru-RU" altLang="ru-RU"/>
          </a:p>
          <a:p>
            <a:pPr algn="ctr"/>
            <a:endParaRPr lang="ru-RU" altLang="ru-RU"/>
          </a:p>
        </p:txBody>
      </p:sp>
      <p:sp>
        <p:nvSpPr>
          <p:cNvPr id="4" name="TextBox 3"/>
          <p:cNvSpPr txBox="1"/>
          <p:nvPr/>
        </p:nvSpPr>
        <p:spPr>
          <a:xfrm>
            <a:off x="3923928" y="260648"/>
            <a:ext cx="4680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/>
              <a:t>И звучит праздничный салют…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2224" y="980728"/>
            <a:ext cx="3923928" cy="26159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323528" y="4309306"/>
            <a:ext cx="27363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/>
              <a:t>Салют 9 мая 1941 года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788024" y="3789040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/>
              <a:t>Салют в наше время</a:t>
            </a:r>
          </a:p>
        </p:txBody>
      </p:sp>
    </p:spTree>
    <p:extLst>
      <p:ext uri="{BB962C8B-B14F-4D97-AF65-F5344CB8AC3E}">
        <p14:creationId xmlns:p14="http://schemas.microsoft.com/office/powerpoint/2010/main" val="3542702490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0"/>
            <a:lum/>
          </a:blip>
          <a:stretch>
            <a:fillRect l="-19000" r="-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6632"/>
            <a:ext cx="9144000" cy="655272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43608" y="476672"/>
            <a:ext cx="309634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/>
              <a:t>Майский праздник –</a:t>
            </a:r>
          </a:p>
          <a:p>
            <a:r>
              <a:rPr lang="ru-RU"/>
              <a:t>День Победы</a:t>
            </a:r>
          </a:p>
          <a:p>
            <a:r>
              <a:rPr lang="ru-RU"/>
              <a:t>Отмечает вся страна.</a:t>
            </a:r>
          </a:p>
          <a:p>
            <a:r>
              <a:rPr lang="ru-RU"/>
              <a:t>Надевают наши деды</a:t>
            </a:r>
          </a:p>
          <a:p>
            <a:r>
              <a:rPr lang="ru-RU"/>
              <a:t>Боевые ордена.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436096" y="615171"/>
            <a:ext cx="31683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/>
              <a:t>Их с утра зовёт дорога</a:t>
            </a:r>
          </a:p>
          <a:p>
            <a:r>
              <a:rPr lang="ru-RU"/>
              <a:t>На торжественный парад.</a:t>
            </a:r>
          </a:p>
          <a:p>
            <a:r>
              <a:rPr lang="ru-RU"/>
              <a:t>И задумчиво с порога</a:t>
            </a:r>
          </a:p>
          <a:p>
            <a:r>
              <a:rPr lang="ru-RU"/>
              <a:t>Вслед им бабушки глядят.</a:t>
            </a:r>
          </a:p>
        </p:txBody>
      </p:sp>
    </p:spTree>
    <p:extLst>
      <p:ext uri="{BB962C8B-B14F-4D97-AF65-F5344CB8AC3E}">
        <p14:creationId xmlns:p14="http://schemas.microsoft.com/office/powerpoint/2010/main" val="1503123749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NAO\Desktop\ЛЕНТА 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39602" y="4838700"/>
            <a:ext cx="7529513" cy="2019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одержимое 4"/>
          <p:cNvSpPr>
            <a:spLocks noGrp="1"/>
          </p:cNvSpPr>
          <p:nvPr>
            <p:ph sz="quarter" idx="13"/>
          </p:nvPr>
        </p:nvSpPr>
        <p:spPr>
          <a:xfrm>
            <a:off x="323528" y="764704"/>
            <a:ext cx="6400800" cy="42691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>
                <a:solidFill>
                  <a:schemeClr val="tx1"/>
                </a:solidFill>
              </a:rPr>
              <a:t>22 июня в 4 часа утра 1941 г. </a:t>
            </a:r>
          </a:p>
          <a:p>
            <a:pPr>
              <a:buNone/>
            </a:pPr>
            <a:r>
              <a:rPr lang="ru-RU" b="1">
                <a:solidFill>
                  <a:schemeClr val="tx1"/>
                </a:solidFill>
              </a:rPr>
              <a:t> без объявления войны </a:t>
            </a:r>
          </a:p>
          <a:p>
            <a:pPr>
              <a:buNone/>
            </a:pPr>
            <a:r>
              <a:rPr lang="ru-RU" b="1">
                <a:solidFill>
                  <a:schemeClr val="tx1"/>
                </a:solidFill>
              </a:rPr>
              <a:t>фашистская Германия </a:t>
            </a:r>
          </a:p>
          <a:p>
            <a:pPr>
              <a:buNone/>
            </a:pPr>
            <a:r>
              <a:rPr lang="ru-RU" b="1">
                <a:solidFill>
                  <a:schemeClr val="tx1"/>
                </a:solidFill>
              </a:rPr>
              <a:t>напала на нашу Родину,</a:t>
            </a:r>
          </a:p>
          <a:p>
            <a:pPr>
              <a:buNone/>
            </a:pPr>
            <a:r>
              <a:rPr lang="ru-RU" b="1">
                <a:solidFill>
                  <a:schemeClr val="tx1"/>
                </a:solidFill>
              </a:rPr>
              <a:t>нарушив мир и покой </a:t>
            </a:r>
          </a:p>
          <a:p>
            <a:pPr>
              <a:buNone/>
            </a:pPr>
            <a:r>
              <a:rPr lang="ru-RU" b="1">
                <a:solidFill>
                  <a:schemeClr val="tx1"/>
                </a:solidFill>
              </a:rPr>
              <a:t>русского народа. </a:t>
            </a:r>
          </a:p>
          <a:p>
            <a:pPr>
              <a:buNone/>
            </a:pPr>
            <a:r>
              <a:rPr lang="ru-RU" altLang="ru-RU" sz="2400" b="1">
                <a:solidFill>
                  <a:schemeClr val="tx1"/>
                </a:solidFill>
                <a:latin typeface="Palatino Linotype" pitchFamily="18" charset="0"/>
              </a:rPr>
              <a:t>Началась Великая </a:t>
            </a:r>
          </a:p>
          <a:p>
            <a:pPr>
              <a:buNone/>
            </a:pPr>
            <a:r>
              <a:rPr lang="ru-RU" altLang="ru-RU" sz="2400" b="1">
                <a:solidFill>
                  <a:schemeClr val="tx1"/>
                </a:solidFill>
                <a:latin typeface="Palatino Linotype" pitchFamily="18" charset="0"/>
              </a:rPr>
              <a:t>Отечественная  война.</a:t>
            </a:r>
            <a:r>
              <a:rPr lang="ru-RU" altLang="ru-RU" sz="2400" b="1">
                <a:latin typeface="Palatino Linotype" pitchFamily="18" charset="0"/>
              </a:rPr>
              <a:t> </a:t>
            </a:r>
          </a:p>
          <a:p>
            <a:pPr>
              <a:buNone/>
            </a:pPr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66409" y="1268760"/>
            <a:ext cx="4277591" cy="303262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63082634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7052798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3027" y="755672"/>
            <a:ext cx="5742642" cy="4071966"/>
          </a:xfrm>
        </p:spPr>
      </p:pic>
      <p:pic>
        <p:nvPicPr>
          <p:cNvPr id="6146" name="Picture 2" descr="C:\Users\NAO\Desktop\ЛЕНТА 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99592" y="4827638"/>
            <a:ext cx="7529513" cy="2019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одержимое 4"/>
          <p:cNvSpPr>
            <a:spLocks noGrp="1"/>
          </p:cNvSpPr>
          <p:nvPr>
            <p:ph sz="quarter" idx="4"/>
          </p:nvPr>
        </p:nvSpPr>
        <p:spPr>
          <a:xfrm flipH="1">
            <a:off x="7991728" y="1399032"/>
            <a:ext cx="45719" cy="45719"/>
          </a:xfrm>
        </p:spPr>
        <p:txBody>
          <a:bodyPr>
            <a:normAutofit fontScale="25000" lnSpcReduction="20000"/>
          </a:bodyPr>
          <a:lstStyle/>
          <a:p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331640" y="188640"/>
            <a:ext cx="6840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sz="2400" b="1">
                <a:solidFill>
                  <a:srgbClr val="002060"/>
                </a:solidFill>
                <a:latin typeface="Palatino Linotype" pitchFamily="18" charset="0"/>
              </a:rPr>
              <a:t>На защиту Родины поднялся весь народ</a:t>
            </a:r>
            <a:r>
              <a:rPr lang="ru-RU" altLang="ru-RU" b="1">
                <a:solidFill>
                  <a:srgbClr val="002060"/>
                </a:solidFill>
                <a:latin typeface="Palatino Linotype" pitchFamily="18" charset="0"/>
              </a:rPr>
              <a:t>.</a:t>
            </a:r>
            <a:endParaRPr lang="ru-RU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717751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NAO\Desktop\ЛЕНТА 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00100" y="5072074"/>
            <a:ext cx="7387184" cy="1981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Объект 1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8431" y="116632"/>
            <a:ext cx="4810522" cy="36078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357158" y="2413338"/>
            <a:ext cx="8501122" cy="30623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endParaRPr lang="ru-RU" altLang="ru-RU">
              <a:latin typeface="Palatino Linotype" pitchFamily="18" charset="0"/>
            </a:endParaRPr>
          </a:p>
          <a:p>
            <a:pPr>
              <a:spcBef>
                <a:spcPct val="50000"/>
              </a:spcBef>
            </a:pPr>
            <a:endParaRPr lang="ru-RU" altLang="ru-RU">
              <a:latin typeface="Palatino Linotype" pitchFamily="18" charset="0"/>
            </a:endParaRPr>
          </a:p>
          <a:p>
            <a:pPr>
              <a:spcBef>
                <a:spcPct val="50000"/>
              </a:spcBef>
            </a:pPr>
            <a:endParaRPr lang="ru-RU" altLang="ru-RU">
              <a:latin typeface="Palatino Linotype" pitchFamily="18" charset="0"/>
            </a:endParaRPr>
          </a:p>
          <a:p>
            <a:pPr algn="just">
              <a:spcBef>
                <a:spcPct val="50000"/>
              </a:spcBef>
            </a:pPr>
            <a:r>
              <a:rPr lang="ru-RU" altLang="ru-RU" sz="2200" b="1">
                <a:latin typeface="Palatino Linotype" pitchFamily="18" charset="0"/>
              </a:rPr>
              <a:t>     Одними из первых приняли на себя удар врага защитники Брестской крепости. Немцев было намного больше, чем наших пограничников и они рассчитывали захватить крепость в течение часа, но им это сделать не удалось.</a:t>
            </a:r>
          </a:p>
        </p:txBody>
      </p:sp>
    </p:spTree>
    <p:extLst>
      <p:ext uri="{BB962C8B-B14F-4D97-AF65-F5344CB8AC3E}">
        <p14:creationId xmlns:p14="http://schemas.microsoft.com/office/powerpoint/2010/main" val="56717751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NAO\Desktop\ЛЕНТА 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00100" y="5072074"/>
            <a:ext cx="7387184" cy="1981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Объект 1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6"/>
          <a:stretch>
            <a:fillRect/>
          </a:stretch>
        </p:blipFill>
        <p:spPr>
          <a:xfrm>
            <a:off x="469338" y="836712"/>
            <a:ext cx="4079273" cy="237626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9" name="Прямоугольник 8"/>
          <p:cNvSpPr/>
          <p:nvPr/>
        </p:nvSpPr>
        <p:spPr>
          <a:xfrm>
            <a:off x="357158" y="2413338"/>
            <a:ext cx="850112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endParaRPr lang="ru-RU" altLang="ru-RU">
              <a:latin typeface="Palatino Linotype" pitchFamily="18" charset="0"/>
            </a:endParaRPr>
          </a:p>
          <a:p>
            <a:pPr>
              <a:spcBef>
                <a:spcPct val="50000"/>
              </a:spcBef>
            </a:pPr>
            <a:endParaRPr lang="ru-RU" altLang="ru-RU">
              <a:latin typeface="Palatino Linotype" pitchFamily="18" charset="0"/>
            </a:endParaRPr>
          </a:p>
          <a:p>
            <a:pPr>
              <a:spcBef>
                <a:spcPct val="50000"/>
              </a:spcBef>
            </a:pPr>
            <a:endParaRPr lang="ru-RU" altLang="ru-RU">
              <a:latin typeface="Palatino Linotype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39552" y="3789040"/>
            <a:ext cx="86044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endParaRPr lang="ru-RU" altLang="ru-RU">
              <a:latin typeface="Palatino Linotype" pitchFamily="18" charset="0"/>
            </a:endParaRPr>
          </a:p>
          <a:p>
            <a:pPr algn="ctr">
              <a:spcBef>
                <a:spcPct val="50000"/>
              </a:spcBef>
            </a:pPr>
            <a:endParaRPr lang="ru-RU" altLang="ru-RU">
              <a:latin typeface="Palatino Linotype" pitchFamily="18" charset="0"/>
            </a:endParaRPr>
          </a:p>
          <a:p>
            <a:pPr algn="ctr">
              <a:spcBef>
                <a:spcPct val="50000"/>
              </a:spcBef>
            </a:pPr>
            <a:endParaRPr lang="ru-RU" altLang="ru-RU">
              <a:latin typeface="Palatino Linotype" pitchFamily="18" charset="0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848838"/>
            <a:ext cx="3566200" cy="234923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3191780"/>
            <a:ext cx="3491880" cy="239484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2" name="TextBox 11"/>
          <p:cNvSpPr txBox="1"/>
          <p:nvPr/>
        </p:nvSpPr>
        <p:spPr>
          <a:xfrm>
            <a:off x="539552" y="260648"/>
            <a:ext cx="7560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sz="2400" b="1">
                <a:solidFill>
                  <a:srgbClr val="002060"/>
                </a:solidFill>
                <a:latin typeface="Palatino Linotype" pitchFamily="18" charset="0"/>
              </a:rPr>
              <a:t>На защиту Родины поднялся весь народ.</a:t>
            </a:r>
            <a:endParaRPr lang="ru-RU" sz="2400">
              <a:solidFill>
                <a:srgbClr val="00206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7504" y="3284984"/>
            <a:ext cx="284024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sz="2400" b="1">
                <a:solidFill>
                  <a:srgbClr val="002060"/>
                </a:solidFill>
                <a:latin typeface="Palatino Linotype" pitchFamily="18" charset="0"/>
              </a:rPr>
              <a:t>Все те, кто остались в тылу, как могли, помогали фронту.</a:t>
            </a:r>
            <a:endParaRPr lang="ru-RU" sz="240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717751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NAO\Desktop\ЛЕНТА 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99592" y="4509120"/>
            <a:ext cx="7529513" cy="2019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403648" y="330620"/>
            <a:ext cx="633670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/>
              <a:t>   </a:t>
            </a:r>
            <a:r>
              <a:rPr lang="ru-RU" sz="2200" b="1"/>
              <a:t>Дети выживали, как могли.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1052736"/>
            <a:ext cx="4680520" cy="35762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4923160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NAO\Desktop\ЛЕНТА 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00100" y="5072074"/>
            <a:ext cx="7387184" cy="1981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Объект 1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7430" y="669072"/>
            <a:ext cx="5432524" cy="34885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285720" y="3105835"/>
            <a:ext cx="864399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endParaRPr lang="ru-RU" altLang="ru-RU" sz="2000">
              <a:latin typeface="Palatino Linotype" pitchFamily="18" charset="0"/>
            </a:endParaRPr>
          </a:p>
          <a:p>
            <a:pPr algn="ctr">
              <a:spcBef>
                <a:spcPct val="50000"/>
              </a:spcBef>
            </a:pPr>
            <a:endParaRPr lang="ru-RU" altLang="ru-RU" sz="2000">
              <a:latin typeface="Palatino Linotype" pitchFamily="18" charset="0"/>
            </a:endParaRPr>
          </a:p>
          <a:p>
            <a:pPr algn="ctr">
              <a:spcBef>
                <a:spcPct val="50000"/>
              </a:spcBef>
            </a:pPr>
            <a:endParaRPr lang="ru-RU" altLang="ru-RU" sz="2000">
              <a:latin typeface="Palatino Linotype" pitchFamily="18" charset="0"/>
            </a:endParaRPr>
          </a:p>
          <a:p>
            <a:pPr algn="ctr">
              <a:spcBef>
                <a:spcPct val="50000"/>
              </a:spcBef>
            </a:pPr>
            <a:r>
              <a:rPr lang="ru-RU" altLang="ru-RU" sz="2200" b="1">
                <a:latin typeface="Palatino Linotype" pitchFamily="18" charset="0"/>
              </a:rPr>
              <a:t>Быстро становились взрослыми, заменяя ушедших на фронт отцов и братьев.</a:t>
            </a:r>
          </a:p>
        </p:txBody>
      </p:sp>
    </p:spTree>
    <p:extLst>
      <p:ext uri="{BB962C8B-B14F-4D97-AF65-F5344CB8AC3E}">
        <p14:creationId xmlns:p14="http://schemas.microsoft.com/office/powerpoint/2010/main" val="56717751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NAO\Desktop\ЛЕНТА 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00100" y="4838700"/>
            <a:ext cx="7529513" cy="2019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1673812" y="4005064"/>
            <a:ext cx="5619750" cy="43088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2200" b="1">
                <a:latin typeface="Palatino Linotype" pitchFamily="18" charset="0"/>
              </a:rPr>
              <a:t>Собирали грибы и ягоды</a:t>
            </a:r>
            <a:r>
              <a:rPr lang="ru-RU" altLang="ru-RU" sz="2200"/>
              <a:t>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4461" y="620688"/>
            <a:ext cx="3098452" cy="28348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35701378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NAO\Desktop\ЛЕНТА 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99592" y="4581128"/>
            <a:ext cx="7529513" cy="2019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214282" y="3105835"/>
            <a:ext cx="8715436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endParaRPr lang="ru-RU" altLang="ru-RU" sz="2000">
              <a:latin typeface="Palatino Linotype" pitchFamily="18" charset="0"/>
            </a:endParaRPr>
          </a:p>
          <a:p>
            <a:pPr algn="ctr">
              <a:spcBef>
                <a:spcPct val="50000"/>
              </a:spcBef>
            </a:pPr>
            <a:endParaRPr lang="ru-RU" altLang="ru-RU" sz="2000">
              <a:latin typeface="Palatino Linotype" pitchFamily="18" charset="0"/>
            </a:endParaRPr>
          </a:p>
          <a:p>
            <a:pPr algn="ctr">
              <a:spcBef>
                <a:spcPct val="50000"/>
              </a:spcBef>
            </a:pPr>
            <a:r>
              <a:rPr lang="ru-RU" altLang="ru-RU" sz="2200" b="1">
                <a:latin typeface="Palatino Linotype" pitchFamily="18" charset="0"/>
              </a:rPr>
              <a:t>Боролись против фашистов в партизанских отрядах, участвовали в боевых действиях и удостаивались наград.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88640"/>
            <a:ext cx="5652120" cy="38416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35701378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6.2.9200.0"/>
  <p:tag name="AS_RELEASE_DATE" val="2017.01.13"/>
  <p:tag name="AS_TITLE" val="Aspose.Slides for .NET 4.0"/>
  <p:tag name="AS_VERSION" val="16.12.1.0"/>
</p:tagLst>
</file>

<file path=ppt/theme/theme1.xml><?xml version="1.0" encoding="utf-8"?>
<a:theme xmlns:a="http://schemas.openxmlformats.org/drawingml/2006/main" name="Воздушный поток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Arial"/>
        <a:cs typeface="Arial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Arial"/>
        <a:cs typeface="Arial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438</TotalTime>
  <Words>315</Words>
  <Application>Microsoft Office PowerPoint</Application>
  <PresentationFormat>Экран (4:3)</PresentationFormat>
  <Paragraphs>65</Paragraphs>
  <Slides>20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4" baseType="lpstr">
      <vt:lpstr>Calibri</vt:lpstr>
      <vt:lpstr>Georgia</vt:lpstr>
      <vt:lpstr>Palatino Linotype</vt:lpstr>
      <vt:lpstr>Воздушный поток</vt:lpstr>
      <vt:lpstr>9  МАЯ  ДЕНЬ ПОБЕДЫ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      в воздухе…</vt:lpstr>
      <vt:lpstr>и на суше.    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ДЕНЬ ПОБЕДЫ</dc:title>
  <dc:creator>Башкина С.В.</dc:creator>
  <cp:lastModifiedBy>USER</cp:lastModifiedBy>
  <cp:revision>56</cp:revision>
  <dcterms:created xsi:type="dcterms:W3CDTF">2016-05-05T07:05:07Z</dcterms:created>
  <dcterms:modified xsi:type="dcterms:W3CDTF">2024-02-11T07:20:09Z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839370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