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8" r:id="rId14"/>
    <p:sldId id="267"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7BC266E-AC9C-44A7-90DF-90B33C61A5C3}" type="datetimeFigureOut">
              <a:rPr lang="ru-RU" smtClean="0"/>
              <a:pPr/>
              <a:t>11.02.2024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C9EFD1-E42E-4D20-A265-76E742E264F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BC266E-AC9C-44A7-90DF-90B33C61A5C3}" type="datetimeFigureOut">
              <a:rPr lang="ru-RU" smtClean="0"/>
              <a:pPr/>
              <a:t>11.02.2024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C9EFD1-E42E-4D20-A265-76E742E264F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1656183"/>
          </a:xfrm>
        </p:spPr>
        <p:style>
          <a:lnRef idx="1">
            <a:schemeClr val="accent4"/>
          </a:lnRef>
          <a:fillRef idx="3">
            <a:schemeClr val="accent4"/>
          </a:fillRef>
          <a:effectRef idx="2">
            <a:schemeClr val="accent4"/>
          </a:effectRef>
          <a:fontRef idx="minor">
            <a:schemeClr val="lt1"/>
          </a:fontRef>
        </p:style>
        <p:txBody>
          <a:bodyPr>
            <a:normAutofit/>
          </a:bodyPr>
          <a:lstStyle/>
          <a:p>
            <a:r>
              <a:rPr lang="ru-RU" dirty="0"/>
              <a:t>КРАЙ голубых озёр</a:t>
            </a:r>
          </a:p>
        </p:txBody>
      </p:sp>
      <p:pic>
        <p:nvPicPr>
          <p:cNvPr id="15361" name="Picture 1" descr="C:\Documents and Settings\Артём\Рабочий стол\Шарыповский район.jpg"/>
          <p:cNvPicPr>
            <a:picLocks noChangeAspect="1" noChangeArrowheads="1"/>
          </p:cNvPicPr>
          <p:nvPr/>
        </p:nvPicPr>
        <p:blipFill>
          <a:blip r:embed="rId2" cstate="print"/>
          <a:srcRect/>
          <a:stretch>
            <a:fillRect/>
          </a:stretch>
        </p:blipFill>
        <p:spPr bwMode="auto">
          <a:xfrm>
            <a:off x="4210490" y="2060848"/>
            <a:ext cx="4612921" cy="3384376"/>
          </a:xfrm>
          <a:prstGeom prst="rect">
            <a:avLst/>
          </a:prstGeom>
          <a:noFill/>
        </p:spPr>
      </p:pic>
      <p:pic>
        <p:nvPicPr>
          <p:cNvPr id="15363" name="Picture 3" descr="https://content.foto.my.mail.ru/mail/ngosh1/19/i-22.jpg"/>
          <p:cNvPicPr>
            <a:picLocks noChangeAspect="1" noChangeArrowheads="1"/>
          </p:cNvPicPr>
          <p:nvPr/>
        </p:nvPicPr>
        <p:blipFill>
          <a:blip r:embed="rId3" cstate="print"/>
          <a:srcRect/>
          <a:stretch>
            <a:fillRect/>
          </a:stretch>
        </p:blipFill>
        <p:spPr bwMode="auto">
          <a:xfrm>
            <a:off x="0" y="3068960"/>
            <a:ext cx="4762500" cy="357187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332656"/>
            <a:ext cx="4038600" cy="5793507"/>
          </a:xfrm>
        </p:spPr>
        <p:txBody>
          <a:bodyPr>
            <a:normAutofit fontScale="62500" lnSpcReduction="20000"/>
          </a:bodyPr>
          <a:lstStyle/>
          <a:p>
            <a:r>
              <a:rPr lang="ru-RU" dirty="0"/>
              <a:t>Серебряные воды . Довольно часто свойства здешних вод сравнивают с байкальскими. Местные легенды утверждают, что озеро </a:t>
            </a:r>
            <a:r>
              <a:rPr lang="ru-RU" dirty="0" err="1"/>
              <a:t>Инголь</a:t>
            </a:r>
            <a:r>
              <a:rPr lang="ru-RU" dirty="0"/>
              <a:t> и озеро Байкал связаны между собой подземным природным руслом. Кристальная чистота и прозрачность воды, несмотря на наличие множества примесей, объясняется наличием в ее составе серебра. Именно серебро в большей степени и способствует естественному очищению водоема, позволяющему рассматривать дно на глубине до 10 м. Заметно уступая по величине Байкалу (максимальная длина – 3,5 км, ширина – до 1,5 км), озеро </a:t>
            </a:r>
            <a:r>
              <a:rPr lang="ru-RU" dirty="0" err="1"/>
              <a:t>Инголь</a:t>
            </a:r>
            <a:r>
              <a:rPr lang="ru-RU" dirty="0"/>
              <a:t> ни в коей мере не может отдать ему пальму первенства ему по необычности, природной привлекательности и лечебным свойствам</a:t>
            </a:r>
          </a:p>
          <a:p>
            <a:endParaRPr lang="ru-RU" dirty="0"/>
          </a:p>
        </p:txBody>
      </p:sp>
      <p:sp>
        <p:nvSpPr>
          <p:cNvPr id="4" name="Содержимое 3"/>
          <p:cNvSpPr>
            <a:spLocks noGrp="1"/>
          </p:cNvSpPr>
          <p:nvPr>
            <p:ph sz="half" idx="2"/>
          </p:nvPr>
        </p:nvSpPr>
        <p:spPr>
          <a:xfrm>
            <a:off x="4648200" y="476672"/>
            <a:ext cx="4038600" cy="5649491"/>
          </a:xfrm>
        </p:spPr>
        <p:txBody>
          <a:bodyPr>
            <a:normAutofit fontScale="62500" lnSpcReduction="20000"/>
          </a:bodyPr>
          <a:lstStyle/>
          <a:p>
            <a:r>
              <a:rPr lang="ru-RU" dirty="0"/>
              <a:t> В отличие от ровной водной поверхности, дно озера скалистое, с постоянными перепадами. В </a:t>
            </a:r>
            <a:r>
              <a:rPr lang="ru-RU" dirty="0" err="1"/>
              <a:t>Инголь</a:t>
            </a:r>
            <a:r>
              <a:rPr lang="ru-RU" dirty="0"/>
              <a:t> впадают три ключа: Сухой (едва заметный с южной стороны), Крутой (с северной) и безымянный, оживающий лишь весной и во время сильных осадков.</a:t>
            </a:r>
          </a:p>
        </p:txBody>
      </p:sp>
      <p:pic>
        <p:nvPicPr>
          <p:cNvPr id="20484" name="Picture 4" descr="&amp;Ocy;&amp;zcy;&amp;iecy;&amp;rcy;&amp;ocy; &amp;Icy;&amp;ncy;&amp;gcy;&amp;ocy;&amp;lcy;&amp;softcy;"/>
          <p:cNvPicPr>
            <a:picLocks noChangeAspect="1" noChangeArrowheads="1"/>
          </p:cNvPicPr>
          <p:nvPr/>
        </p:nvPicPr>
        <p:blipFill>
          <a:blip r:embed="rId2" cstate="print"/>
          <a:srcRect/>
          <a:stretch>
            <a:fillRect/>
          </a:stretch>
        </p:blipFill>
        <p:spPr bwMode="auto">
          <a:xfrm>
            <a:off x="4427984" y="2852936"/>
            <a:ext cx="4320480" cy="3600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5148064" y="476672"/>
            <a:ext cx="3538736" cy="5649491"/>
          </a:xfrm>
        </p:spPr>
        <p:txBody>
          <a:bodyPr>
            <a:normAutofit/>
          </a:bodyPr>
          <a:lstStyle/>
          <a:p>
            <a:r>
              <a:rPr lang="ru-RU" sz="2400" dirty="0"/>
              <a:t>Обычно спокойное озеро имеет свою </a:t>
            </a:r>
            <a:r>
              <a:rPr lang="ru-RU" sz="2400" b="1" dirty="0"/>
              <a:t>тайну</a:t>
            </a:r>
            <a:r>
              <a:rPr lang="ru-RU" sz="2400" dirty="0"/>
              <a:t> - иногда, в самый обычный, безветренный день его гладь начинает волноваться и долго не может успокоиться. Никто не может до сих пор объяснить это явление. </a:t>
            </a:r>
            <a:br>
              <a:rPr lang="ru-RU" dirty="0"/>
            </a:br>
            <a:endParaRPr lang="ru-RU" dirty="0"/>
          </a:p>
        </p:txBody>
      </p:sp>
      <p:pic>
        <p:nvPicPr>
          <p:cNvPr id="25602" name="Picture 2" descr="&amp;Ocy;&amp;zcy;&amp;iecy;&amp;rcy;&amp;ocy; &amp;Icy;&amp;ncy;&amp;gcy;&amp;ocy;&amp;lcy;&amp;softcy;. &amp;Kcy;&amp;rcy;&amp;acy;&amp;scy;&amp;ncy;&amp;ocy;&amp;yacy;&amp;rcy;&amp;scy;&amp;kcy;&amp;icy;&amp;jcy; &amp;kcy;&amp;rcy;&amp;acy;&amp;jcy;"/>
          <p:cNvPicPr>
            <a:picLocks noChangeAspect="1" noChangeArrowheads="1"/>
          </p:cNvPicPr>
          <p:nvPr/>
        </p:nvPicPr>
        <p:blipFill>
          <a:blip r:embed="rId2" cstate="print"/>
          <a:srcRect/>
          <a:stretch>
            <a:fillRect/>
          </a:stretch>
        </p:blipFill>
        <p:spPr bwMode="auto">
          <a:xfrm>
            <a:off x="179512" y="1124744"/>
            <a:ext cx="5248275" cy="468052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dirty="0"/>
              <a:t>Легенда о живительном источнике </a:t>
            </a:r>
          </a:p>
        </p:txBody>
      </p:sp>
      <p:sp>
        <p:nvSpPr>
          <p:cNvPr id="3" name="Содержимое 2"/>
          <p:cNvSpPr>
            <a:spLocks noGrp="1"/>
          </p:cNvSpPr>
          <p:nvPr>
            <p:ph idx="1"/>
          </p:nvPr>
        </p:nvSpPr>
        <p:spPr>
          <a:xfrm>
            <a:off x="457200" y="1600200"/>
            <a:ext cx="7859216" cy="4525963"/>
          </a:xfrm>
        </p:spPr>
        <p:txBody>
          <a:bodyPr>
            <a:normAutofit fontScale="62500" lnSpcReduction="20000"/>
          </a:bodyPr>
          <a:lstStyle/>
          <a:p>
            <a:r>
              <a:rPr lang="ru-RU" dirty="0"/>
              <a:t>Местные жители очень любят рассказывать легенду о живой воде из озера </a:t>
            </a:r>
            <a:r>
              <a:rPr lang="ru-RU" dirty="0" err="1"/>
              <a:t>Инголь</a:t>
            </a:r>
            <a:r>
              <a:rPr lang="ru-RU" dirty="0"/>
              <a:t>. У одного знатного семейства внезапно заболел единственный сын. Но никакие приглашенные знахари и лекари не могли помочь богатому наследнику, как ни старались. И только один очень-очень древний шаман, пообщавшись с родовыми духами этого семейства, сказал, что для выздоровления отрока необходимо найти живую воду. Отец больного юноши долгое время потратил на ее поиски и, в конце концов, решил обратиться к духу воды, живущему в одном их местных озер. И водяной, пожалев его, подсказал, что искомое средство находится в укромной железной пещере, указав путь к ней. Но при этом, в качестве оплаты за совет, дух воды наказал родителю принести на обратном пути бутыль живительной воды, а затем приносить ее в дар ежегодно. Сделав так, как было сказано, в скором времени отец был награжден: наследник выздоровел и, прославляя свой народ, ежегодно выполнял данный наказ. А на том месте, куда выливалась живая вода, образовался живительный источник.</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amp;Ocy;&amp;zcy;&amp;iecy;&amp;rcy;&amp;ocy; &amp;Icy;&amp;ncy;&amp;gcy;&amp;ocy;&amp;lcy;&amp;softcy;. &amp;SHcy;&amp;acy;&amp;rcy;&amp;ycy;&amp;pcy;&amp;ocy;&amp;vcy;&amp;scy;&amp;kcy;&amp;icy;&amp;jcy; &amp;rcy;&amp;acy;&amp;jcy;&amp;ocy;&amp;ncy;"/>
          <p:cNvPicPr>
            <a:picLocks noChangeAspect="1" noChangeArrowheads="1"/>
          </p:cNvPicPr>
          <p:nvPr/>
        </p:nvPicPr>
        <p:blipFill>
          <a:blip r:embed="rId2" cstate="print"/>
          <a:srcRect/>
          <a:stretch>
            <a:fillRect/>
          </a:stretch>
        </p:blipFill>
        <p:spPr bwMode="auto">
          <a:xfrm>
            <a:off x="539552" y="692696"/>
            <a:ext cx="7776864" cy="4127351"/>
          </a:xfrm>
          <a:prstGeom prst="rect">
            <a:avLst/>
          </a:prstGeom>
          <a:noFill/>
        </p:spPr>
      </p:pic>
      <p:sp>
        <p:nvSpPr>
          <p:cNvPr id="5" name="Прямоугольник 4"/>
          <p:cNvSpPr/>
          <p:nvPr/>
        </p:nvSpPr>
        <p:spPr>
          <a:xfrm>
            <a:off x="323528" y="4725144"/>
            <a:ext cx="8064896" cy="1754326"/>
          </a:xfrm>
          <a:prstGeom prst="rect">
            <a:avLst/>
          </a:prstGeom>
        </p:spPr>
        <p:txBody>
          <a:bodyPr wrap="square">
            <a:spAutoFit/>
          </a:bodyPr>
          <a:lstStyle/>
          <a:p>
            <a:r>
              <a:rPr lang="ru-RU" dirty="0"/>
              <a:t>С  тех времен название озера, дословно переводимое с хакасского языка, означает здоровая («ин») вода («голь»). Однако со временем люди стали забывать о своих обязательствах. И в настоящее время дары духу воды уже никто, конечно же, не приносит. И поэтому довольно часто  он сердится и нервничает, в результате чего на озерной поверхности внезапно поднимаются разгневанные волны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5292080" y="620688"/>
            <a:ext cx="3394720" cy="5505475"/>
          </a:xfrm>
        </p:spPr>
        <p:txBody>
          <a:bodyPr>
            <a:normAutofit fontScale="70000" lnSpcReduction="20000"/>
          </a:bodyPr>
          <a:lstStyle/>
          <a:p>
            <a:r>
              <a:rPr lang="ru-RU" dirty="0"/>
              <a:t>Ученые из Красноярского института физики развеяли страшные сказки, доказав, что озеро находится области развития древних горных пород со множеством тектонических трещин. Они обнаружили, что на большой глубине есть сильный приток воды, который и вызывает загадочные явления. Считается, что максимальная глубина </a:t>
            </a:r>
            <a:r>
              <a:rPr lang="ru-RU" dirty="0" err="1"/>
              <a:t>Инголь</a:t>
            </a:r>
            <a:r>
              <a:rPr lang="ru-RU" dirty="0"/>
              <a:t> 94 м, но точных данных нет. Их не смогли получить даже с помощью космической фотосъемки. </a:t>
            </a:r>
          </a:p>
        </p:txBody>
      </p:sp>
      <p:pic>
        <p:nvPicPr>
          <p:cNvPr id="24578" name="Picture 2" descr="&amp;Ocy;&amp;zcy;&amp;iecy;&amp;rcy;&amp;ocy; &amp;Icy;&amp;ncy;&amp;gcy;&amp;ocy;&amp;lcy;&amp;softcy; (&amp;fcy;&amp;ocy;&amp;tcy;&amp;ocy;)"/>
          <p:cNvPicPr>
            <a:picLocks noChangeAspect="1" noChangeArrowheads="1"/>
          </p:cNvPicPr>
          <p:nvPr/>
        </p:nvPicPr>
        <p:blipFill>
          <a:blip r:embed="rId2" cstate="print"/>
          <a:srcRect/>
          <a:stretch>
            <a:fillRect/>
          </a:stretch>
        </p:blipFill>
        <p:spPr bwMode="auto">
          <a:xfrm>
            <a:off x="323528" y="1124744"/>
            <a:ext cx="4994920" cy="5112568"/>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8" name="Picture 6" descr="256 Ivanovskiye ozera"/>
          <p:cNvPicPr>
            <a:picLocks noChangeAspect="1" noChangeArrowheads="1"/>
          </p:cNvPicPr>
          <p:nvPr/>
        </p:nvPicPr>
        <p:blipFill>
          <a:blip r:embed="rId2" cstate="print"/>
          <a:srcRect/>
          <a:stretch>
            <a:fillRect/>
          </a:stretch>
        </p:blipFill>
        <p:spPr bwMode="auto">
          <a:xfrm>
            <a:off x="395536" y="260648"/>
            <a:ext cx="2952328" cy="2260848"/>
          </a:xfrm>
          <a:prstGeom prst="rect">
            <a:avLst/>
          </a:prstGeom>
          <a:noFill/>
        </p:spPr>
      </p:pic>
      <p:sp>
        <p:nvSpPr>
          <p:cNvPr id="8" name="TextBox 7"/>
          <p:cNvSpPr txBox="1"/>
          <p:nvPr/>
        </p:nvSpPr>
        <p:spPr>
          <a:xfrm>
            <a:off x="4139952" y="294468"/>
            <a:ext cx="1975221" cy="369332"/>
          </a:xfrm>
          <a:prstGeom prst="rect">
            <a:avLst/>
          </a:prstGeom>
          <a:noFill/>
        </p:spPr>
        <p:txBody>
          <a:bodyPr wrap="square" rtlCol="0">
            <a:spAutoFit/>
          </a:bodyPr>
          <a:lstStyle/>
          <a:p>
            <a:r>
              <a:rPr lang="ru-RU" dirty="0"/>
              <a:t>Ивановские озёра</a:t>
            </a:r>
          </a:p>
        </p:txBody>
      </p:sp>
      <p:pic>
        <p:nvPicPr>
          <p:cNvPr id="28680" name="Picture 8" descr="&amp;Ocy;&amp;zcy;&amp;iecy;&amp;rcy;&amp;ocy; &amp;IEcy;&amp;lcy;&amp;ocy;&amp;vcy;&amp;ocy;&amp;iecy;"/>
          <p:cNvPicPr>
            <a:picLocks noChangeAspect="1" noChangeArrowheads="1"/>
          </p:cNvPicPr>
          <p:nvPr/>
        </p:nvPicPr>
        <p:blipFill>
          <a:blip r:embed="rId3" cstate="print"/>
          <a:srcRect/>
          <a:stretch>
            <a:fillRect/>
          </a:stretch>
        </p:blipFill>
        <p:spPr bwMode="auto">
          <a:xfrm>
            <a:off x="3563888" y="1196752"/>
            <a:ext cx="3096344" cy="2376264"/>
          </a:xfrm>
          <a:prstGeom prst="rect">
            <a:avLst/>
          </a:prstGeom>
          <a:noFill/>
        </p:spPr>
      </p:pic>
      <p:sp>
        <p:nvSpPr>
          <p:cNvPr id="10" name="TextBox 9"/>
          <p:cNvSpPr txBox="1"/>
          <p:nvPr/>
        </p:nvSpPr>
        <p:spPr>
          <a:xfrm>
            <a:off x="7308304" y="1268760"/>
            <a:ext cx="1542666" cy="369332"/>
          </a:xfrm>
          <a:prstGeom prst="rect">
            <a:avLst/>
          </a:prstGeom>
          <a:noFill/>
        </p:spPr>
        <p:txBody>
          <a:bodyPr wrap="square" rtlCol="0">
            <a:spAutoFit/>
          </a:bodyPr>
          <a:lstStyle/>
          <a:p>
            <a:r>
              <a:rPr lang="ru-RU" dirty="0"/>
              <a:t>Озеро Еловое</a:t>
            </a:r>
          </a:p>
        </p:txBody>
      </p:sp>
      <p:pic>
        <p:nvPicPr>
          <p:cNvPr id="28682" name="Picture 10" descr="&amp;Ocy;&amp;zcy;&amp;iecy;&amp;rcy;&amp;ocy; &amp;Acy;&amp;zhcy;&amp;icy;&amp;ncy;&amp;scy;&amp;kcy;&amp;ocy;&amp;iecy;"/>
          <p:cNvPicPr>
            <a:picLocks noChangeAspect="1" noChangeArrowheads="1"/>
          </p:cNvPicPr>
          <p:nvPr/>
        </p:nvPicPr>
        <p:blipFill>
          <a:blip r:embed="rId4" cstate="print"/>
          <a:srcRect/>
          <a:stretch>
            <a:fillRect/>
          </a:stretch>
        </p:blipFill>
        <p:spPr bwMode="auto">
          <a:xfrm>
            <a:off x="179512" y="2852936"/>
            <a:ext cx="2438400" cy="1828800"/>
          </a:xfrm>
          <a:prstGeom prst="rect">
            <a:avLst/>
          </a:prstGeom>
          <a:noFill/>
        </p:spPr>
      </p:pic>
      <p:sp>
        <p:nvSpPr>
          <p:cNvPr id="12" name="TextBox 11"/>
          <p:cNvSpPr txBox="1"/>
          <p:nvPr/>
        </p:nvSpPr>
        <p:spPr>
          <a:xfrm>
            <a:off x="2771800" y="4149080"/>
            <a:ext cx="1826077" cy="369332"/>
          </a:xfrm>
          <a:prstGeom prst="rect">
            <a:avLst/>
          </a:prstGeom>
          <a:noFill/>
        </p:spPr>
        <p:txBody>
          <a:bodyPr wrap="square" rtlCol="0">
            <a:spAutoFit/>
          </a:bodyPr>
          <a:lstStyle/>
          <a:p>
            <a:r>
              <a:rPr lang="ru-RU" dirty="0"/>
              <a:t>Озеро </a:t>
            </a:r>
            <a:r>
              <a:rPr lang="ru-RU" dirty="0" err="1"/>
              <a:t>Ажинское</a:t>
            </a:r>
            <a:endParaRPr lang="ru-RU" dirty="0"/>
          </a:p>
        </p:txBody>
      </p:sp>
      <p:sp>
        <p:nvSpPr>
          <p:cNvPr id="9" name="Прямоугольник 8"/>
          <p:cNvSpPr/>
          <p:nvPr/>
        </p:nvSpPr>
        <p:spPr>
          <a:xfrm>
            <a:off x="2915816" y="4653136"/>
            <a:ext cx="5904656" cy="707886"/>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r>
              <a:rPr lang="ru-RU" sz="2000" dirty="0"/>
              <a:t>Презентация к классному часу</a:t>
            </a:r>
          </a:p>
          <a:p>
            <a:r>
              <a:rPr lang="ru-RU" sz="2000" dirty="0"/>
              <a:t>«В краю голубых озёр» (</a:t>
            </a:r>
            <a:r>
              <a:rPr lang="ru-RU" sz="2000" dirty="0" err="1"/>
              <a:t>Шарыповский</a:t>
            </a:r>
            <a:r>
              <a:rPr lang="ru-RU" sz="2000" dirty="0"/>
              <a:t> район)</a:t>
            </a:r>
          </a:p>
        </p:txBody>
      </p:sp>
      <p:sp>
        <p:nvSpPr>
          <p:cNvPr id="11" name="Прямоугольник 10"/>
          <p:cNvSpPr/>
          <p:nvPr/>
        </p:nvSpPr>
        <p:spPr>
          <a:xfrm>
            <a:off x="755576" y="5517232"/>
            <a:ext cx="6102424"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r>
              <a:rPr lang="ru-RU" dirty="0"/>
              <a:t>Работа  учителя русского языка и литературы</a:t>
            </a:r>
          </a:p>
          <a:p>
            <a:r>
              <a:rPr lang="ru-RU" dirty="0"/>
              <a:t>Зуевой надежды Алексеевны,</a:t>
            </a:r>
          </a:p>
          <a:p>
            <a:r>
              <a:rPr lang="ru-RU" dirty="0"/>
              <a:t>МАОУ «СОШ №8», г.Шарыпово, Красноярский край</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ru-RU" dirty="0"/>
              <a:t>Озеро ЛИНЁВО</a:t>
            </a:r>
          </a:p>
        </p:txBody>
      </p:sp>
      <p:pic>
        <p:nvPicPr>
          <p:cNvPr id="1026" name="Picture 2" descr="C:\Documents and Settings\Артём\Рабочий стол\линёво.jpg"/>
          <p:cNvPicPr>
            <a:picLocks noChangeAspect="1" noChangeArrowheads="1"/>
          </p:cNvPicPr>
          <p:nvPr/>
        </p:nvPicPr>
        <p:blipFill>
          <a:blip r:embed="rId2" cstate="print"/>
          <a:srcRect/>
          <a:stretch>
            <a:fillRect/>
          </a:stretch>
        </p:blipFill>
        <p:spPr bwMode="auto">
          <a:xfrm>
            <a:off x="539552" y="1700808"/>
            <a:ext cx="8280920" cy="4824536"/>
          </a:xfrm>
          <a:prstGeom prst="rect">
            <a:avLst/>
          </a:prstGeom>
          <a:solidFill>
            <a:schemeClr val="accent3"/>
          </a:solid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1619672" y="4581128"/>
            <a:ext cx="7200800" cy="1944216"/>
          </a:xfrm>
        </p:spPr>
        <p:txBody>
          <a:bodyPr>
            <a:normAutofit fontScale="77500" lnSpcReduction="20000"/>
          </a:bodyPr>
          <a:lstStyle/>
          <a:p>
            <a:r>
              <a:rPr lang="ru-RU" dirty="0"/>
              <a:t>В </a:t>
            </a:r>
            <a:r>
              <a:rPr lang="ru-RU" dirty="0" err="1"/>
              <a:t>Шарыповском</a:t>
            </a:r>
            <a:r>
              <a:rPr lang="ru-RU" dirty="0"/>
              <a:t>  районе великое множество красивейших, порой, уникальных озер. Озеро Линево – одно из самых посещаемых. Особенно популярно это озеро у жителей города Шарыпово – до Линево можно легко и быстро добраться по асфальтированной дороге, в том числе, на пригородных автобусах</a:t>
            </a:r>
          </a:p>
        </p:txBody>
      </p:sp>
      <p:pic>
        <p:nvPicPr>
          <p:cNvPr id="2050" name="Picture 2" descr="C:\Documents and Settings\Артём\Рабочий стол\015_Lake_Linevo.jpg"/>
          <p:cNvPicPr>
            <a:picLocks noChangeAspect="1" noChangeArrowheads="1"/>
          </p:cNvPicPr>
          <p:nvPr/>
        </p:nvPicPr>
        <p:blipFill>
          <a:blip r:embed="rId2" cstate="print"/>
          <a:srcRect/>
          <a:stretch>
            <a:fillRect/>
          </a:stretch>
        </p:blipFill>
        <p:spPr bwMode="auto">
          <a:xfrm>
            <a:off x="1403648" y="260649"/>
            <a:ext cx="6984776" cy="4032448"/>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1475656" y="4509120"/>
            <a:ext cx="7211144" cy="1617043"/>
          </a:xfrm>
        </p:spPr>
        <p:txBody>
          <a:bodyPr>
            <a:normAutofit fontScale="92500" lnSpcReduction="10000"/>
          </a:bodyPr>
          <a:lstStyle/>
          <a:p>
            <a:r>
              <a:rPr lang="ru-RU" dirty="0"/>
              <a:t>Озеро Линёво когда-то называлось </a:t>
            </a:r>
            <a:r>
              <a:rPr lang="ru-RU" dirty="0" err="1"/>
              <a:t>Аланголь</a:t>
            </a:r>
            <a:r>
              <a:rPr lang="ru-RU" dirty="0"/>
              <a:t>  (</a:t>
            </a:r>
            <a:r>
              <a:rPr lang="ru-RU" dirty="0" err="1"/>
              <a:t>кыргызское</a:t>
            </a:r>
            <a:r>
              <a:rPr lang="ru-RU" dirty="0"/>
              <a:t> название: лежащее на равнине, как бы зеркальное), здесь находились летники хакасов </a:t>
            </a:r>
            <a:r>
              <a:rPr lang="ru-RU" dirty="0" err="1"/>
              <a:t>Усть-Парнинского</a:t>
            </a:r>
            <a:r>
              <a:rPr lang="ru-RU" dirty="0"/>
              <a:t> улуса. </a:t>
            </a:r>
          </a:p>
        </p:txBody>
      </p:sp>
      <p:pic>
        <p:nvPicPr>
          <p:cNvPr id="3074" name="Picture 2" descr="C:\Documents and Settings\Артём\Рабочий стол\013_Lake_Linevo.jpg"/>
          <p:cNvPicPr>
            <a:picLocks noGrp="1" noChangeAspect="1" noChangeArrowheads="1"/>
          </p:cNvPicPr>
          <p:nvPr>
            <p:ph sz="half" idx="1"/>
          </p:nvPr>
        </p:nvPicPr>
        <p:blipFill>
          <a:blip r:embed="rId2" cstate="print"/>
          <a:srcRect/>
          <a:stretch>
            <a:fillRect/>
          </a:stretch>
        </p:blipFill>
        <p:spPr bwMode="auto">
          <a:xfrm>
            <a:off x="1259632" y="332656"/>
            <a:ext cx="7488832" cy="410445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71600" y="4221088"/>
            <a:ext cx="6800800" cy="1417712"/>
          </a:xfrm>
        </p:spPr>
        <p:txBody>
          <a:bodyPr>
            <a:normAutofit fontScale="85000" lnSpcReduction="20000"/>
          </a:bodyPr>
          <a:lstStyle/>
          <a:p>
            <a:r>
              <a:rPr lang="ru-RU" dirty="0"/>
              <a:t>По одной из версий, озеро Линёво  получило свое название из-за некогда обильно водившейся в его водах рыбы — линя.</a:t>
            </a:r>
          </a:p>
        </p:txBody>
      </p:sp>
      <p:pic>
        <p:nvPicPr>
          <p:cNvPr id="4098" name="Picture 2" descr="http://www.my.krskstate.ru/upload/resize_cache/iblock/52e/540_600_1/79563823.jpg"/>
          <p:cNvPicPr>
            <a:picLocks noChangeAspect="1" noChangeArrowheads="1"/>
          </p:cNvPicPr>
          <p:nvPr/>
        </p:nvPicPr>
        <p:blipFill>
          <a:blip r:embed="rId2" cstate="print"/>
          <a:srcRect/>
          <a:stretch>
            <a:fillRect/>
          </a:stretch>
        </p:blipFill>
        <p:spPr bwMode="auto">
          <a:xfrm>
            <a:off x="467544" y="404664"/>
            <a:ext cx="7056784" cy="367240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1547664" y="4077072"/>
            <a:ext cx="7139136" cy="2049091"/>
          </a:xfrm>
        </p:spPr>
        <p:txBody>
          <a:bodyPr>
            <a:normAutofit fontScale="85000" lnSpcReduction="20000"/>
          </a:bodyPr>
          <a:lstStyle/>
          <a:p>
            <a:r>
              <a:rPr lang="ru-RU" dirty="0"/>
              <a:t>Озеро Линёво располагается в юго-западной части </a:t>
            </a:r>
            <a:r>
              <a:rPr lang="ru-RU" dirty="0" err="1"/>
              <a:t>Шарыповского</a:t>
            </a:r>
            <a:r>
              <a:rPr lang="ru-RU" dirty="0"/>
              <a:t> района Красноярского края у подножия отрогов Кузнецкого Алатау, рядом с автодорогой Шарыпово — Горячегорск. Озеро пресное, площадь зеркала составляет 1,45 кв. км, водосборная площадь — 15,4 кв. км. </a:t>
            </a:r>
          </a:p>
        </p:txBody>
      </p:sp>
      <p:pic>
        <p:nvPicPr>
          <p:cNvPr id="19458" name="Picture 2" descr="http://www.my.krskstate.ru/upload/resize_cache/iblock/4e8/540_600_1/79564786.jpg"/>
          <p:cNvPicPr>
            <a:picLocks noChangeAspect="1" noChangeArrowheads="1"/>
          </p:cNvPicPr>
          <p:nvPr/>
        </p:nvPicPr>
        <p:blipFill>
          <a:blip r:embed="rId2" cstate="print"/>
          <a:srcRect/>
          <a:stretch>
            <a:fillRect/>
          </a:stretch>
        </p:blipFill>
        <p:spPr bwMode="auto">
          <a:xfrm>
            <a:off x="899592" y="260648"/>
            <a:ext cx="6696744" cy="367240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476672"/>
            <a:ext cx="3851920" cy="5649491"/>
          </a:xfrm>
        </p:spPr>
        <p:txBody>
          <a:bodyPr>
            <a:normAutofit fontScale="92500" lnSpcReduction="20000"/>
          </a:bodyPr>
          <a:lstStyle/>
          <a:p>
            <a:r>
              <a:rPr lang="ru-RU" dirty="0"/>
              <a:t>Берега озера Линёво местами отлогие, восточный берег обрывистый. Дно спокойное, полого опускающееся к центральной части. Для воды этого озера характерна высокая прозрачность, небольшое количество взвешенных частиц, невысокая жесткость и хорошее насыщение кислородом, отмечают специалисты. </a:t>
            </a:r>
          </a:p>
          <a:p>
            <a:endParaRPr lang="ru-RU" dirty="0"/>
          </a:p>
        </p:txBody>
      </p:sp>
      <p:pic>
        <p:nvPicPr>
          <p:cNvPr id="18435" name="Picture 3" descr="https://content.foto.my.mail.ru/mail/ngosh1/19/i-30.jpg"/>
          <p:cNvPicPr>
            <a:picLocks noChangeAspect="1" noChangeArrowheads="1"/>
          </p:cNvPicPr>
          <p:nvPr/>
        </p:nvPicPr>
        <p:blipFill>
          <a:blip r:embed="rId2" cstate="print"/>
          <a:srcRect/>
          <a:stretch>
            <a:fillRect/>
          </a:stretch>
        </p:blipFill>
        <p:spPr bwMode="auto">
          <a:xfrm>
            <a:off x="3923928" y="980728"/>
            <a:ext cx="4978524" cy="511256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ru-RU" dirty="0"/>
              <a:t>Озеро </a:t>
            </a:r>
            <a:r>
              <a:rPr lang="ru-RU" dirty="0" err="1"/>
              <a:t>Инголь</a:t>
            </a:r>
            <a:endParaRPr lang="ru-RU" dirty="0"/>
          </a:p>
        </p:txBody>
      </p:sp>
      <p:pic>
        <p:nvPicPr>
          <p:cNvPr id="22530" name="Picture 2" descr="http://static.ngs.ru/cache/turizm/images/87ef1678c3cece9fed2011bb498cc5f4_1024_768.jpg"/>
          <p:cNvPicPr>
            <a:picLocks noChangeAspect="1" noChangeArrowheads="1"/>
          </p:cNvPicPr>
          <p:nvPr/>
        </p:nvPicPr>
        <p:blipFill>
          <a:blip r:embed="rId2" cstate="print"/>
          <a:srcRect/>
          <a:stretch>
            <a:fillRect/>
          </a:stretch>
        </p:blipFill>
        <p:spPr bwMode="auto">
          <a:xfrm>
            <a:off x="899592" y="1916832"/>
            <a:ext cx="7560840" cy="446449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1115616" y="4509120"/>
            <a:ext cx="7571184" cy="2348880"/>
          </a:xfrm>
        </p:spPr>
        <p:txBody>
          <a:bodyPr>
            <a:normAutofit fontScale="70000" lnSpcReduction="20000"/>
          </a:bodyPr>
          <a:lstStyle/>
          <a:p>
            <a:r>
              <a:rPr lang="ru-RU" dirty="0"/>
              <a:t>Озеро имеет овальную форму и, окруженное хребтами, больше похоже на наполненную кристально чистой водой чашу (дно просматривается здесь на глубину до 10 м!). </a:t>
            </a:r>
            <a:r>
              <a:rPr lang="ru-RU" dirty="0" err="1"/>
              <a:t>Инголь</a:t>
            </a:r>
            <a:r>
              <a:rPr lang="ru-RU" dirty="0"/>
              <a:t> не зря получило название </a:t>
            </a:r>
            <a:r>
              <a:rPr lang="ru-RU" b="1" dirty="0"/>
              <a:t>«Озеро здоровья»</a:t>
            </a:r>
            <a:r>
              <a:rPr lang="ru-RU" dirty="0"/>
              <a:t> - такой удивительной прозрачной воды нигде больше в округе нет. Все дело в большом содержании серебра, из-за чего озеро всегда остается чистым. Местные также используют в лечебных целях и иловые грязи, которыми изобилуют ровные озерные берега.</a:t>
            </a:r>
          </a:p>
        </p:txBody>
      </p:sp>
      <p:pic>
        <p:nvPicPr>
          <p:cNvPr id="21506" name="Picture 2" descr="&amp;Ocy;&amp;zcy;&amp;iecy;&amp;rcy;&amp;ocy; &amp;Icy;&amp;ncy;&amp;gcy;&amp;ocy;&amp;lcy;&amp;softcy;"/>
          <p:cNvPicPr>
            <a:picLocks noChangeAspect="1" noChangeArrowheads="1"/>
          </p:cNvPicPr>
          <p:nvPr/>
        </p:nvPicPr>
        <p:blipFill>
          <a:blip r:embed="rId2" cstate="print"/>
          <a:srcRect/>
          <a:stretch>
            <a:fillRect/>
          </a:stretch>
        </p:blipFill>
        <p:spPr bwMode="auto">
          <a:xfrm>
            <a:off x="1187624" y="188640"/>
            <a:ext cx="6984776" cy="428625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688</Words>
  <Application>Microsoft Office PowerPoint</Application>
  <PresentationFormat>Экран (4:3)</PresentationFormat>
  <Paragraphs>24</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Arial</vt:lpstr>
      <vt:lpstr>Calibri</vt:lpstr>
      <vt:lpstr>Тема Office</vt:lpstr>
      <vt:lpstr>КРАЙ голубых озёр</vt:lpstr>
      <vt:lpstr>Озеро ЛИНЁВО</vt:lpstr>
      <vt:lpstr>Презентация PowerPoint</vt:lpstr>
      <vt:lpstr>Презентация PowerPoint</vt:lpstr>
      <vt:lpstr>Презентация PowerPoint</vt:lpstr>
      <vt:lpstr>Презентация PowerPoint</vt:lpstr>
      <vt:lpstr>Презентация PowerPoint</vt:lpstr>
      <vt:lpstr>Озеро Инголь</vt:lpstr>
      <vt:lpstr>Презентация PowerPoint</vt:lpstr>
      <vt:lpstr>Презентация PowerPoint</vt:lpstr>
      <vt:lpstr>Презентация PowerPoint</vt:lpstr>
      <vt:lpstr>Легенда о живительном источнике </vt:lpstr>
      <vt:lpstr>Презентация PowerPoint</vt:lpstr>
      <vt:lpstr>Презентация PowerPoint</vt:lpstr>
      <vt:lpstr>Презентация PowerPoint</vt:lpstr>
    </vt:vector>
  </TitlesOfParts>
  <Company>МАОУ СОШ №8 г.Шарыпово</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Надежда</dc:creator>
  <cp:lastModifiedBy>USER</cp:lastModifiedBy>
  <cp:revision>10</cp:revision>
  <dcterms:created xsi:type="dcterms:W3CDTF">2015-08-29T08:53:11Z</dcterms:created>
  <dcterms:modified xsi:type="dcterms:W3CDTF">2024-02-11T07:23:52Z</dcterms:modified>
</cp:coreProperties>
</file>