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99" r:id="rId2"/>
    <p:sldId id="259" r:id="rId3"/>
    <p:sldId id="258" r:id="rId4"/>
    <p:sldId id="294" r:id="rId5"/>
    <p:sldId id="287" r:id="rId6"/>
    <p:sldId id="297" r:id="rId7"/>
    <p:sldId id="298" r:id="rId8"/>
    <p:sldId id="262" r:id="rId9"/>
    <p:sldId id="261" r:id="rId10"/>
    <p:sldId id="295" r:id="rId11"/>
    <p:sldId id="267" r:id="rId12"/>
    <p:sldId id="270" r:id="rId13"/>
    <p:sldId id="266" r:id="rId14"/>
    <p:sldId id="274" r:id="rId15"/>
    <p:sldId id="280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5A06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90C80E-D9F5-4F12-B1F0-BB4B71484258}" type="doc">
      <dgm:prSet loTypeId="urn:microsoft.com/office/officeart/2005/8/layout/vList5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97CFC813-F519-49A5-A459-27CB61B4656F}">
      <dgm:prSet custT="1"/>
      <dgm:spPr/>
      <dgm:t>
        <a:bodyPr/>
        <a:lstStyle/>
        <a:p>
          <a:pPr rtl="0"/>
          <a:r>
            <a:rPr lang="ru-RU" sz="1400" dirty="0"/>
            <a:t>развитие умения  ориентироваться в информационных потоках окружающего мира;</a:t>
          </a:r>
        </a:p>
      </dgm:t>
    </dgm:pt>
    <dgm:pt modelId="{895B1E52-D2A4-4802-A2EC-C1F666EA75A1}" type="parTrans" cxnId="{E7E43A53-0E7F-4B62-B4B6-E56195C2EBE3}">
      <dgm:prSet/>
      <dgm:spPr/>
      <dgm:t>
        <a:bodyPr/>
        <a:lstStyle/>
        <a:p>
          <a:endParaRPr lang="ru-RU"/>
        </a:p>
      </dgm:t>
    </dgm:pt>
    <dgm:pt modelId="{EB016DBB-3B29-45F5-BF4B-9ED6B0B2AA63}" type="sibTrans" cxnId="{E7E43A53-0E7F-4B62-B4B6-E56195C2EBE3}">
      <dgm:prSet/>
      <dgm:spPr/>
      <dgm:t>
        <a:bodyPr/>
        <a:lstStyle/>
        <a:p>
          <a:endParaRPr lang="ru-RU"/>
        </a:p>
      </dgm:t>
    </dgm:pt>
    <dgm:pt modelId="{B98C672B-666F-403E-AA22-D61ADAC273B5}">
      <dgm:prSet custT="1"/>
      <dgm:spPr/>
      <dgm:t>
        <a:bodyPr/>
        <a:lstStyle/>
        <a:p>
          <a:pPr rtl="0"/>
          <a:r>
            <a:rPr lang="ru-RU" sz="1400" dirty="0"/>
            <a:t>повышение</a:t>
          </a:r>
          <a:r>
            <a:rPr lang="ru-RU" sz="1200" dirty="0"/>
            <a:t> </a:t>
          </a:r>
          <a:r>
            <a:rPr lang="ru-RU" sz="1400" dirty="0"/>
            <a:t>мотивации</a:t>
          </a:r>
          <a:r>
            <a:rPr lang="ru-RU" sz="1200" dirty="0"/>
            <a:t> </a:t>
          </a:r>
          <a:r>
            <a:rPr lang="ru-RU" sz="1400" dirty="0"/>
            <a:t>обучения</a:t>
          </a:r>
          <a:r>
            <a:rPr lang="ru-RU" sz="1200" dirty="0"/>
            <a:t>;</a:t>
          </a:r>
        </a:p>
      </dgm:t>
    </dgm:pt>
    <dgm:pt modelId="{20622FFB-F430-4A4A-AB1C-56B5F265E064}" type="parTrans" cxnId="{FF05AA55-163D-4363-8C18-319058226217}">
      <dgm:prSet/>
      <dgm:spPr/>
      <dgm:t>
        <a:bodyPr/>
        <a:lstStyle/>
        <a:p>
          <a:endParaRPr lang="ru-RU"/>
        </a:p>
      </dgm:t>
    </dgm:pt>
    <dgm:pt modelId="{7B64DF74-9CF4-46AC-8BF0-F9529BB67B59}" type="sibTrans" cxnId="{FF05AA55-163D-4363-8C18-319058226217}">
      <dgm:prSet/>
      <dgm:spPr/>
      <dgm:t>
        <a:bodyPr/>
        <a:lstStyle/>
        <a:p>
          <a:endParaRPr lang="ru-RU"/>
        </a:p>
      </dgm:t>
    </dgm:pt>
    <dgm:pt modelId="{E93B8252-2564-4507-8B56-886C7660FD55}">
      <dgm:prSet custT="1"/>
      <dgm:spPr/>
      <dgm:t>
        <a:bodyPr/>
        <a:lstStyle/>
        <a:p>
          <a:pPr rtl="0"/>
          <a:r>
            <a:rPr lang="ru-RU" sz="1400" dirty="0"/>
            <a:t>развитие навыков учебной деятельности (планирование, рефлексия, самоконтроль);</a:t>
          </a:r>
        </a:p>
      </dgm:t>
    </dgm:pt>
    <dgm:pt modelId="{18C1C2D1-EA3F-4712-9ECB-A449ABF1EA20}" type="parTrans" cxnId="{5D0B4EE3-5F30-435B-8326-0D39557C5646}">
      <dgm:prSet/>
      <dgm:spPr/>
      <dgm:t>
        <a:bodyPr/>
        <a:lstStyle/>
        <a:p>
          <a:endParaRPr lang="ru-RU"/>
        </a:p>
      </dgm:t>
    </dgm:pt>
    <dgm:pt modelId="{2F4DD90C-C15F-4F39-B164-619DDCAB0E97}" type="sibTrans" cxnId="{5D0B4EE3-5F30-435B-8326-0D39557C5646}">
      <dgm:prSet/>
      <dgm:spPr/>
      <dgm:t>
        <a:bodyPr/>
        <a:lstStyle/>
        <a:p>
          <a:endParaRPr lang="ru-RU"/>
        </a:p>
      </dgm:t>
    </dgm:pt>
    <dgm:pt modelId="{5CAEAE98-2168-46E1-887E-0EF1DC095039}">
      <dgm:prSet custT="1"/>
      <dgm:spPr/>
      <dgm:t>
        <a:bodyPr/>
        <a:lstStyle/>
        <a:p>
          <a:pPr rtl="0"/>
          <a:r>
            <a:rPr lang="ru-RU" sz="1400" dirty="0"/>
            <a:t>овладение  широким спектром практических навыков и умений;</a:t>
          </a:r>
        </a:p>
      </dgm:t>
    </dgm:pt>
    <dgm:pt modelId="{ADEF4B7E-99CA-4B09-8A93-30D48EE963D4}" type="parTrans" cxnId="{440C1279-D1CD-4E93-ABB6-1347050708BF}">
      <dgm:prSet/>
      <dgm:spPr/>
      <dgm:t>
        <a:bodyPr/>
        <a:lstStyle/>
        <a:p>
          <a:endParaRPr lang="ru-RU"/>
        </a:p>
      </dgm:t>
    </dgm:pt>
    <dgm:pt modelId="{AD3FCA5B-2D10-4A16-B380-67E684E4EC82}" type="sibTrans" cxnId="{440C1279-D1CD-4E93-ABB6-1347050708BF}">
      <dgm:prSet/>
      <dgm:spPr/>
      <dgm:t>
        <a:bodyPr/>
        <a:lstStyle/>
        <a:p>
          <a:endParaRPr lang="ru-RU"/>
        </a:p>
      </dgm:t>
    </dgm:pt>
    <dgm:pt modelId="{3E931EF4-1143-48EB-AF6C-8095000CAC21}">
      <dgm:prSet custT="1"/>
      <dgm:spPr/>
      <dgm:t>
        <a:bodyPr/>
        <a:lstStyle/>
        <a:p>
          <a:pPr rtl="0"/>
          <a:r>
            <a:rPr lang="ru-RU" sz="1400" dirty="0"/>
            <a:t>активизация познавательной деятельности;  </a:t>
          </a:r>
        </a:p>
      </dgm:t>
    </dgm:pt>
    <dgm:pt modelId="{4EEF1A7A-0258-40BE-B682-08090FC17360}" type="parTrans" cxnId="{AA6CDA8A-1553-49D1-844A-5138BC5F7F39}">
      <dgm:prSet/>
      <dgm:spPr/>
      <dgm:t>
        <a:bodyPr/>
        <a:lstStyle/>
        <a:p>
          <a:endParaRPr lang="ru-RU"/>
        </a:p>
      </dgm:t>
    </dgm:pt>
    <dgm:pt modelId="{B5FECB2C-CCC1-4A04-A2CA-6E44ADEFFEFC}" type="sibTrans" cxnId="{AA6CDA8A-1553-49D1-844A-5138BC5F7F39}">
      <dgm:prSet/>
      <dgm:spPr/>
      <dgm:t>
        <a:bodyPr/>
        <a:lstStyle/>
        <a:p>
          <a:endParaRPr lang="ru-RU"/>
        </a:p>
      </dgm:t>
    </dgm:pt>
    <dgm:pt modelId="{AB3D9C27-5D94-4517-9644-6095CEB684C0}">
      <dgm:prSet custT="1"/>
      <dgm:spPr/>
      <dgm:t>
        <a:bodyPr/>
        <a:lstStyle/>
        <a:p>
          <a:pPr rtl="0"/>
          <a:r>
            <a:rPr lang="ru-RU" sz="1400" dirty="0"/>
            <a:t>усвоение за минимальный промежуток времени максимального объема информации;</a:t>
          </a:r>
        </a:p>
      </dgm:t>
    </dgm:pt>
    <dgm:pt modelId="{FBCAD8E9-E45D-497E-A4C5-6D3D8CB5C4BF}" type="parTrans" cxnId="{251F48C2-4311-4A8A-904F-31EDA561A4DB}">
      <dgm:prSet/>
      <dgm:spPr/>
      <dgm:t>
        <a:bodyPr/>
        <a:lstStyle/>
        <a:p>
          <a:endParaRPr lang="ru-RU"/>
        </a:p>
      </dgm:t>
    </dgm:pt>
    <dgm:pt modelId="{62760B07-3875-4FA3-873C-174AE096FA6B}" type="sibTrans" cxnId="{251F48C2-4311-4A8A-904F-31EDA561A4DB}">
      <dgm:prSet/>
      <dgm:spPr/>
      <dgm:t>
        <a:bodyPr/>
        <a:lstStyle/>
        <a:p>
          <a:endParaRPr lang="ru-RU"/>
        </a:p>
      </dgm:t>
    </dgm:pt>
    <dgm:pt modelId="{1D4F8101-B641-4C89-A640-EB96FDA43AEE}">
      <dgm:prSet custT="1"/>
      <dgm:spPr/>
      <dgm:t>
        <a:bodyPr/>
        <a:lstStyle/>
        <a:p>
          <a:pPr rtl="0"/>
          <a:r>
            <a:rPr lang="ru-RU" sz="1400" dirty="0"/>
            <a:t>повышение творческой активности обучающихся.</a:t>
          </a:r>
        </a:p>
      </dgm:t>
    </dgm:pt>
    <dgm:pt modelId="{5BEEF881-365A-41B1-8945-F87871D3FA72}" type="parTrans" cxnId="{78CEFE5C-12DF-4647-A041-85247103535A}">
      <dgm:prSet/>
      <dgm:spPr/>
      <dgm:t>
        <a:bodyPr/>
        <a:lstStyle/>
        <a:p>
          <a:endParaRPr lang="ru-RU"/>
        </a:p>
      </dgm:t>
    </dgm:pt>
    <dgm:pt modelId="{3F78825E-C890-4FDD-A156-F165AE4E63EE}" type="sibTrans" cxnId="{78CEFE5C-12DF-4647-A041-85247103535A}">
      <dgm:prSet/>
      <dgm:spPr/>
      <dgm:t>
        <a:bodyPr/>
        <a:lstStyle/>
        <a:p>
          <a:endParaRPr lang="ru-RU"/>
        </a:p>
      </dgm:t>
    </dgm:pt>
    <dgm:pt modelId="{D490ADE5-967A-4AB4-AB94-34FB0D381433}" type="pres">
      <dgm:prSet presAssocID="{9690C80E-D9F5-4F12-B1F0-BB4B71484258}" presName="Name0" presStyleCnt="0">
        <dgm:presLayoutVars>
          <dgm:dir/>
          <dgm:animLvl val="lvl"/>
          <dgm:resizeHandles val="exact"/>
        </dgm:presLayoutVars>
      </dgm:prSet>
      <dgm:spPr/>
    </dgm:pt>
    <dgm:pt modelId="{D67F09C2-0DA7-448E-B312-A44D355B437E}" type="pres">
      <dgm:prSet presAssocID="{97CFC813-F519-49A5-A459-27CB61B4656F}" presName="linNode" presStyleCnt="0"/>
      <dgm:spPr/>
    </dgm:pt>
    <dgm:pt modelId="{B5A6D77A-89C4-4F6E-86B0-21C9CC7E890C}" type="pres">
      <dgm:prSet presAssocID="{97CFC813-F519-49A5-A459-27CB61B4656F}" presName="parentText" presStyleLbl="node1" presStyleIdx="0" presStyleCnt="7" custScaleX="153509" custLinFactNeighborX="42971" custLinFactNeighborY="-62">
        <dgm:presLayoutVars>
          <dgm:chMax val="1"/>
          <dgm:bulletEnabled val="1"/>
        </dgm:presLayoutVars>
      </dgm:prSet>
      <dgm:spPr/>
    </dgm:pt>
    <dgm:pt modelId="{C39BA7BC-4582-45A6-B28B-CA8D28BF3D01}" type="pres">
      <dgm:prSet presAssocID="{EB016DBB-3B29-45F5-BF4B-9ED6B0B2AA63}" presName="sp" presStyleCnt="0"/>
      <dgm:spPr/>
    </dgm:pt>
    <dgm:pt modelId="{7D20F05C-96FC-490A-845F-B4D9199BC2D5}" type="pres">
      <dgm:prSet presAssocID="{B98C672B-666F-403E-AA22-D61ADAC273B5}" presName="linNode" presStyleCnt="0"/>
      <dgm:spPr/>
    </dgm:pt>
    <dgm:pt modelId="{7EF7A3AE-AB1E-4DA2-AEC9-C66DBB4A72DE}" type="pres">
      <dgm:prSet presAssocID="{B98C672B-666F-403E-AA22-D61ADAC273B5}" presName="parentText" presStyleLbl="node1" presStyleIdx="1" presStyleCnt="7" custScaleX="153509" custLinFactNeighborX="42971" custLinFactNeighborY="-2966">
        <dgm:presLayoutVars>
          <dgm:chMax val="1"/>
          <dgm:bulletEnabled val="1"/>
        </dgm:presLayoutVars>
      </dgm:prSet>
      <dgm:spPr/>
    </dgm:pt>
    <dgm:pt modelId="{9B820549-2495-4FD5-B50A-AA8043F89A11}" type="pres">
      <dgm:prSet presAssocID="{7B64DF74-9CF4-46AC-8BF0-F9529BB67B59}" presName="sp" presStyleCnt="0"/>
      <dgm:spPr/>
    </dgm:pt>
    <dgm:pt modelId="{FCFA8AA9-255D-44AF-8C5C-A65A9BB302EF}" type="pres">
      <dgm:prSet presAssocID="{E93B8252-2564-4507-8B56-886C7660FD55}" presName="linNode" presStyleCnt="0"/>
      <dgm:spPr/>
    </dgm:pt>
    <dgm:pt modelId="{0C980D67-0167-4234-B72B-2CF71BD34A15}" type="pres">
      <dgm:prSet presAssocID="{E93B8252-2564-4507-8B56-886C7660FD55}" presName="parentText" presStyleLbl="node1" presStyleIdx="2" presStyleCnt="7" custScaleX="153509" custLinFactNeighborX="42971" custLinFactNeighborY="-5870">
        <dgm:presLayoutVars>
          <dgm:chMax val="1"/>
          <dgm:bulletEnabled val="1"/>
        </dgm:presLayoutVars>
      </dgm:prSet>
      <dgm:spPr/>
    </dgm:pt>
    <dgm:pt modelId="{94118151-96B0-4B65-8853-DF96D5E9EFAF}" type="pres">
      <dgm:prSet presAssocID="{2F4DD90C-C15F-4F39-B164-619DDCAB0E97}" presName="sp" presStyleCnt="0"/>
      <dgm:spPr/>
    </dgm:pt>
    <dgm:pt modelId="{6C13A318-0C88-4E11-91C7-671346A0510C}" type="pres">
      <dgm:prSet presAssocID="{5CAEAE98-2168-46E1-887E-0EF1DC095039}" presName="linNode" presStyleCnt="0"/>
      <dgm:spPr/>
    </dgm:pt>
    <dgm:pt modelId="{ADCD85C3-D531-40A9-BC91-40229C7B79BA}" type="pres">
      <dgm:prSet presAssocID="{5CAEAE98-2168-46E1-887E-0EF1DC095039}" presName="parentText" presStyleLbl="node1" presStyleIdx="3" presStyleCnt="7" custScaleX="153509" custLinFactNeighborX="42971" custLinFactNeighborY="-8775">
        <dgm:presLayoutVars>
          <dgm:chMax val="1"/>
          <dgm:bulletEnabled val="1"/>
        </dgm:presLayoutVars>
      </dgm:prSet>
      <dgm:spPr/>
    </dgm:pt>
    <dgm:pt modelId="{33491561-5A6C-41ED-8585-EE78E83CAEEC}" type="pres">
      <dgm:prSet presAssocID="{AD3FCA5B-2D10-4A16-B380-67E684E4EC82}" presName="sp" presStyleCnt="0"/>
      <dgm:spPr/>
    </dgm:pt>
    <dgm:pt modelId="{E2FA5937-7C33-41FC-B0A8-DDE7B2264B2F}" type="pres">
      <dgm:prSet presAssocID="{3E931EF4-1143-48EB-AF6C-8095000CAC21}" presName="linNode" presStyleCnt="0"/>
      <dgm:spPr/>
    </dgm:pt>
    <dgm:pt modelId="{86166ECF-5249-42F8-836D-16CA0CD2F673}" type="pres">
      <dgm:prSet presAssocID="{3E931EF4-1143-48EB-AF6C-8095000CAC21}" presName="parentText" presStyleLbl="node1" presStyleIdx="4" presStyleCnt="7" custScaleX="151170">
        <dgm:presLayoutVars>
          <dgm:chMax val="1"/>
          <dgm:bulletEnabled val="1"/>
        </dgm:presLayoutVars>
      </dgm:prSet>
      <dgm:spPr/>
    </dgm:pt>
    <dgm:pt modelId="{22736EF5-8D31-4EDD-AC7D-8689E756ACFD}" type="pres">
      <dgm:prSet presAssocID="{B5FECB2C-CCC1-4A04-A2CA-6E44ADEFFEFC}" presName="sp" presStyleCnt="0"/>
      <dgm:spPr/>
    </dgm:pt>
    <dgm:pt modelId="{03938B6B-8803-45B0-B41D-7212A85D7C8C}" type="pres">
      <dgm:prSet presAssocID="{AB3D9C27-5D94-4517-9644-6095CEB684C0}" presName="linNode" presStyleCnt="0"/>
      <dgm:spPr/>
    </dgm:pt>
    <dgm:pt modelId="{EC065632-76DA-4302-A9ED-D651FDF8730D}" type="pres">
      <dgm:prSet presAssocID="{AB3D9C27-5D94-4517-9644-6095CEB684C0}" presName="parentText" presStyleLbl="node1" presStyleIdx="5" presStyleCnt="7" custScaleX="151169">
        <dgm:presLayoutVars>
          <dgm:chMax val="1"/>
          <dgm:bulletEnabled val="1"/>
        </dgm:presLayoutVars>
      </dgm:prSet>
      <dgm:spPr/>
    </dgm:pt>
    <dgm:pt modelId="{97950C3E-316A-4C65-BCD7-971524034DDF}" type="pres">
      <dgm:prSet presAssocID="{62760B07-3875-4FA3-873C-174AE096FA6B}" presName="sp" presStyleCnt="0"/>
      <dgm:spPr/>
    </dgm:pt>
    <dgm:pt modelId="{4A509059-34DD-4697-AF03-99625780AE95}" type="pres">
      <dgm:prSet presAssocID="{1D4F8101-B641-4C89-A640-EB96FDA43AEE}" presName="linNode" presStyleCnt="0"/>
      <dgm:spPr/>
    </dgm:pt>
    <dgm:pt modelId="{57F106E6-C9A5-427C-862B-1B1DECFFC616}" type="pres">
      <dgm:prSet presAssocID="{1D4F8101-B641-4C89-A640-EB96FDA43AEE}" presName="parentText" presStyleLbl="node1" presStyleIdx="6" presStyleCnt="7" custScaleX="153509">
        <dgm:presLayoutVars>
          <dgm:chMax val="1"/>
          <dgm:bulletEnabled val="1"/>
        </dgm:presLayoutVars>
      </dgm:prSet>
      <dgm:spPr/>
    </dgm:pt>
  </dgm:ptLst>
  <dgm:cxnLst>
    <dgm:cxn modelId="{21F09826-88B7-450D-AC2A-21F99EBF922E}" type="presOf" srcId="{1D4F8101-B641-4C89-A640-EB96FDA43AEE}" destId="{57F106E6-C9A5-427C-862B-1B1DECFFC616}" srcOrd="0" destOrd="0" presId="urn:microsoft.com/office/officeart/2005/8/layout/vList5"/>
    <dgm:cxn modelId="{47669538-D955-476A-B285-052673D253A2}" type="presOf" srcId="{AB3D9C27-5D94-4517-9644-6095CEB684C0}" destId="{EC065632-76DA-4302-A9ED-D651FDF8730D}" srcOrd="0" destOrd="0" presId="urn:microsoft.com/office/officeart/2005/8/layout/vList5"/>
    <dgm:cxn modelId="{1F306A5C-B1AA-479E-932D-A5880971F56F}" type="presOf" srcId="{97CFC813-F519-49A5-A459-27CB61B4656F}" destId="{B5A6D77A-89C4-4F6E-86B0-21C9CC7E890C}" srcOrd="0" destOrd="0" presId="urn:microsoft.com/office/officeart/2005/8/layout/vList5"/>
    <dgm:cxn modelId="{78CEFE5C-12DF-4647-A041-85247103535A}" srcId="{9690C80E-D9F5-4F12-B1F0-BB4B71484258}" destId="{1D4F8101-B641-4C89-A640-EB96FDA43AEE}" srcOrd="6" destOrd="0" parTransId="{5BEEF881-365A-41B1-8945-F87871D3FA72}" sibTransId="{3F78825E-C890-4FDD-A156-F165AE4E63EE}"/>
    <dgm:cxn modelId="{E7E43A53-0E7F-4B62-B4B6-E56195C2EBE3}" srcId="{9690C80E-D9F5-4F12-B1F0-BB4B71484258}" destId="{97CFC813-F519-49A5-A459-27CB61B4656F}" srcOrd="0" destOrd="0" parTransId="{895B1E52-D2A4-4802-A2EC-C1F666EA75A1}" sibTransId="{EB016DBB-3B29-45F5-BF4B-9ED6B0B2AA63}"/>
    <dgm:cxn modelId="{FF05AA55-163D-4363-8C18-319058226217}" srcId="{9690C80E-D9F5-4F12-B1F0-BB4B71484258}" destId="{B98C672B-666F-403E-AA22-D61ADAC273B5}" srcOrd="1" destOrd="0" parTransId="{20622FFB-F430-4A4A-AB1C-56B5F265E064}" sibTransId="{7B64DF74-9CF4-46AC-8BF0-F9529BB67B59}"/>
    <dgm:cxn modelId="{440C1279-D1CD-4E93-ABB6-1347050708BF}" srcId="{9690C80E-D9F5-4F12-B1F0-BB4B71484258}" destId="{5CAEAE98-2168-46E1-887E-0EF1DC095039}" srcOrd="3" destOrd="0" parTransId="{ADEF4B7E-99CA-4B09-8A93-30D48EE963D4}" sibTransId="{AD3FCA5B-2D10-4A16-B380-67E684E4EC82}"/>
    <dgm:cxn modelId="{4F185C5A-374D-44BD-A50B-10004080023D}" type="presOf" srcId="{9690C80E-D9F5-4F12-B1F0-BB4B71484258}" destId="{D490ADE5-967A-4AB4-AB94-34FB0D381433}" srcOrd="0" destOrd="0" presId="urn:microsoft.com/office/officeart/2005/8/layout/vList5"/>
    <dgm:cxn modelId="{AA6CDA8A-1553-49D1-844A-5138BC5F7F39}" srcId="{9690C80E-D9F5-4F12-B1F0-BB4B71484258}" destId="{3E931EF4-1143-48EB-AF6C-8095000CAC21}" srcOrd="4" destOrd="0" parTransId="{4EEF1A7A-0258-40BE-B682-08090FC17360}" sibTransId="{B5FECB2C-CCC1-4A04-A2CA-6E44ADEFFEFC}"/>
    <dgm:cxn modelId="{3CE3F696-B456-450D-9196-4F6C0D0C3A6A}" type="presOf" srcId="{3E931EF4-1143-48EB-AF6C-8095000CAC21}" destId="{86166ECF-5249-42F8-836D-16CA0CD2F673}" srcOrd="0" destOrd="0" presId="urn:microsoft.com/office/officeart/2005/8/layout/vList5"/>
    <dgm:cxn modelId="{862E79A5-F73C-43D8-9C7B-B261545A9D7F}" type="presOf" srcId="{5CAEAE98-2168-46E1-887E-0EF1DC095039}" destId="{ADCD85C3-D531-40A9-BC91-40229C7B79BA}" srcOrd="0" destOrd="0" presId="urn:microsoft.com/office/officeart/2005/8/layout/vList5"/>
    <dgm:cxn modelId="{2BA15CAE-6A6C-41FA-B253-FC6AF31D4984}" type="presOf" srcId="{B98C672B-666F-403E-AA22-D61ADAC273B5}" destId="{7EF7A3AE-AB1E-4DA2-AEC9-C66DBB4A72DE}" srcOrd="0" destOrd="0" presId="urn:microsoft.com/office/officeart/2005/8/layout/vList5"/>
    <dgm:cxn modelId="{251F48C2-4311-4A8A-904F-31EDA561A4DB}" srcId="{9690C80E-D9F5-4F12-B1F0-BB4B71484258}" destId="{AB3D9C27-5D94-4517-9644-6095CEB684C0}" srcOrd="5" destOrd="0" parTransId="{FBCAD8E9-E45D-497E-A4C5-6D3D8CB5C4BF}" sibTransId="{62760B07-3875-4FA3-873C-174AE096FA6B}"/>
    <dgm:cxn modelId="{5D0B4EE3-5F30-435B-8326-0D39557C5646}" srcId="{9690C80E-D9F5-4F12-B1F0-BB4B71484258}" destId="{E93B8252-2564-4507-8B56-886C7660FD55}" srcOrd="2" destOrd="0" parTransId="{18C1C2D1-EA3F-4712-9ECB-A449ABF1EA20}" sibTransId="{2F4DD90C-C15F-4F39-B164-619DDCAB0E97}"/>
    <dgm:cxn modelId="{E92CB3E7-413B-46E5-AEFF-798C5AA4B180}" type="presOf" srcId="{E93B8252-2564-4507-8B56-886C7660FD55}" destId="{0C980D67-0167-4234-B72B-2CF71BD34A15}" srcOrd="0" destOrd="0" presId="urn:microsoft.com/office/officeart/2005/8/layout/vList5"/>
    <dgm:cxn modelId="{E69BCBC1-749D-4E00-AEFE-CAAC6BF8E645}" type="presParOf" srcId="{D490ADE5-967A-4AB4-AB94-34FB0D381433}" destId="{D67F09C2-0DA7-448E-B312-A44D355B437E}" srcOrd="0" destOrd="0" presId="urn:microsoft.com/office/officeart/2005/8/layout/vList5"/>
    <dgm:cxn modelId="{97CC7E8D-FA00-45D1-873F-57115089B4AA}" type="presParOf" srcId="{D67F09C2-0DA7-448E-B312-A44D355B437E}" destId="{B5A6D77A-89C4-4F6E-86B0-21C9CC7E890C}" srcOrd="0" destOrd="0" presId="urn:microsoft.com/office/officeart/2005/8/layout/vList5"/>
    <dgm:cxn modelId="{61EDA5D3-ED27-4BE7-B847-ABEC4E38257D}" type="presParOf" srcId="{D490ADE5-967A-4AB4-AB94-34FB0D381433}" destId="{C39BA7BC-4582-45A6-B28B-CA8D28BF3D01}" srcOrd="1" destOrd="0" presId="urn:microsoft.com/office/officeart/2005/8/layout/vList5"/>
    <dgm:cxn modelId="{E0335377-6F92-4C32-AA9E-F9B96BD72FAF}" type="presParOf" srcId="{D490ADE5-967A-4AB4-AB94-34FB0D381433}" destId="{7D20F05C-96FC-490A-845F-B4D9199BC2D5}" srcOrd="2" destOrd="0" presId="urn:microsoft.com/office/officeart/2005/8/layout/vList5"/>
    <dgm:cxn modelId="{29772354-033D-4E0B-8F0C-CEED21CD7AE8}" type="presParOf" srcId="{7D20F05C-96FC-490A-845F-B4D9199BC2D5}" destId="{7EF7A3AE-AB1E-4DA2-AEC9-C66DBB4A72DE}" srcOrd="0" destOrd="0" presId="urn:microsoft.com/office/officeart/2005/8/layout/vList5"/>
    <dgm:cxn modelId="{7F892C65-1E95-4848-8EE3-3174F69563E5}" type="presParOf" srcId="{D490ADE5-967A-4AB4-AB94-34FB0D381433}" destId="{9B820549-2495-4FD5-B50A-AA8043F89A11}" srcOrd="3" destOrd="0" presId="urn:microsoft.com/office/officeart/2005/8/layout/vList5"/>
    <dgm:cxn modelId="{3ECAF09F-7375-4F37-A5D1-5894CCF3DE28}" type="presParOf" srcId="{D490ADE5-967A-4AB4-AB94-34FB0D381433}" destId="{FCFA8AA9-255D-44AF-8C5C-A65A9BB302EF}" srcOrd="4" destOrd="0" presId="urn:microsoft.com/office/officeart/2005/8/layout/vList5"/>
    <dgm:cxn modelId="{218905C7-DCC5-4C10-B1B7-B9765EDE9E78}" type="presParOf" srcId="{FCFA8AA9-255D-44AF-8C5C-A65A9BB302EF}" destId="{0C980D67-0167-4234-B72B-2CF71BD34A15}" srcOrd="0" destOrd="0" presId="urn:microsoft.com/office/officeart/2005/8/layout/vList5"/>
    <dgm:cxn modelId="{E5B3A654-DEC5-45BB-829F-C8E545C00AF8}" type="presParOf" srcId="{D490ADE5-967A-4AB4-AB94-34FB0D381433}" destId="{94118151-96B0-4B65-8853-DF96D5E9EFAF}" srcOrd="5" destOrd="0" presId="urn:microsoft.com/office/officeart/2005/8/layout/vList5"/>
    <dgm:cxn modelId="{2BBAE04B-8B09-4CA3-80B2-21DE0731A69E}" type="presParOf" srcId="{D490ADE5-967A-4AB4-AB94-34FB0D381433}" destId="{6C13A318-0C88-4E11-91C7-671346A0510C}" srcOrd="6" destOrd="0" presId="urn:microsoft.com/office/officeart/2005/8/layout/vList5"/>
    <dgm:cxn modelId="{A3B46563-081F-4DE9-A804-361F5A93CF06}" type="presParOf" srcId="{6C13A318-0C88-4E11-91C7-671346A0510C}" destId="{ADCD85C3-D531-40A9-BC91-40229C7B79BA}" srcOrd="0" destOrd="0" presId="urn:microsoft.com/office/officeart/2005/8/layout/vList5"/>
    <dgm:cxn modelId="{269C8BAD-3521-40C2-A75E-F7575701CE03}" type="presParOf" srcId="{D490ADE5-967A-4AB4-AB94-34FB0D381433}" destId="{33491561-5A6C-41ED-8585-EE78E83CAEEC}" srcOrd="7" destOrd="0" presId="urn:microsoft.com/office/officeart/2005/8/layout/vList5"/>
    <dgm:cxn modelId="{DCDDF090-C03C-4707-8D81-21C15FFE1D4E}" type="presParOf" srcId="{D490ADE5-967A-4AB4-AB94-34FB0D381433}" destId="{E2FA5937-7C33-41FC-B0A8-DDE7B2264B2F}" srcOrd="8" destOrd="0" presId="urn:microsoft.com/office/officeart/2005/8/layout/vList5"/>
    <dgm:cxn modelId="{7F852681-D963-4C2D-A75E-EF5D58FEE60F}" type="presParOf" srcId="{E2FA5937-7C33-41FC-B0A8-DDE7B2264B2F}" destId="{86166ECF-5249-42F8-836D-16CA0CD2F673}" srcOrd="0" destOrd="0" presId="urn:microsoft.com/office/officeart/2005/8/layout/vList5"/>
    <dgm:cxn modelId="{DA12F15B-13BA-4642-BAD2-8A76D5AB1364}" type="presParOf" srcId="{D490ADE5-967A-4AB4-AB94-34FB0D381433}" destId="{22736EF5-8D31-4EDD-AC7D-8689E756ACFD}" srcOrd="9" destOrd="0" presId="urn:microsoft.com/office/officeart/2005/8/layout/vList5"/>
    <dgm:cxn modelId="{73C6AB94-93D4-4EA0-B4CE-0B2D3F4C7A60}" type="presParOf" srcId="{D490ADE5-967A-4AB4-AB94-34FB0D381433}" destId="{03938B6B-8803-45B0-B41D-7212A85D7C8C}" srcOrd="10" destOrd="0" presId="urn:microsoft.com/office/officeart/2005/8/layout/vList5"/>
    <dgm:cxn modelId="{AE10E19D-E9DD-48D4-8008-AF3BB8901A54}" type="presParOf" srcId="{03938B6B-8803-45B0-B41D-7212A85D7C8C}" destId="{EC065632-76DA-4302-A9ED-D651FDF8730D}" srcOrd="0" destOrd="0" presId="urn:microsoft.com/office/officeart/2005/8/layout/vList5"/>
    <dgm:cxn modelId="{8EA06C5E-CCD4-43CD-9E25-46FA3FB72764}" type="presParOf" srcId="{D490ADE5-967A-4AB4-AB94-34FB0D381433}" destId="{97950C3E-316A-4C65-BCD7-971524034DDF}" srcOrd="11" destOrd="0" presId="urn:microsoft.com/office/officeart/2005/8/layout/vList5"/>
    <dgm:cxn modelId="{0647FE00-A224-4000-A8A3-1BBF5383C9DD}" type="presParOf" srcId="{D490ADE5-967A-4AB4-AB94-34FB0D381433}" destId="{4A509059-34DD-4697-AF03-99625780AE95}" srcOrd="12" destOrd="0" presId="urn:microsoft.com/office/officeart/2005/8/layout/vList5"/>
    <dgm:cxn modelId="{716B5B0B-87D4-4277-BC80-D9BA214EF65C}" type="presParOf" srcId="{4A509059-34DD-4697-AF03-99625780AE95}" destId="{57F106E6-C9A5-427C-862B-1B1DECFFC616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A6D77A-89C4-4F6E-86B0-21C9CC7E890C}">
      <dsp:nvSpPr>
        <dsp:cNvPr id="0" name=""/>
        <dsp:cNvSpPr/>
      </dsp:nvSpPr>
      <dsp:spPr>
        <a:xfrm>
          <a:off x="2016229" y="2"/>
          <a:ext cx="2944752" cy="705297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развитие умения  ориентироваться в информационных потоках окружающего мира;</a:t>
          </a:r>
        </a:p>
      </dsp:txBody>
      <dsp:txXfrm>
        <a:off x="2050659" y="34432"/>
        <a:ext cx="2875892" cy="636437"/>
      </dsp:txXfrm>
    </dsp:sp>
    <dsp:sp modelId="{7EF7A3AE-AB1E-4DA2-AEC9-C66DBB4A72DE}">
      <dsp:nvSpPr>
        <dsp:cNvPr id="0" name=""/>
        <dsp:cNvSpPr/>
      </dsp:nvSpPr>
      <dsp:spPr>
        <a:xfrm>
          <a:off x="2016229" y="720083"/>
          <a:ext cx="2944752" cy="705297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повышение</a:t>
          </a:r>
          <a:r>
            <a:rPr lang="ru-RU" sz="1200" kern="1200" dirty="0"/>
            <a:t> </a:t>
          </a:r>
          <a:r>
            <a:rPr lang="ru-RU" sz="1400" kern="1200" dirty="0"/>
            <a:t>мотивации</a:t>
          </a:r>
          <a:r>
            <a:rPr lang="ru-RU" sz="1200" kern="1200" dirty="0"/>
            <a:t> </a:t>
          </a:r>
          <a:r>
            <a:rPr lang="ru-RU" sz="1400" kern="1200" dirty="0"/>
            <a:t>обучения</a:t>
          </a:r>
          <a:r>
            <a:rPr lang="ru-RU" sz="1200" kern="1200" dirty="0"/>
            <a:t>;</a:t>
          </a:r>
        </a:p>
      </dsp:txBody>
      <dsp:txXfrm>
        <a:off x="2050659" y="754513"/>
        <a:ext cx="2875892" cy="636437"/>
      </dsp:txXfrm>
    </dsp:sp>
    <dsp:sp modelId="{0C980D67-0167-4234-B72B-2CF71BD34A15}">
      <dsp:nvSpPr>
        <dsp:cNvPr id="0" name=""/>
        <dsp:cNvSpPr/>
      </dsp:nvSpPr>
      <dsp:spPr>
        <a:xfrm>
          <a:off x="2016229" y="1440163"/>
          <a:ext cx="2944752" cy="705297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развитие навыков учебной деятельности (планирование, рефлексия, самоконтроль);</a:t>
          </a:r>
        </a:p>
      </dsp:txBody>
      <dsp:txXfrm>
        <a:off x="2050659" y="1474593"/>
        <a:ext cx="2875892" cy="636437"/>
      </dsp:txXfrm>
    </dsp:sp>
    <dsp:sp modelId="{ADCD85C3-D531-40A9-BC91-40229C7B79BA}">
      <dsp:nvSpPr>
        <dsp:cNvPr id="0" name=""/>
        <dsp:cNvSpPr/>
      </dsp:nvSpPr>
      <dsp:spPr>
        <a:xfrm>
          <a:off x="2016229" y="2160237"/>
          <a:ext cx="2944752" cy="705297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овладение  широким спектром практических навыков и умений;</a:t>
          </a:r>
        </a:p>
      </dsp:txBody>
      <dsp:txXfrm>
        <a:off x="2050659" y="2194667"/>
        <a:ext cx="2875892" cy="636437"/>
      </dsp:txXfrm>
    </dsp:sp>
    <dsp:sp modelId="{86166ECF-5249-42F8-836D-16CA0CD2F673}">
      <dsp:nvSpPr>
        <dsp:cNvPr id="0" name=""/>
        <dsp:cNvSpPr/>
      </dsp:nvSpPr>
      <dsp:spPr>
        <a:xfrm>
          <a:off x="1191919" y="2962689"/>
          <a:ext cx="2899883" cy="705297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активизация познавательной деятельности;  </a:t>
          </a:r>
        </a:p>
      </dsp:txBody>
      <dsp:txXfrm>
        <a:off x="1226349" y="2997119"/>
        <a:ext cx="2831023" cy="636437"/>
      </dsp:txXfrm>
    </dsp:sp>
    <dsp:sp modelId="{EC065632-76DA-4302-A9ED-D651FDF8730D}">
      <dsp:nvSpPr>
        <dsp:cNvPr id="0" name=""/>
        <dsp:cNvSpPr/>
      </dsp:nvSpPr>
      <dsp:spPr>
        <a:xfrm>
          <a:off x="1191919" y="3703252"/>
          <a:ext cx="2899864" cy="705297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3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усвоение за минимальный промежуток времени максимального объема информации;</a:t>
          </a:r>
        </a:p>
      </dsp:txBody>
      <dsp:txXfrm>
        <a:off x="1226349" y="3737682"/>
        <a:ext cx="2831004" cy="636437"/>
      </dsp:txXfrm>
    </dsp:sp>
    <dsp:sp modelId="{57F106E6-C9A5-427C-862B-1B1DECFFC616}">
      <dsp:nvSpPr>
        <dsp:cNvPr id="0" name=""/>
        <dsp:cNvSpPr/>
      </dsp:nvSpPr>
      <dsp:spPr>
        <a:xfrm>
          <a:off x="1191919" y="4443814"/>
          <a:ext cx="2944752" cy="705297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повышение творческой активности обучающихся.</a:t>
          </a:r>
        </a:p>
      </dsp:txBody>
      <dsp:txXfrm>
        <a:off x="1226349" y="4478244"/>
        <a:ext cx="2875892" cy="6364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C157BA-5CF2-4220-A7C9-24B6880036C9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36AE8-5457-4263-951D-01914A2EC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C2C42C-69BC-4C8C-9A7B-C23A078A7C3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ABB827-8A11-41B7-88CE-595ABD9A61C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FB362-6447-441D-86E5-0A5DEE48CA0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B47B90-DC79-449C-AD83-91840B541E9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C4461A-3984-4F9C-9DCE-E2C79B00DDB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4EBE9-4C1F-42E6-A96C-AF25B609A0A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CA1D36-E5E8-4997-889A-8CD14A5815E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E8C642-3A01-417F-9289-5877EF6ED4C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B93F7A-1C99-4EF3-975E-98FE503BED4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F4D919-DD54-42BE-BF43-F53773A08EF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97C2BA-CAB1-41F1-91C6-7CA612F456F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BC4B77-1221-40D2-807D-13A7183D46B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5BD0E1E-F8AA-4E69-AD5E-654CE93CE1F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uchi.ru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25F5A9-7339-493A-BA40-3703AD06BC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548681"/>
            <a:ext cx="7918648" cy="1584176"/>
          </a:xfrm>
        </p:spPr>
        <p:txBody>
          <a:bodyPr/>
          <a:lstStyle/>
          <a:p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Федеральное государственное бюджетное образовательное </a:t>
            </a:r>
            <a:b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учреждение высшего образования «Южно-Уральский государственный гуманитарно-педагогический университет»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74A4740-E3D3-4CCD-B1F4-ED1ED8E017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888432"/>
          </a:xfrm>
        </p:spPr>
        <p:txBody>
          <a:bodyPr/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Тема: </a:t>
            </a:r>
            <a:r>
              <a:rPr kumimoji="0" lang="ru-RU" sz="1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Использование ИКТ и цифровых образовательных ресурсов (ЦОР) в начальной школе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18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18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18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                      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1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Подготовила:                                                 Жульмухаметова Жанара </a:t>
            </a:r>
            <a:r>
              <a:rPr kumimoji="0" lang="ru-RU" sz="1800" b="0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Дусимбаевна</a:t>
            </a:r>
            <a:endParaRPr kumimoji="0" lang="ru-RU" sz="18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гр. ЗФ-109-169-2-1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8609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412776"/>
            <a:ext cx="8351837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Clr>
                <a:srgbClr val="002060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ru-RU" altLang="ru-RU" sz="2400" kern="0" dirty="0">
                <a:latin typeface="+mn-lt"/>
                <a:cs typeface="Arial"/>
              </a:rPr>
              <a:t>Расширяет виды учебной деятельности обучающихся (поиск и обработка информации по предмету из Интернета);</a:t>
            </a:r>
            <a:endParaRPr lang="en-US" altLang="ru-RU" sz="2400" kern="0" dirty="0">
              <a:latin typeface="+mn-lt"/>
              <a:cs typeface="Arial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002060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ru-RU" altLang="ru-RU" sz="2400" kern="0" dirty="0">
                <a:latin typeface="+mn-lt"/>
                <a:cs typeface="Arial"/>
              </a:rPr>
              <a:t>Предоставляет возможности для профессионального творческого общения и оперативного обмена информацией;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2060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ru-RU" altLang="ru-RU" sz="2400" kern="0" dirty="0">
                <a:latin typeface="+mn-lt"/>
                <a:cs typeface="Arial"/>
              </a:rPr>
              <a:t>Дает возможности для профессионального роста;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2060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ru-RU" altLang="ru-RU" sz="2400" kern="0" dirty="0">
                <a:latin typeface="+mn-lt"/>
                <a:cs typeface="Arial"/>
              </a:rPr>
              <a:t>Открывает творческие возможности для учителя по подбору и использованию дидактического материала;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2060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ru-RU" altLang="ru-RU" sz="2400" kern="0" dirty="0">
                <a:latin typeface="+mn-lt"/>
                <a:cs typeface="Arial"/>
              </a:rPr>
              <a:t>Позволяет использовать на уроке современные технические средства, увлекательные                                       для обучающихся.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404664"/>
            <a:ext cx="6840537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0" dirty="0">
                <a:solidFill>
                  <a:srgbClr val="7030A0"/>
                </a:solidFill>
                <a:latin typeface="Times New Roman"/>
                <a:cs typeface="Times New Roman"/>
              </a:rPr>
              <a:t>Работа с ресурсами </a:t>
            </a:r>
            <a:r>
              <a:rPr lang="ru-RU" sz="3200" b="1" kern="0" dirty="0">
                <a:solidFill>
                  <a:srgbClr val="7030A0"/>
                </a:solidFill>
                <a:latin typeface="Arial"/>
                <a:cs typeface="Times New Roman"/>
              </a:rPr>
              <a:t>Интернет</a:t>
            </a:r>
            <a:endParaRPr lang="ru-RU" kern="0" dirty="0">
              <a:solidFill>
                <a:srgbClr val="7030A0"/>
              </a:solidFill>
            </a:endParaRPr>
          </a:p>
        </p:txBody>
      </p:sp>
      <p:pic>
        <p:nvPicPr>
          <p:cNvPr id="4" name="Picture 6" descr="Check list of RLA connected with Tax - Группа МинТакс: Налоги, Аудит, Право, МСФО, НСФО, Аутсорсинг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88640"/>
            <a:ext cx="1458416" cy="14584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8888" y="333375"/>
            <a:ext cx="71294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0" dirty="0">
                <a:solidFill>
                  <a:srgbClr val="7030A0"/>
                </a:solidFill>
                <a:latin typeface="Times New Roman"/>
                <a:cs typeface="Times New Roman"/>
              </a:rPr>
              <a:t>Работа с ресурсами </a:t>
            </a:r>
            <a:r>
              <a:rPr lang="ru-RU" sz="3200" b="1" kern="0" dirty="0">
                <a:solidFill>
                  <a:srgbClr val="7030A0"/>
                </a:solidFill>
                <a:latin typeface="Arial"/>
                <a:cs typeface="Times New Roman"/>
              </a:rPr>
              <a:t>Интернет</a:t>
            </a:r>
            <a:endParaRPr lang="ru-RU" kern="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650" y="1277938"/>
            <a:ext cx="795655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kumimoji="1" lang="ru-RU" sz="2400" dirty="0">
                <a:solidFill>
                  <a:srgbClr val="002060"/>
                </a:solidFill>
                <a:latin typeface="+mn-lt"/>
                <a:cs typeface="+mn-cs"/>
              </a:rPr>
              <a:t>Материалы по окружающему миру, математике, русскому языку, литературному чтению и др.  Нестандартные и очень оригинальные игры, различные опыты помогут сделать любой урок развивающим.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980728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2"/>
              </a:rPr>
              <a:t>Образовательная платформа «</a:t>
            </a:r>
            <a:r>
              <a:rPr lang="ru-RU" dirty="0" err="1">
                <a:hlinkClick r:id="rId2"/>
              </a:rPr>
              <a:t>Учи.ру</a:t>
            </a:r>
            <a:r>
              <a:rPr lang="ru-RU" dirty="0">
                <a:hlinkClick r:id="rId2"/>
              </a:rPr>
              <a:t>»                                           </a:t>
            </a:r>
            <a:r>
              <a:rPr lang="en-US" dirty="0">
                <a:hlinkClick r:id="rId2"/>
              </a:rPr>
              <a:t>https://uchi.ru/</a:t>
            </a:r>
            <a:r>
              <a:rPr lang="ru-RU" dirty="0"/>
              <a:t>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BADF108A-0B95-4083-A80F-08C8A677B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847598"/>
            <a:ext cx="6553472" cy="3533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82575"/>
            <a:ext cx="84969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ИКТ на уроке и во внеурочной деятельности</a:t>
            </a:r>
            <a:endParaRPr lang="ru-RU" sz="3200" kern="0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A6637730-0949-4BF1-B632-1FCDC78D4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052736"/>
            <a:ext cx="3416549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025AFE85-2D89-4FB2-9FB6-B75E7E103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878" y="1052736"/>
            <a:ext cx="348855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3C78CE73-959B-4276-99B6-0FD8E9A295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89040"/>
            <a:ext cx="334454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6C11FA5B-3F32-4858-AEBF-F975434C3E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861048"/>
            <a:ext cx="374441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050" y="815975"/>
            <a:ext cx="597693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kern="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«НЕ НАВРЕДИ!» </a:t>
            </a:r>
            <a:br>
              <a:rPr lang="ru-RU" sz="4000" b="1" kern="0" dirty="0">
                <a:solidFill>
                  <a:schemeClr val="accent1">
                    <a:lumMod val="50000"/>
                  </a:schemeClr>
                </a:solidFill>
                <a:latin typeface="Arial"/>
                <a:ea typeface="+mj-ea"/>
                <a:cs typeface="+mj-cs"/>
              </a:rPr>
            </a:br>
            <a:endParaRPr lang="ru-RU" sz="1600" kern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1916113"/>
            <a:ext cx="8424862" cy="24191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ru-RU" sz="2800" kern="0" dirty="0">
                <a:latin typeface="+mn-lt"/>
                <a:cs typeface="+mn-cs"/>
              </a:rPr>
              <a:t>Спектр использования возможности ИКТ в </a:t>
            </a:r>
            <a:r>
              <a:rPr lang="en-US" sz="2800" kern="0" dirty="0">
                <a:latin typeface="+mn-lt"/>
                <a:cs typeface="+mn-cs"/>
              </a:rPr>
              <a:t> </a:t>
            </a:r>
            <a:r>
              <a:rPr lang="ru-RU" sz="2800" kern="0" dirty="0">
                <a:latin typeface="+mn-lt"/>
                <a:cs typeface="+mn-cs"/>
              </a:rPr>
              <a:t>образовательном процессе достаточно широк. </a:t>
            </a:r>
          </a:p>
          <a:p>
            <a:pPr marL="342900" indent="-342900" eaLnBrk="1" hangingPunct="1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ru-RU" sz="2800" kern="0" dirty="0">
                <a:latin typeface="+mn-lt"/>
                <a:cs typeface="+mn-cs"/>
              </a:rPr>
              <a:t>Однако, работая с детьми младшего школьного возраста, мы должны помнить заповедь:</a:t>
            </a:r>
            <a:endParaRPr lang="en-US" sz="2800" kern="0" dirty="0">
              <a:latin typeface="+mn-lt"/>
              <a:cs typeface="+mn-cs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800" b="1" kern="0" dirty="0">
                <a:solidFill>
                  <a:srgbClr val="002060"/>
                </a:solidFill>
                <a:latin typeface="+mn-lt"/>
                <a:cs typeface="+mn-cs"/>
              </a:rPr>
              <a:t>                       </a:t>
            </a:r>
            <a:r>
              <a:rPr lang="ru-RU" sz="2800" b="1" kern="0" dirty="0">
                <a:solidFill>
                  <a:srgbClr val="FF0000"/>
                </a:solidFill>
                <a:latin typeface="+mn-lt"/>
                <a:cs typeface="+mn-cs"/>
              </a:rPr>
              <a:t>«НЕ НАВРЕДИ!»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07904" y="332656"/>
            <a:ext cx="52928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Учитель-ученик  - </a:t>
            </a:r>
            <a:br>
              <a:rPr lang="ru-RU" sz="3600" b="1" kern="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</a:br>
            <a:r>
              <a:rPr lang="ru-RU" sz="3600" b="1" kern="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это основа любого урока!</a:t>
            </a:r>
            <a:endParaRPr lang="ru-RU" sz="3600" kern="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132856"/>
            <a:ext cx="7992888" cy="4524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kern="0" dirty="0">
                <a:cs typeface="+mn-cs"/>
              </a:rPr>
              <a:t>Да, возможности использования информационно-коммуникационных технологий на уроках </a:t>
            </a:r>
            <a:r>
              <a:rPr lang="ru-RU" sz="3200" b="1" kern="0" dirty="0">
                <a:cs typeface="+mn-cs"/>
              </a:rPr>
              <a:t>огромны</a:t>
            </a:r>
            <a:r>
              <a:rPr lang="ru-RU" sz="3200" kern="0" dirty="0">
                <a:solidFill>
                  <a:srgbClr val="002060"/>
                </a:solidFill>
                <a:cs typeface="+mn-cs"/>
              </a:rPr>
              <a:t>, </a:t>
            </a:r>
            <a:r>
              <a:rPr lang="ru-RU" sz="3200" kern="0" dirty="0">
                <a:cs typeface="+mn-cs"/>
              </a:rPr>
              <a:t>но, конечно же, они </a:t>
            </a:r>
            <a:r>
              <a:rPr lang="ru-RU" sz="3200" b="1" u="sng" kern="0" dirty="0">
                <a:cs typeface="+mn-cs"/>
              </a:rPr>
              <a:t>не могут заменить учителя</a:t>
            </a:r>
            <a:r>
              <a:rPr lang="ru-RU" sz="3200" b="1" kern="0" dirty="0">
                <a:cs typeface="+mn-cs"/>
              </a:rPr>
              <a:t>.</a:t>
            </a:r>
            <a:r>
              <a:rPr lang="ru-RU" sz="3200" kern="0" dirty="0">
                <a:solidFill>
                  <a:srgbClr val="002060"/>
                </a:solidFill>
                <a:cs typeface="+mn-cs"/>
              </a:rPr>
              <a:t> </a:t>
            </a:r>
            <a:r>
              <a:rPr lang="ru-RU" sz="3200" kern="0" dirty="0">
                <a:cs typeface="+mn-cs"/>
              </a:rPr>
              <a:t>Без него трудно себе представить урок. Восприятие записанного на доске текста отличается от восприятия произнесенного человеком текста, в который вложены эмоции и чувства!</a:t>
            </a:r>
            <a:endParaRPr lang="ru-RU" sz="3200" kern="0" dirty="0">
              <a:latin typeface="Arial" charset="0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7CB508C-90DA-40B4-A152-511578E347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3168352" cy="175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3240360"/>
          </a:xfrm>
          <a:prstGeom prst="rect">
            <a:avLst/>
          </a:prstGeom>
          <a:noFill/>
        </p:spPr>
        <p:txBody>
          <a:bodyPr wrap="none">
            <a:prstTxWarp prst="textDeflateBottom">
              <a:avLst>
                <a:gd name="adj" fmla="val 74327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A758B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Спасибо  за внимание !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6013" y="765175"/>
            <a:ext cx="734377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rgbClr val="7030A0"/>
                </a:solidFill>
              </a:rPr>
              <a:t>Основная цель применения ИКТ состоит в повышении качества обучения 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6147" name="Прямоугольник 4"/>
          <p:cNvSpPr>
            <a:spLocks noChangeArrowheads="1"/>
          </p:cNvSpPr>
          <p:nvPr/>
        </p:nvSpPr>
        <p:spPr bwMode="auto">
          <a:xfrm>
            <a:off x="395536" y="1916113"/>
            <a:ext cx="8208715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800" b="1" i="1" dirty="0"/>
              <a:t>Качество обучения </a:t>
            </a:r>
            <a:r>
              <a:rPr lang="ru-RU" altLang="ru-RU" sz="2800" dirty="0">
                <a:solidFill>
                  <a:srgbClr val="002060"/>
                </a:solidFill>
              </a:rPr>
              <a:t>– </a:t>
            </a:r>
            <a:r>
              <a:rPr lang="ru-RU" altLang="ru-RU" sz="2800" dirty="0"/>
              <a:t>это, то для чего мы работаем. </a:t>
            </a:r>
          </a:p>
          <a:p>
            <a:pPr algn="ctr" eaLnBrk="1" hangingPunct="1"/>
            <a:r>
              <a:rPr lang="en-US" altLang="ru-RU" sz="2800" dirty="0"/>
              <a:t>   </a:t>
            </a:r>
            <a:r>
              <a:rPr lang="ru-RU" altLang="ru-RU" sz="2800" dirty="0"/>
              <a:t>С помощью компьютерных технологий можно решить следующие </a:t>
            </a:r>
            <a:r>
              <a:rPr lang="ru-RU" altLang="ru-RU" sz="2800" b="1" i="1" dirty="0"/>
              <a:t>задачи:</a:t>
            </a:r>
            <a:r>
              <a:rPr lang="ru-RU" altLang="ru-RU" sz="2800" b="1" dirty="0">
                <a:solidFill>
                  <a:srgbClr val="002060"/>
                </a:solidFill>
              </a:rPr>
              <a:t> </a:t>
            </a:r>
            <a:endParaRPr lang="ru-RU" altLang="ru-RU" sz="2800" dirty="0">
              <a:solidFill>
                <a:srgbClr val="002060"/>
              </a:solidFill>
            </a:endParaRPr>
          </a:p>
          <a:p>
            <a:pPr algn="ctr" eaLnBrk="1" hangingPunct="1"/>
            <a:r>
              <a:rPr lang="ru-RU" altLang="ru-RU" sz="2800" dirty="0">
                <a:solidFill>
                  <a:srgbClr val="002060"/>
                </a:solidFill>
              </a:rPr>
              <a:t> </a:t>
            </a:r>
          </a:p>
          <a:p>
            <a:pPr algn="ctr" eaLnBrk="1" hangingPunct="1">
              <a:buFont typeface="Wingdings" pitchFamily="2" charset="2"/>
              <a:buChar char="q"/>
            </a:pPr>
            <a:r>
              <a:rPr lang="ru-RU" altLang="ru-RU" sz="2800" dirty="0"/>
              <a:t>усиление интенсивности урока</a:t>
            </a:r>
          </a:p>
          <a:p>
            <a:pPr algn="ctr" eaLnBrk="1" hangingPunct="1">
              <a:buFont typeface="Wingdings" pitchFamily="2" charset="2"/>
              <a:buChar char="q"/>
            </a:pPr>
            <a:r>
              <a:rPr lang="en-US" altLang="ru-RU" sz="2800" dirty="0"/>
              <a:t> </a:t>
            </a:r>
            <a:r>
              <a:rPr lang="ru-RU" altLang="ru-RU" sz="2800" dirty="0"/>
              <a:t>повышение мотивации обучающихся</a:t>
            </a:r>
          </a:p>
          <a:p>
            <a:pPr algn="ctr" eaLnBrk="1" hangingPunct="1">
              <a:buFont typeface="Wingdings" pitchFamily="2" charset="2"/>
              <a:buChar char="q"/>
            </a:pPr>
            <a:r>
              <a:rPr lang="ru-RU" altLang="ru-RU" sz="2800" dirty="0"/>
              <a:t> мониторинг их достижений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39552" y="836712"/>
            <a:ext cx="82296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4000" b="1" kern="0" dirty="0">
                <a:solidFill>
                  <a:srgbClr val="7030A0"/>
                </a:solidFill>
                <a:latin typeface="Arial"/>
              </a:rPr>
              <a:t>Возможности ИКТ </a:t>
            </a:r>
            <a:br>
              <a:rPr lang="ru-RU" sz="7200" kern="0" dirty="0">
                <a:solidFill>
                  <a:srgbClr val="FFFFFF"/>
                </a:solidFill>
                <a:latin typeface="Arial"/>
              </a:rPr>
            </a:br>
            <a:endParaRPr lang="ru-RU" sz="72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052736"/>
            <a:ext cx="8424862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ru-RU" sz="2400" kern="0" dirty="0">
                <a:latin typeface="+mn-lt"/>
                <a:cs typeface="+mn-cs"/>
              </a:rPr>
              <a:t>помогает улучшить и разнообразить наглядность на уроке: электронные энциклопедии и словари, музыкальные физкультурные минутки, динамические паузы, зарядка для глаз, записи образцового чтения небольших по объёму литературных произведений, интерактивные плакаты;</a:t>
            </a:r>
          </a:p>
          <a:p>
            <a:pPr marL="342900" indent="-342900" eaLnBrk="1" hangingPunct="1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ru-RU" sz="2400" kern="0" dirty="0">
                <a:latin typeface="+mn-lt"/>
                <a:cs typeface="+mn-cs"/>
              </a:rPr>
              <a:t> </a:t>
            </a:r>
            <a:r>
              <a:rPr lang="ru-RU" sz="2400" kern="0" dirty="0"/>
              <a:t>создание презентаций;</a:t>
            </a:r>
            <a:endParaRPr lang="ru-RU" sz="2400" kern="0" dirty="0">
              <a:latin typeface="+mn-lt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ru-RU" sz="2400" kern="0" dirty="0">
                <a:latin typeface="+mn-lt"/>
                <a:cs typeface="+mn-cs"/>
              </a:rPr>
              <a:t>создание и подготовка дидактических материалов;</a:t>
            </a:r>
          </a:p>
          <a:p>
            <a:pPr marL="342900" indent="-342900" eaLnBrk="1" hangingPunct="1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ru-RU" sz="2400" kern="0" dirty="0">
                <a:latin typeface="+mn-lt"/>
                <a:cs typeface="+mn-cs"/>
              </a:rPr>
              <a:t>создание тестовых работ;</a:t>
            </a:r>
          </a:p>
          <a:p>
            <a:pPr marL="342900" indent="-342900" eaLnBrk="1" hangingPunct="1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ru-RU" sz="2400" kern="0" dirty="0">
                <a:latin typeface="+mn-lt"/>
                <a:cs typeface="+mn-cs"/>
              </a:rPr>
              <a:t> создание мониторингов  по отслеживанию результатов обучения и воспитания;</a:t>
            </a:r>
          </a:p>
          <a:p>
            <a:pPr marL="342900" indent="-342900" eaLnBrk="1" hangingPunct="1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ru-RU" sz="2400" kern="0" dirty="0">
                <a:latin typeface="+mn-lt"/>
                <a:cs typeface="+mn-cs"/>
              </a:rPr>
              <a:t> обобщение методического опыта в электронном виде и т. д.</a:t>
            </a:r>
          </a:p>
          <a:p>
            <a:pPr marL="342900" indent="-342900" eaLnBrk="1" hangingPunct="1">
              <a:spcBef>
                <a:spcPct val="20000"/>
              </a:spcBef>
              <a:defRPr/>
            </a:pPr>
            <a:endParaRPr lang="ru-RU" sz="2400" kern="0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576064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  <a:cs typeface="Arial"/>
              </a:rPr>
              <a:t>Из опыта использования 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910031"/>
          </a:xfrm>
        </p:spPr>
        <p:txBody>
          <a:bodyPr/>
          <a:lstStyle/>
          <a:p>
            <a:pPr lvl="0"/>
            <a:r>
              <a:rPr lang="ru-RU" sz="2400" dirty="0"/>
              <a:t>Использование готовых </a:t>
            </a:r>
            <a:r>
              <a:rPr lang="ru-RU" sz="2400" dirty="0" err="1"/>
              <a:t>мультимедийных</a:t>
            </a:r>
            <a:r>
              <a:rPr lang="ru-RU" sz="2400" dirty="0"/>
              <a:t> продуктов</a:t>
            </a:r>
            <a:endParaRPr lang="ru-RU" sz="2400" dirty="0">
              <a:latin typeface="Calibri" pitchFamily="34" charset="0"/>
              <a:cs typeface="Times New Roman" pitchFamily="18" charset="0"/>
            </a:endParaRPr>
          </a:p>
          <a:p>
            <a:pPr lvl="0"/>
            <a:r>
              <a:rPr lang="ru-RU" sz="2400" dirty="0"/>
              <a:t>Использование ресурсов сети Интернет для подготовки к урокам или для самообразования</a:t>
            </a:r>
            <a:endParaRPr lang="ru-RU" sz="2400" dirty="0">
              <a:latin typeface="Calibri" pitchFamily="34" charset="0"/>
              <a:cs typeface="Times New Roman" pitchFamily="18" charset="0"/>
            </a:endParaRPr>
          </a:p>
          <a:p>
            <a:pPr lvl="0"/>
            <a:r>
              <a:rPr lang="ru-RU" sz="2400" dirty="0"/>
              <a:t>Использование компьютерных технологий во внеурочное время</a:t>
            </a:r>
            <a:endParaRPr lang="ru-RU" sz="2400" dirty="0">
              <a:latin typeface="Calibri" pitchFamily="34" charset="0"/>
              <a:cs typeface="Times New Roman" pitchFamily="18" charset="0"/>
            </a:endParaRPr>
          </a:p>
          <a:p>
            <a:pPr lvl="0"/>
            <a:r>
              <a:rPr lang="ru-RU" sz="2400" dirty="0"/>
              <a:t>Использование компьютерных технологий в работе с родителями</a:t>
            </a:r>
            <a:endParaRPr lang="ru-RU" sz="2400" dirty="0">
              <a:latin typeface="Calibri" pitchFamily="34" charset="0"/>
              <a:cs typeface="Times New Roman" pitchFamily="18" charset="0"/>
            </a:endParaRPr>
          </a:p>
          <a:p>
            <a:pPr lvl="0"/>
            <a:r>
              <a:rPr lang="ru-RU" sz="2400" dirty="0"/>
              <a:t>Профессиональные форумы, работа в сетевых профессиональных ассоциациях</a:t>
            </a:r>
            <a:endParaRPr lang="ru-RU" sz="2400" dirty="0">
              <a:latin typeface="Calibri" pitchFamily="34" charset="0"/>
              <a:cs typeface="Times New Roman" pitchFamily="18" charset="0"/>
            </a:endParaRPr>
          </a:p>
          <a:p>
            <a:pPr lvl="0"/>
            <a:r>
              <a:rPr lang="ru-RU" sz="2400" dirty="0"/>
              <a:t>Использование  сети Интернет для участия в дистанционных конкурсах, олимпиадах, конференциях</a:t>
            </a:r>
            <a:endParaRPr lang="ru-RU" sz="2400" dirty="0">
              <a:latin typeface="Calibri" pitchFamily="34" charset="0"/>
              <a:cs typeface="Times New Roman" pitchFamily="18" charset="0"/>
            </a:endParaRPr>
          </a:p>
          <a:p>
            <a:pPr lvl="0"/>
            <a:r>
              <a:rPr lang="ru-RU" sz="2400" dirty="0"/>
              <a:t>Дистанционное образование (курсы повышения квалификации)</a:t>
            </a:r>
            <a:endParaRPr lang="ru-RU" sz="2400" dirty="0">
              <a:latin typeface="Calibri" pitchFamily="34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763688" y="1124744"/>
          <a:ext cx="5328592" cy="5149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Выноска со стрелкой вниз 13"/>
          <p:cNvSpPr/>
          <p:nvPr/>
        </p:nvSpPr>
        <p:spPr>
          <a:xfrm>
            <a:off x="611560" y="188640"/>
            <a:ext cx="7848872" cy="864096"/>
          </a:xfrm>
          <a:prstGeom prst="downArrowCallou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776864" cy="64807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6"/>
                </a:solidFill>
              </a:rPr>
              <a:t>Эффективность использования ИКТ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481F4C9-0073-449A-A078-DEC8F67FA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59"/>
            <a:ext cx="2880320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5AA219FF-C3B6-42FD-A1C5-84CACE7E88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9079"/>
            <a:ext cx="2592288" cy="219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D83A6F0F-010E-4D4F-8D75-4E69B7779A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898" y="4063145"/>
            <a:ext cx="2880320" cy="219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691680" y="4005064"/>
            <a:ext cx="2286000" cy="93662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Первичное закрепление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300192" y="2636912"/>
            <a:ext cx="2301875" cy="9286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Самостоятельная работа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5856" y="1844824"/>
            <a:ext cx="2376488" cy="93662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Самоопределение к деятельности</a:t>
            </a:r>
            <a:r>
              <a:rPr lang="ru-RU" dirty="0"/>
              <a:t> 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64088" y="4005064"/>
            <a:ext cx="2160587" cy="9286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Включение в систему знаний и повторения</a:t>
            </a:r>
            <a:r>
              <a:rPr lang="ru-RU" dirty="0"/>
              <a:t> 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2564904"/>
            <a:ext cx="2357438" cy="92868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Актуализация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 знаний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03848" y="5445224"/>
            <a:ext cx="2714625" cy="83978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Рефлексия учебной деятельности</a:t>
            </a:r>
            <a:r>
              <a:rPr lang="ru-RU" dirty="0"/>
              <a:t> </a:t>
            </a:r>
          </a:p>
        </p:txBody>
      </p:sp>
      <p:cxnSp>
        <p:nvCxnSpPr>
          <p:cNvPr id="11" name="Прямая соединительная линия 10"/>
          <p:cNvCxnSpPr>
            <a:stCxn id="8" idx="1"/>
          </p:cNvCxnSpPr>
          <p:nvPr/>
        </p:nvCxnSpPr>
        <p:spPr>
          <a:xfrm rot="10800000" flipV="1">
            <a:off x="2695848" y="5865911"/>
            <a:ext cx="508000" cy="758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605463" y="4652963"/>
            <a:ext cx="334962" cy="4365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424936" cy="1143000"/>
          </a:xfrm>
        </p:spPr>
        <p:txBody>
          <a:bodyPr/>
          <a:lstStyle/>
          <a:p>
            <a:r>
              <a:rPr lang="ru-RU" sz="3600" b="1" dirty="0">
                <a:solidFill>
                  <a:srgbClr val="7030A0"/>
                </a:solidFill>
              </a:rPr>
              <a:t>ИКТ технологии могут быть использованы на разных этапах урока:</a:t>
            </a:r>
            <a:endParaRPr lang="ru-RU" sz="36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олнце 21"/>
          <p:cNvSpPr/>
          <p:nvPr/>
        </p:nvSpPr>
        <p:spPr>
          <a:xfrm>
            <a:off x="2411760" y="1196752"/>
            <a:ext cx="3960440" cy="3672408"/>
          </a:xfrm>
          <a:prstGeom prst="sun">
            <a:avLst>
              <a:gd name="adj" fmla="val 18911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3131840" y="2204864"/>
            <a:ext cx="266429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 dirty="0"/>
              <a:t>Формы </a:t>
            </a:r>
            <a:r>
              <a:rPr lang="ru-RU" sz="2800" b="1" i="1" dirty="0" err="1"/>
              <a:t>использования</a:t>
            </a:r>
            <a:r>
              <a:rPr lang="ru-RU" sz="2400" b="1" i="1" dirty="0" err="1"/>
              <a:t>ИКТ</a:t>
            </a:r>
            <a:r>
              <a:rPr lang="ru-RU" sz="2800" b="1" i="1" dirty="0"/>
              <a:t> на уроках</a:t>
            </a:r>
          </a:p>
        </p:txBody>
      </p:sp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1728788" y="4846638"/>
            <a:ext cx="2232025" cy="6508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cs typeface="+mn-cs"/>
              </a:rPr>
              <a:t>Электронный   учебник</a:t>
            </a:r>
          </a:p>
        </p:txBody>
      </p:sp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684213" y="3608388"/>
            <a:ext cx="2087562" cy="6508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cs typeface="+mn-cs"/>
              </a:rPr>
              <a:t>Обучающие программы</a:t>
            </a:r>
          </a:p>
        </p:txBody>
      </p:sp>
      <p:sp>
        <p:nvSpPr>
          <p:cNvPr id="98312" name="Text Box 8"/>
          <p:cNvSpPr txBox="1">
            <a:spLocks noChangeArrowheads="1"/>
          </p:cNvSpPr>
          <p:nvPr/>
        </p:nvSpPr>
        <p:spPr bwMode="auto">
          <a:xfrm>
            <a:off x="539750" y="2492375"/>
            <a:ext cx="1944688" cy="37623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cs typeface="+mn-cs"/>
              </a:rPr>
              <a:t>Презентации</a:t>
            </a:r>
          </a:p>
        </p:txBody>
      </p:sp>
      <p:sp>
        <p:nvSpPr>
          <p:cNvPr id="98313" name="Text Box 9"/>
          <p:cNvSpPr txBox="1">
            <a:spLocks noChangeArrowheads="1"/>
          </p:cNvSpPr>
          <p:nvPr/>
        </p:nvSpPr>
        <p:spPr bwMode="auto">
          <a:xfrm>
            <a:off x="467544" y="1052736"/>
            <a:ext cx="2808288" cy="6461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cs typeface="+mn-cs"/>
              </a:rPr>
              <a:t>Инновационный учебно-методический комплекс</a:t>
            </a:r>
          </a:p>
        </p:txBody>
      </p:sp>
      <p:sp>
        <p:nvSpPr>
          <p:cNvPr id="98316" name="Text Box 12"/>
          <p:cNvSpPr txBox="1">
            <a:spLocks noChangeArrowheads="1"/>
          </p:cNvSpPr>
          <p:nvPr/>
        </p:nvSpPr>
        <p:spPr bwMode="auto">
          <a:xfrm>
            <a:off x="5868144" y="1052736"/>
            <a:ext cx="2736850" cy="6461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cs typeface="+mn-cs"/>
              </a:rPr>
              <a:t>Тесты, диагностические и контрольные работы</a:t>
            </a:r>
          </a:p>
        </p:txBody>
      </p:sp>
      <p:sp>
        <p:nvSpPr>
          <p:cNvPr id="98317" name="Text Box 13"/>
          <p:cNvSpPr txBox="1">
            <a:spLocks noChangeArrowheads="1"/>
          </p:cNvSpPr>
          <p:nvPr/>
        </p:nvSpPr>
        <p:spPr bwMode="auto">
          <a:xfrm>
            <a:off x="6660232" y="2564904"/>
            <a:ext cx="2016125" cy="6461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cs typeface="+mn-cs"/>
              </a:rPr>
              <a:t>Учебные проекты</a:t>
            </a:r>
          </a:p>
        </p:txBody>
      </p:sp>
      <p:sp>
        <p:nvSpPr>
          <p:cNvPr id="98318" name="Text Box 14"/>
          <p:cNvSpPr txBox="1">
            <a:spLocks noChangeArrowheads="1"/>
          </p:cNvSpPr>
          <p:nvPr/>
        </p:nvSpPr>
        <p:spPr bwMode="auto">
          <a:xfrm>
            <a:off x="6012160" y="3861048"/>
            <a:ext cx="2690813" cy="3683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cs typeface="+mn-cs"/>
              </a:rPr>
              <a:t>Тренажёры</a:t>
            </a:r>
          </a:p>
        </p:txBody>
      </p:sp>
      <p:sp>
        <p:nvSpPr>
          <p:cNvPr id="98320" name="Text Box 16"/>
          <p:cNvSpPr txBox="1">
            <a:spLocks noChangeArrowheads="1"/>
          </p:cNvSpPr>
          <p:nvPr/>
        </p:nvSpPr>
        <p:spPr bwMode="auto">
          <a:xfrm>
            <a:off x="4932040" y="4869160"/>
            <a:ext cx="2482850" cy="37623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cs typeface="+mn-cs"/>
              </a:rPr>
              <a:t>Интернет</a:t>
            </a:r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3275856" y="476672"/>
            <a:ext cx="2690813" cy="3698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cs typeface="+mn-cs"/>
              </a:rPr>
              <a:t>Видеофильмы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98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1000"/>
                                        <p:tgtEl>
                                          <p:spTgt spid="98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1000"/>
                                        <p:tgtEl>
                                          <p:spTgt spid="98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1000"/>
                                        <p:tgtEl>
                                          <p:spTgt spid="98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1000"/>
                                        <p:tgtEl>
                                          <p:spTgt spid="98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1000"/>
                                        <p:tgtEl>
                                          <p:spTgt spid="98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98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8" grpId="0"/>
      <p:bldP spid="98310" grpId="0" animBg="1"/>
      <p:bldP spid="98311" grpId="0" animBg="1"/>
      <p:bldP spid="98312" grpId="0" animBg="1"/>
      <p:bldP spid="98313" grpId="0" animBg="1"/>
      <p:bldP spid="98316" grpId="0" animBg="1"/>
      <p:bldP spid="98317" grpId="0" animBg="1"/>
      <p:bldP spid="98318" grpId="0" animBg="1"/>
      <p:bldP spid="98320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04664"/>
            <a:ext cx="9144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solidFill>
                  <a:srgbClr val="002060"/>
                </a:solidFill>
              </a:rPr>
              <a:t>Пословица гласит: </a:t>
            </a:r>
            <a:endParaRPr lang="en-US" sz="3200" b="1" dirty="0">
              <a:solidFill>
                <a:srgbClr val="002060"/>
              </a:solidFill>
            </a:endParaRPr>
          </a:p>
          <a:p>
            <a:pPr eaLnBrk="1" hangingPunct="1">
              <a:defRPr/>
            </a:pPr>
            <a:r>
              <a:rPr lang="ru-RU" sz="3600" b="1" dirty="0">
                <a:solidFill>
                  <a:srgbClr val="7030A0"/>
                </a:solidFill>
              </a:rPr>
              <a:t>       «Я услышал – и забыл, </a:t>
            </a:r>
          </a:p>
          <a:p>
            <a:pPr eaLnBrk="1" hangingPunct="1">
              <a:defRPr/>
            </a:pPr>
            <a:r>
              <a:rPr lang="ru-RU" sz="3600" b="1" dirty="0">
                <a:solidFill>
                  <a:srgbClr val="7030A0"/>
                </a:solidFill>
              </a:rPr>
              <a:t>                           я увидел – и запомнил»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2143116"/>
            <a:ext cx="7128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srgbClr val="002060"/>
                </a:solidFill>
              </a:rPr>
              <a:t>По данным учёных человек запоминает </a:t>
            </a:r>
            <a:endParaRPr lang="ru-RU" sz="3200" kern="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3286124"/>
            <a:ext cx="6552728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ru-RU" sz="3200" b="1" kern="0" dirty="0"/>
              <a:t>20%</a:t>
            </a:r>
            <a:r>
              <a:rPr lang="ru-RU" sz="3200" kern="0" dirty="0"/>
              <a:t>  услышанного </a:t>
            </a:r>
            <a:r>
              <a:rPr lang="ru-RU" sz="3200" b="1" kern="0" dirty="0"/>
              <a:t>  </a:t>
            </a:r>
          </a:p>
          <a:p>
            <a:pPr marL="342900" indent="-342900" algn="ctr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ru-RU" sz="3200" b="1" kern="0" dirty="0"/>
              <a:t>30%</a:t>
            </a:r>
            <a:r>
              <a:rPr lang="ru-RU" sz="3200" kern="0" dirty="0"/>
              <a:t>      увиденного    </a:t>
            </a:r>
            <a:endParaRPr lang="en-US" sz="3200" kern="0" dirty="0"/>
          </a:p>
          <a:p>
            <a:pPr marL="342900" indent="-342900" algn="ctr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ru-RU" sz="3200" kern="0" dirty="0"/>
              <a:t>более </a:t>
            </a:r>
            <a:r>
              <a:rPr lang="ru-RU" sz="3200" b="1" kern="0" dirty="0"/>
              <a:t>50%</a:t>
            </a:r>
            <a:r>
              <a:rPr lang="ru-RU" sz="3200" kern="0" dirty="0"/>
              <a:t> того, что он видит </a:t>
            </a:r>
            <a:endParaRPr lang="en-US" sz="3200" kern="0" dirty="0"/>
          </a:p>
          <a:p>
            <a:pPr algn="ctr" eaLnBrk="1" hangingPunct="1">
              <a:spcBef>
                <a:spcPct val="20000"/>
              </a:spcBef>
              <a:defRPr/>
            </a:pPr>
            <a:r>
              <a:rPr lang="en-US" sz="3200" kern="0" dirty="0"/>
              <a:t>   </a:t>
            </a:r>
            <a:r>
              <a:rPr lang="ru-RU" sz="3200" kern="0" dirty="0"/>
              <a:t>и слышит</a:t>
            </a:r>
            <a:r>
              <a:rPr lang="en-US" sz="3200" kern="0" dirty="0"/>
              <a:t> </a:t>
            </a:r>
            <a:r>
              <a:rPr lang="ru-RU" sz="3200" kern="0" dirty="0"/>
              <a:t>одновременно. </a:t>
            </a:r>
            <a:endParaRPr lang="en-US" sz="3200" kern="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41764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>
                <a:ea typeface="+mj-ea"/>
                <a:cs typeface="+mj-cs"/>
              </a:rPr>
              <a:t>Когда ученик видит такую яркую доску, то все внимание направлено уже на нее, на учителя, на предмет обсуждения.</a:t>
            </a:r>
            <a:endParaRPr lang="ru-RU" b="1" kern="0" dirty="0"/>
          </a:p>
        </p:txBody>
      </p:sp>
      <p:pic>
        <p:nvPicPr>
          <p:cNvPr id="17412" name="Picture 4" descr="https://i.mycdn.me/image?id=932955054591&amp;t=3&amp;plc=API&amp;viewToken=8R8djMMKO4RdkT4-Hdzmpg&amp;tkn=*v1wflSfCuLB7VtGbWNaSWK_A26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429000"/>
            <a:ext cx="5832648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A50021"/>
      </a:hlink>
      <a:folHlink>
        <a:srgbClr val="808080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A50021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2520</TotalTime>
  <Words>590</Words>
  <Application>Microsoft Office PowerPoint</Application>
  <PresentationFormat>Экран (4:3)</PresentationFormat>
  <Paragraphs>85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Оформление по умолчанию</vt:lpstr>
      <vt:lpstr>Федеральное государственное бюджетное образовательное  учреждение высшего образования «Южно-Уральский государственный гуманитарно-педагогический университет»</vt:lpstr>
      <vt:lpstr>Презентация PowerPoint</vt:lpstr>
      <vt:lpstr>Презентация PowerPoint</vt:lpstr>
      <vt:lpstr>Из опыта использования ИКТ</vt:lpstr>
      <vt:lpstr>Эффективность использования ИКТ</vt:lpstr>
      <vt:lpstr>ИКТ технологии могут быть использованы на разных этапах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внимание ! 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технологий в нач.школе</dc:title>
  <dc:creator>Сафура</dc:creator>
  <cp:lastModifiedBy>Жанара</cp:lastModifiedBy>
  <cp:revision>219</cp:revision>
  <dcterms:created xsi:type="dcterms:W3CDTF">2012-09-18T19:05:21Z</dcterms:created>
  <dcterms:modified xsi:type="dcterms:W3CDTF">2024-01-11T10:28:21Z</dcterms:modified>
</cp:coreProperties>
</file>