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notesMasterIdLst>
    <p:notesMasterId r:id="rId18"/>
  </p:notesMasterIdLst>
  <p:handoutMasterIdLst>
    <p:handoutMasterId r:id="rId19"/>
  </p:handoutMasterIdLst>
  <p:sldIdLst>
    <p:sldId id="1850" r:id="rId2"/>
    <p:sldId id="2098" r:id="rId3"/>
    <p:sldId id="2099" r:id="rId4"/>
    <p:sldId id="2100" r:id="rId5"/>
    <p:sldId id="2101" r:id="rId6"/>
    <p:sldId id="2102" r:id="rId7"/>
    <p:sldId id="2103" r:id="rId8"/>
    <p:sldId id="2104" r:id="rId9"/>
    <p:sldId id="2105" r:id="rId10"/>
    <p:sldId id="2107" r:id="rId11"/>
    <p:sldId id="2108" r:id="rId12"/>
    <p:sldId id="2109" r:id="rId13"/>
    <p:sldId id="2110" r:id="rId14"/>
    <p:sldId id="2111" r:id="rId15"/>
    <p:sldId id="2112" r:id="rId16"/>
    <p:sldId id="2113" r:id="rId17"/>
  </p:sldIdLst>
  <p:sldSz cx="9144000" cy="5143500" type="screen16x9"/>
  <p:notesSz cx="6888163" cy="10020300"/>
  <p:defaultTextStyle>
    <a:defPPr>
      <a:defRPr lang="ru-RU"/>
    </a:defPPr>
    <a:lvl1pPr algn="l" rtl="0" fontAlgn="base">
      <a:spcBef>
        <a:spcPct val="0"/>
      </a:spcBef>
      <a:spcAft>
        <a:spcPct val="0"/>
      </a:spcAft>
      <a:defRPr sz="1600" kern="1200">
        <a:solidFill>
          <a:schemeClr val="tx1"/>
        </a:solidFill>
        <a:latin typeface="Arial Unicode MS" pitchFamily="34" charset="-128"/>
        <a:ea typeface="Arial Unicode MS" pitchFamily="34" charset="-128"/>
        <a:cs typeface="Arial Unicode MS" pitchFamily="34" charset="-128"/>
      </a:defRPr>
    </a:lvl1pPr>
    <a:lvl2pPr marL="455613" indent="1588" algn="l" rtl="0" fontAlgn="base">
      <a:spcBef>
        <a:spcPct val="0"/>
      </a:spcBef>
      <a:spcAft>
        <a:spcPct val="0"/>
      </a:spcAft>
      <a:defRPr sz="1600" kern="1200">
        <a:solidFill>
          <a:schemeClr val="tx1"/>
        </a:solidFill>
        <a:latin typeface="Arial Unicode MS" pitchFamily="34" charset="-128"/>
        <a:ea typeface="Arial Unicode MS" pitchFamily="34" charset="-128"/>
        <a:cs typeface="Arial Unicode MS" pitchFamily="34" charset="-128"/>
      </a:defRPr>
    </a:lvl2pPr>
    <a:lvl3pPr marL="912813" indent="1588" algn="l" rtl="0" fontAlgn="base">
      <a:spcBef>
        <a:spcPct val="0"/>
      </a:spcBef>
      <a:spcAft>
        <a:spcPct val="0"/>
      </a:spcAft>
      <a:defRPr sz="1600" kern="1200">
        <a:solidFill>
          <a:schemeClr val="tx1"/>
        </a:solidFill>
        <a:latin typeface="Arial Unicode MS" pitchFamily="34" charset="-128"/>
        <a:ea typeface="Arial Unicode MS" pitchFamily="34" charset="-128"/>
        <a:cs typeface="Arial Unicode MS" pitchFamily="34" charset="-128"/>
      </a:defRPr>
    </a:lvl3pPr>
    <a:lvl4pPr marL="1370013" indent="1588" algn="l" rtl="0" fontAlgn="base">
      <a:spcBef>
        <a:spcPct val="0"/>
      </a:spcBef>
      <a:spcAft>
        <a:spcPct val="0"/>
      </a:spcAft>
      <a:defRPr sz="1600" kern="1200">
        <a:solidFill>
          <a:schemeClr val="tx1"/>
        </a:solidFill>
        <a:latin typeface="Arial Unicode MS" pitchFamily="34" charset="-128"/>
        <a:ea typeface="Arial Unicode MS" pitchFamily="34" charset="-128"/>
        <a:cs typeface="Arial Unicode MS" pitchFamily="34" charset="-128"/>
      </a:defRPr>
    </a:lvl4pPr>
    <a:lvl5pPr marL="1827213" indent="1588" algn="l" rtl="0" fontAlgn="base">
      <a:spcBef>
        <a:spcPct val="0"/>
      </a:spcBef>
      <a:spcAft>
        <a:spcPct val="0"/>
      </a:spcAft>
      <a:defRPr sz="1600" kern="1200">
        <a:solidFill>
          <a:schemeClr val="tx1"/>
        </a:solidFill>
        <a:latin typeface="Arial Unicode MS" pitchFamily="34" charset="-128"/>
        <a:ea typeface="Arial Unicode MS" pitchFamily="34" charset="-128"/>
        <a:cs typeface="Arial Unicode MS" pitchFamily="34" charset="-128"/>
      </a:defRPr>
    </a:lvl5pPr>
    <a:lvl6pPr marL="2286000" algn="l" defTabSz="914400" rtl="0" eaLnBrk="1" latinLnBrk="0" hangingPunct="1">
      <a:defRPr sz="1600" kern="1200">
        <a:solidFill>
          <a:schemeClr val="tx1"/>
        </a:solidFill>
        <a:latin typeface="Arial Unicode MS" pitchFamily="34" charset="-128"/>
        <a:ea typeface="Arial Unicode MS" pitchFamily="34" charset="-128"/>
        <a:cs typeface="Arial Unicode MS" pitchFamily="34" charset="-128"/>
      </a:defRPr>
    </a:lvl6pPr>
    <a:lvl7pPr marL="2743200" algn="l" defTabSz="914400" rtl="0" eaLnBrk="1" latinLnBrk="0" hangingPunct="1">
      <a:defRPr sz="1600" kern="1200">
        <a:solidFill>
          <a:schemeClr val="tx1"/>
        </a:solidFill>
        <a:latin typeface="Arial Unicode MS" pitchFamily="34" charset="-128"/>
        <a:ea typeface="Arial Unicode MS" pitchFamily="34" charset="-128"/>
        <a:cs typeface="Arial Unicode MS" pitchFamily="34" charset="-128"/>
      </a:defRPr>
    </a:lvl7pPr>
    <a:lvl8pPr marL="3200400" algn="l" defTabSz="914400" rtl="0" eaLnBrk="1" latinLnBrk="0" hangingPunct="1">
      <a:defRPr sz="1600" kern="1200">
        <a:solidFill>
          <a:schemeClr val="tx1"/>
        </a:solidFill>
        <a:latin typeface="Arial Unicode MS" pitchFamily="34" charset="-128"/>
        <a:ea typeface="Arial Unicode MS" pitchFamily="34" charset="-128"/>
        <a:cs typeface="Arial Unicode MS" pitchFamily="34" charset="-128"/>
      </a:defRPr>
    </a:lvl8pPr>
    <a:lvl9pPr marL="3657600" algn="l" defTabSz="914400" rtl="0" eaLnBrk="1" latinLnBrk="0" hangingPunct="1">
      <a:defRPr sz="1600" kern="1200">
        <a:solidFill>
          <a:schemeClr val="tx1"/>
        </a:solidFill>
        <a:latin typeface="Arial Unicode MS" pitchFamily="34" charset="-128"/>
        <a:ea typeface="Arial Unicode MS" pitchFamily="34" charset="-128"/>
        <a:cs typeface="Arial Unicode MS" pitchFamily="34" charset="-128"/>
      </a:defRPr>
    </a:lvl9pPr>
  </p:defaultTextStyle>
  <p:extLst>
    <p:ext uri="{EFAFB233-063F-42B5-8137-9DF3F51BA10A}">
      <p15:sldGuideLst xmlns:p15="http://schemas.microsoft.com/office/powerpoint/2012/main">
        <p15:guide id="1" orient="horz" pos="1620" userDrawn="1">
          <p15:clr>
            <a:srgbClr val="A4A3A4"/>
          </p15:clr>
        </p15:guide>
        <p15:guide id="2" pos="2653" userDrawn="1">
          <p15:clr>
            <a:srgbClr val="A4A3A4"/>
          </p15:clr>
        </p15:guide>
      </p15:sldGuideLst>
    </p:ext>
    <p:ext uri="{2D200454-40CA-4A62-9FC3-DE9A4176ACB9}">
      <p15:notesGuideLst xmlns:p15="http://schemas.microsoft.com/office/powerpoint/2012/main">
        <p15:guide id="1" orient="horz" pos="3150" userDrawn="1">
          <p15:clr>
            <a:srgbClr val="A4A3A4"/>
          </p15:clr>
        </p15:guide>
        <p15:guide id="2" pos="2132" userDrawn="1">
          <p15:clr>
            <a:srgbClr val="A4A3A4"/>
          </p15:clr>
        </p15:guide>
        <p15:guide id="3" orient="horz" pos="3157" userDrawn="1">
          <p15:clr>
            <a:srgbClr val="A4A3A4"/>
          </p15:clr>
        </p15:guide>
        <p15:guide id="4" pos="2151" userDrawn="1">
          <p15:clr>
            <a:srgbClr val="A4A3A4"/>
          </p15:clr>
        </p15:guide>
        <p15:guide id="5" pos="217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peZ" initials="0"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EF638"/>
    <a:srgbClr val="22B000"/>
    <a:srgbClr val="07A90B"/>
    <a:srgbClr val="DCE6F2"/>
    <a:srgbClr val="CECEEF"/>
    <a:srgbClr val="FFCCCC"/>
    <a:srgbClr val="CDCDDA"/>
    <a:srgbClr val="DA9694"/>
    <a:srgbClr val="800000"/>
    <a:srgbClr val="FF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93" autoAdjust="0"/>
    <p:restoredTop sz="98987" autoAdjust="0"/>
  </p:normalViewPr>
  <p:slideViewPr>
    <p:cSldViewPr>
      <p:cViewPr varScale="1">
        <p:scale>
          <a:sx n="97" d="100"/>
          <a:sy n="97" d="100"/>
        </p:scale>
        <p:origin x="774" y="84"/>
      </p:cViewPr>
      <p:guideLst>
        <p:guide orient="horz" pos="1620"/>
        <p:guide pos="2653"/>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1362"/>
    </p:cViewPr>
  </p:sorterViewPr>
  <p:notesViewPr>
    <p:cSldViewPr>
      <p:cViewPr varScale="1">
        <p:scale>
          <a:sx n="79" d="100"/>
          <a:sy n="79" d="100"/>
        </p:scale>
        <p:origin x="2106" y="102"/>
      </p:cViewPr>
      <p:guideLst>
        <p:guide orient="horz" pos="3150"/>
        <p:guide pos="2132"/>
        <p:guide orient="horz" pos="3157"/>
        <p:guide pos="2151"/>
        <p:guide pos="217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bwMode="auto">
          <a:xfrm>
            <a:off x="2" y="37"/>
            <a:ext cx="2985800" cy="501497"/>
          </a:xfrm>
          <a:prstGeom prst="rect">
            <a:avLst/>
          </a:prstGeom>
          <a:noFill/>
          <a:ln w="9525">
            <a:noFill/>
            <a:miter lim="800000"/>
            <a:headEnd/>
            <a:tailEnd/>
          </a:ln>
        </p:spPr>
        <p:txBody>
          <a:bodyPr vert="horz" wrap="square" lIns="92184" tIns="46101" rIns="92184" bIns="46101" numCol="1" anchor="t" anchorCtr="0" compatLnSpc="1">
            <a:prstTxWarp prst="textNoShape">
              <a:avLst/>
            </a:prstTxWarp>
          </a:bodyPr>
          <a:lstStyle>
            <a:lvl1pPr>
              <a:defRPr sz="1200"/>
            </a:lvl1pPr>
          </a:lstStyle>
          <a:p>
            <a:pPr>
              <a:defRPr/>
            </a:pPr>
            <a:endParaRPr lang="ru-RU" dirty="0"/>
          </a:p>
        </p:txBody>
      </p:sp>
      <p:sp>
        <p:nvSpPr>
          <p:cNvPr id="3" name="Дата 2"/>
          <p:cNvSpPr>
            <a:spLocks noGrp="1"/>
          </p:cNvSpPr>
          <p:nvPr>
            <p:ph type="dt" sz="quarter" idx="1"/>
          </p:nvPr>
        </p:nvSpPr>
        <p:spPr bwMode="auto">
          <a:xfrm>
            <a:off x="3900756" y="37"/>
            <a:ext cx="2985799" cy="501497"/>
          </a:xfrm>
          <a:prstGeom prst="rect">
            <a:avLst/>
          </a:prstGeom>
          <a:noFill/>
          <a:ln w="9525">
            <a:noFill/>
            <a:miter lim="800000"/>
            <a:headEnd/>
            <a:tailEnd/>
          </a:ln>
        </p:spPr>
        <p:txBody>
          <a:bodyPr vert="horz" wrap="square" lIns="92184" tIns="46101" rIns="92184" bIns="46101" numCol="1" anchor="t" anchorCtr="0" compatLnSpc="1">
            <a:prstTxWarp prst="textNoShape">
              <a:avLst/>
            </a:prstTxWarp>
          </a:bodyPr>
          <a:lstStyle>
            <a:lvl1pPr algn="r">
              <a:defRPr sz="1200"/>
            </a:lvl1pPr>
          </a:lstStyle>
          <a:p>
            <a:pPr>
              <a:defRPr/>
            </a:pPr>
            <a:fld id="{A687527A-E7FC-4E82-9430-A385289D62FF}" type="datetimeFigureOut">
              <a:rPr lang="ru-RU"/>
              <a:pPr>
                <a:defRPr/>
              </a:pPr>
              <a:t>04.10.2022</a:t>
            </a:fld>
            <a:endParaRPr lang="ru-RU" dirty="0"/>
          </a:p>
        </p:txBody>
      </p:sp>
      <p:sp>
        <p:nvSpPr>
          <p:cNvPr id="4" name="Нижний колонтитул 3"/>
          <p:cNvSpPr>
            <a:spLocks noGrp="1"/>
          </p:cNvSpPr>
          <p:nvPr>
            <p:ph type="ftr" sz="quarter" idx="2"/>
          </p:nvPr>
        </p:nvSpPr>
        <p:spPr bwMode="auto">
          <a:xfrm>
            <a:off x="2" y="9517224"/>
            <a:ext cx="2985800" cy="501497"/>
          </a:xfrm>
          <a:prstGeom prst="rect">
            <a:avLst/>
          </a:prstGeom>
          <a:noFill/>
          <a:ln w="9525">
            <a:noFill/>
            <a:miter lim="800000"/>
            <a:headEnd/>
            <a:tailEnd/>
          </a:ln>
        </p:spPr>
        <p:txBody>
          <a:bodyPr vert="horz" wrap="square" lIns="92184" tIns="46101" rIns="92184" bIns="46101" numCol="1" anchor="b" anchorCtr="0" compatLnSpc="1">
            <a:prstTxWarp prst="textNoShape">
              <a:avLst/>
            </a:prstTxWarp>
          </a:bodyPr>
          <a:lstStyle>
            <a:lvl1pPr>
              <a:defRPr sz="1200"/>
            </a:lvl1pPr>
          </a:lstStyle>
          <a:p>
            <a:pPr>
              <a:defRPr/>
            </a:pPr>
            <a:endParaRPr lang="ru-RU" dirty="0"/>
          </a:p>
        </p:txBody>
      </p:sp>
      <p:sp>
        <p:nvSpPr>
          <p:cNvPr id="5" name="Номер слайда 4"/>
          <p:cNvSpPr>
            <a:spLocks noGrp="1"/>
          </p:cNvSpPr>
          <p:nvPr>
            <p:ph type="sldNum" sz="quarter" idx="3"/>
          </p:nvPr>
        </p:nvSpPr>
        <p:spPr bwMode="auto">
          <a:xfrm>
            <a:off x="3900756" y="9517224"/>
            <a:ext cx="2985799" cy="501497"/>
          </a:xfrm>
          <a:prstGeom prst="rect">
            <a:avLst/>
          </a:prstGeom>
          <a:noFill/>
          <a:ln w="9525">
            <a:noFill/>
            <a:miter lim="800000"/>
            <a:headEnd/>
            <a:tailEnd/>
          </a:ln>
        </p:spPr>
        <p:txBody>
          <a:bodyPr vert="horz" wrap="square" lIns="92184" tIns="46101" rIns="92184" bIns="46101" numCol="1" anchor="b" anchorCtr="0" compatLnSpc="1">
            <a:prstTxWarp prst="textNoShape">
              <a:avLst/>
            </a:prstTxWarp>
          </a:bodyPr>
          <a:lstStyle>
            <a:lvl1pPr algn="r">
              <a:defRPr sz="1200"/>
            </a:lvl1pPr>
          </a:lstStyle>
          <a:p>
            <a:pPr>
              <a:defRPr/>
            </a:pPr>
            <a:fld id="{3958DE5E-E629-45F2-B8B3-37D4A5698DF9}" type="slidenum">
              <a:rPr lang="ru-RU"/>
              <a:pPr>
                <a:defRPr/>
              </a:pPr>
              <a:t>‹#›</a:t>
            </a:fld>
            <a:endParaRPr lang="ru-RU" dirty="0"/>
          </a:p>
        </p:txBody>
      </p:sp>
    </p:spTree>
    <p:extLst>
      <p:ext uri="{BB962C8B-B14F-4D97-AF65-F5344CB8AC3E}">
        <p14:creationId xmlns:p14="http://schemas.microsoft.com/office/powerpoint/2010/main" val="59439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2" y="37"/>
            <a:ext cx="2985800" cy="501497"/>
          </a:xfrm>
          <a:prstGeom prst="rect">
            <a:avLst/>
          </a:prstGeom>
          <a:noFill/>
          <a:ln w="9525">
            <a:noFill/>
            <a:miter lim="800000"/>
            <a:headEnd/>
            <a:tailEnd/>
          </a:ln>
        </p:spPr>
        <p:txBody>
          <a:bodyPr vert="horz" wrap="square" lIns="92184" tIns="46101" rIns="92184" bIns="46101" numCol="1" anchor="t" anchorCtr="0" compatLnSpc="1">
            <a:prstTxWarp prst="textNoShape">
              <a:avLst/>
            </a:prstTxWarp>
          </a:bodyPr>
          <a:lstStyle>
            <a:lvl1pPr>
              <a:defRPr sz="1200"/>
            </a:lvl1pPr>
          </a:lstStyle>
          <a:p>
            <a:pPr>
              <a:defRPr/>
            </a:pPr>
            <a:endParaRPr lang="ru-RU" dirty="0"/>
          </a:p>
        </p:txBody>
      </p:sp>
      <p:sp>
        <p:nvSpPr>
          <p:cNvPr id="9219" name="Rectangle 3"/>
          <p:cNvSpPr>
            <a:spLocks noGrp="1" noChangeArrowheads="1"/>
          </p:cNvSpPr>
          <p:nvPr>
            <p:ph type="dt" idx="1"/>
          </p:nvPr>
        </p:nvSpPr>
        <p:spPr bwMode="auto">
          <a:xfrm>
            <a:off x="3900756" y="37"/>
            <a:ext cx="2985799" cy="501497"/>
          </a:xfrm>
          <a:prstGeom prst="rect">
            <a:avLst/>
          </a:prstGeom>
          <a:noFill/>
          <a:ln w="9525">
            <a:noFill/>
            <a:miter lim="800000"/>
            <a:headEnd/>
            <a:tailEnd/>
          </a:ln>
        </p:spPr>
        <p:txBody>
          <a:bodyPr vert="horz" wrap="square" lIns="92184" tIns="46101" rIns="92184" bIns="46101" numCol="1" anchor="t" anchorCtr="0" compatLnSpc="1">
            <a:prstTxWarp prst="textNoShape">
              <a:avLst/>
            </a:prstTxWarp>
          </a:bodyPr>
          <a:lstStyle>
            <a:lvl1pPr algn="r">
              <a:defRPr sz="1200"/>
            </a:lvl1pPr>
          </a:lstStyle>
          <a:p>
            <a:pPr>
              <a:defRPr/>
            </a:pPr>
            <a:endParaRPr lang="ru-RU" dirty="0"/>
          </a:p>
        </p:txBody>
      </p:sp>
      <p:sp>
        <p:nvSpPr>
          <p:cNvPr id="49156" name="Rectangle 4"/>
          <p:cNvSpPr>
            <a:spLocks noGrp="1" noRot="1" noChangeAspect="1" noChangeArrowheads="1" noTextEdit="1"/>
          </p:cNvSpPr>
          <p:nvPr>
            <p:ph type="sldImg" idx="2"/>
          </p:nvPr>
        </p:nvSpPr>
        <p:spPr bwMode="auto">
          <a:xfrm>
            <a:off x="106363" y="750888"/>
            <a:ext cx="6681787" cy="3759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5"/>
          <p:cNvSpPr>
            <a:spLocks noGrp="1" noChangeArrowheads="1"/>
          </p:cNvSpPr>
          <p:nvPr>
            <p:ph type="body" sz="quarter" idx="3"/>
          </p:nvPr>
        </p:nvSpPr>
        <p:spPr bwMode="auto">
          <a:xfrm>
            <a:off x="688657" y="4760236"/>
            <a:ext cx="5510859" cy="4508654"/>
          </a:xfrm>
          <a:prstGeom prst="rect">
            <a:avLst/>
          </a:prstGeom>
          <a:noFill/>
          <a:ln w="9525">
            <a:noFill/>
            <a:miter lim="800000"/>
            <a:headEnd/>
            <a:tailEnd/>
          </a:ln>
        </p:spPr>
        <p:txBody>
          <a:bodyPr vert="horz" wrap="square" lIns="92184" tIns="46101" rIns="92184" bIns="46101"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9222" name="Rectangle 6"/>
          <p:cNvSpPr>
            <a:spLocks noGrp="1" noChangeArrowheads="1"/>
          </p:cNvSpPr>
          <p:nvPr>
            <p:ph type="ftr" sz="quarter" idx="4"/>
          </p:nvPr>
        </p:nvSpPr>
        <p:spPr bwMode="auto">
          <a:xfrm>
            <a:off x="2" y="9517224"/>
            <a:ext cx="2985800" cy="501497"/>
          </a:xfrm>
          <a:prstGeom prst="rect">
            <a:avLst/>
          </a:prstGeom>
          <a:noFill/>
          <a:ln w="9525">
            <a:noFill/>
            <a:miter lim="800000"/>
            <a:headEnd/>
            <a:tailEnd/>
          </a:ln>
        </p:spPr>
        <p:txBody>
          <a:bodyPr vert="horz" wrap="square" lIns="92184" tIns="46101" rIns="92184" bIns="46101" numCol="1" anchor="b" anchorCtr="0" compatLnSpc="1">
            <a:prstTxWarp prst="textNoShape">
              <a:avLst/>
            </a:prstTxWarp>
          </a:bodyPr>
          <a:lstStyle>
            <a:lvl1pPr>
              <a:defRPr sz="1200"/>
            </a:lvl1pPr>
          </a:lstStyle>
          <a:p>
            <a:pPr>
              <a:defRPr/>
            </a:pPr>
            <a:endParaRPr lang="ru-RU" dirty="0"/>
          </a:p>
        </p:txBody>
      </p:sp>
      <p:sp>
        <p:nvSpPr>
          <p:cNvPr id="9223" name="Rectangle 7"/>
          <p:cNvSpPr>
            <a:spLocks noGrp="1" noChangeArrowheads="1"/>
          </p:cNvSpPr>
          <p:nvPr>
            <p:ph type="sldNum" sz="quarter" idx="5"/>
          </p:nvPr>
        </p:nvSpPr>
        <p:spPr bwMode="auto">
          <a:xfrm>
            <a:off x="3900756" y="9517224"/>
            <a:ext cx="2985799" cy="501497"/>
          </a:xfrm>
          <a:prstGeom prst="rect">
            <a:avLst/>
          </a:prstGeom>
          <a:noFill/>
          <a:ln w="9525">
            <a:noFill/>
            <a:miter lim="800000"/>
            <a:headEnd/>
            <a:tailEnd/>
          </a:ln>
        </p:spPr>
        <p:txBody>
          <a:bodyPr vert="horz" wrap="square" lIns="92184" tIns="46101" rIns="92184" bIns="46101" numCol="1" anchor="b" anchorCtr="0" compatLnSpc="1">
            <a:prstTxWarp prst="textNoShape">
              <a:avLst/>
            </a:prstTxWarp>
          </a:bodyPr>
          <a:lstStyle>
            <a:lvl1pPr algn="r">
              <a:defRPr sz="1200"/>
            </a:lvl1pPr>
          </a:lstStyle>
          <a:p>
            <a:pPr>
              <a:defRPr/>
            </a:pPr>
            <a:fld id="{60DBE284-53A6-41C5-8597-1833CC430730}" type="slidenum">
              <a:rPr lang="ru-RU"/>
              <a:pPr>
                <a:defRPr/>
              </a:pPr>
              <a:t>‹#›</a:t>
            </a:fld>
            <a:endParaRPr lang="ru-RU" dirty="0"/>
          </a:p>
        </p:txBody>
      </p:sp>
    </p:spTree>
    <p:extLst>
      <p:ext uri="{BB962C8B-B14F-4D97-AF65-F5344CB8AC3E}">
        <p14:creationId xmlns:p14="http://schemas.microsoft.com/office/powerpoint/2010/main" val="26447247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Unicode MS" pitchFamily="34" charset="-128"/>
        <a:ea typeface="Arial Unicode MS" pitchFamily="34" charset="-128"/>
        <a:cs typeface="Arial Unicode MS" pitchFamily="34" charset="-128"/>
      </a:defRPr>
    </a:lvl1pPr>
    <a:lvl2pPr marL="455613" algn="l" rtl="0" eaLnBrk="0" fontAlgn="base" hangingPunct="0">
      <a:spcBef>
        <a:spcPct val="30000"/>
      </a:spcBef>
      <a:spcAft>
        <a:spcPct val="0"/>
      </a:spcAft>
      <a:defRPr sz="1200" kern="1200">
        <a:solidFill>
          <a:schemeClr val="tx1"/>
        </a:solidFill>
        <a:latin typeface="Arial Unicode MS" pitchFamily="34" charset="-128"/>
        <a:ea typeface="Arial Unicode MS" pitchFamily="34" charset="-128"/>
        <a:cs typeface="Arial Unicode MS" pitchFamily="34" charset="-128"/>
      </a:defRPr>
    </a:lvl2pPr>
    <a:lvl3pPr marL="912813" algn="l" rtl="0" eaLnBrk="0" fontAlgn="base" hangingPunct="0">
      <a:spcBef>
        <a:spcPct val="30000"/>
      </a:spcBef>
      <a:spcAft>
        <a:spcPct val="0"/>
      </a:spcAft>
      <a:defRPr sz="1200" kern="1200">
        <a:solidFill>
          <a:schemeClr val="tx1"/>
        </a:solidFill>
        <a:latin typeface="Arial Unicode MS" pitchFamily="34" charset="-128"/>
        <a:ea typeface="Arial Unicode MS" pitchFamily="34" charset="-128"/>
        <a:cs typeface="Arial Unicode MS" pitchFamily="34" charset="-128"/>
      </a:defRPr>
    </a:lvl3pPr>
    <a:lvl4pPr marL="1370013" algn="l" rtl="0" eaLnBrk="0" fontAlgn="base" hangingPunct="0">
      <a:spcBef>
        <a:spcPct val="30000"/>
      </a:spcBef>
      <a:spcAft>
        <a:spcPct val="0"/>
      </a:spcAft>
      <a:defRPr sz="1200" kern="1200">
        <a:solidFill>
          <a:schemeClr val="tx1"/>
        </a:solidFill>
        <a:latin typeface="Arial Unicode MS" pitchFamily="34" charset="-128"/>
        <a:ea typeface="Arial Unicode MS" pitchFamily="34" charset="-128"/>
        <a:cs typeface="Arial Unicode MS" pitchFamily="34" charset="-128"/>
      </a:defRPr>
    </a:lvl4pPr>
    <a:lvl5pPr marL="1827213" algn="l" rtl="0" eaLnBrk="0" fontAlgn="base" hangingPunct="0">
      <a:spcBef>
        <a:spcPct val="30000"/>
      </a:spcBef>
      <a:spcAft>
        <a:spcPct val="0"/>
      </a:spcAft>
      <a:defRPr sz="1200" kern="1200">
        <a:solidFill>
          <a:schemeClr val="tx1"/>
        </a:solidFill>
        <a:latin typeface="Arial Unicode MS" pitchFamily="34" charset="-128"/>
        <a:ea typeface="Arial Unicode MS" pitchFamily="34" charset="-128"/>
        <a:cs typeface="Arial Unicode MS" pitchFamily="34" charset="-128"/>
      </a:defRPr>
    </a:lvl5pPr>
    <a:lvl6pPr marL="2285651" algn="l" defTabSz="914260" rtl="0" eaLnBrk="1" latinLnBrk="0" hangingPunct="1">
      <a:defRPr sz="1200" kern="1200">
        <a:solidFill>
          <a:schemeClr val="tx1"/>
        </a:solidFill>
        <a:latin typeface="+mn-lt"/>
        <a:ea typeface="+mn-ea"/>
        <a:cs typeface="+mn-cs"/>
      </a:defRPr>
    </a:lvl6pPr>
    <a:lvl7pPr marL="2742780" algn="l" defTabSz="914260" rtl="0" eaLnBrk="1" latinLnBrk="0" hangingPunct="1">
      <a:defRPr sz="1200" kern="1200">
        <a:solidFill>
          <a:schemeClr val="tx1"/>
        </a:solidFill>
        <a:latin typeface="+mn-lt"/>
        <a:ea typeface="+mn-ea"/>
        <a:cs typeface="+mn-cs"/>
      </a:defRPr>
    </a:lvl7pPr>
    <a:lvl8pPr marL="3199911" algn="l" defTabSz="914260" rtl="0" eaLnBrk="1" latinLnBrk="0" hangingPunct="1">
      <a:defRPr sz="1200" kern="1200">
        <a:solidFill>
          <a:schemeClr val="tx1"/>
        </a:solidFill>
        <a:latin typeface="+mn-lt"/>
        <a:ea typeface="+mn-ea"/>
        <a:cs typeface="+mn-cs"/>
      </a:defRPr>
    </a:lvl8pPr>
    <a:lvl9pPr marL="3657040" algn="l" defTabSz="91426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7" name="Line 6"/>
          <p:cNvSpPr>
            <a:spLocks noChangeShapeType="1"/>
          </p:cNvSpPr>
          <p:nvPr userDrawn="1"/>
        </p:nvSpPr>
        <p:spPr bwMode="auto">
          <a:xfrm flipV="1">
            <a:off x="-6350" y="771550"/>
            <a:ext cx="9150351" cy="2356"/>
          </a:xfrm>
          <a:prstGeom prst="line">
            <a:avLst/>
          </a:prstGeom>
          <a:noFill/>
          <a:ln w="50800" cmpd="thickThin">
            <a:solidFill>
              <a:srgbClr val="FF0000"/>
            </a:solidFill>
            <a:round/>
            <a:headEnd/>
            <a:tailEnd/>
          </a:ln>
        </p:spPr>
        <p:txBody>
          <a:bodyPr/>
          <a:lstStyle/>
          <a:p>
            <a:pPr algn="ctr" eaLnBrk="0" hangingPunct="0">
              <a:defRPr/>
            </a:pPr>
            <a:endParaRPr lang="ru-RU" sz="3060" b="1" dirty="0">
              <a:solidFill>
                <a:srgbClr val="FFFF00"/>
              </a:solidFill>
              <a:effectLst>
                <a:outerShdw blurRad="38100" dist="38100" dir="2700000" algn="tl">
                  <a:srgbClr val="000000">
                    <a:alpha val="43137"/>
                  </a:srgbClr>
                </a:outerShdw>
              </a:effectLst>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23354687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78912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Титульный слайд">
    <p:spTree>
      <p:nvGrpSpPr>
        <p:cNvPr id="1" name=""/>
        <p:cNvGrpSpPr/>
        <p:nvPr/>
      </p:nvGrpSpPr>
      <p:grpSpPr>
        <a:xfrm>
          <a:off x="0" y="0"/>
          <a:ext cx="0" cy="0"/>
          <a:chOff x="0" y="0"/>
          <a:chExt cx="0" cy="0"/>
        </a:xfrm>
      </p:grpSpPr>
      <p:sp>
        <p:nvSpPr>
          <p:cNvPr id="7" name="Line 6"/>
          <p:cNvSpPr>
            <a:spLocks noChangeShapeType="1"/>
          </p:cNvSpPr>
          <p:nvPr userDrawn="1"/>
        </p:nvSpPr>
        <p:spPr bwMode="auto">
          <a:xfrm flipV="1">
            <a:off x="-6350" y="771550"/>
            <a:ext cx="9150351" cy="2356"/>
          </a:xfrm>
          <a:prstGeom prst="line">
            <a:avLst/>
          </a:prstGeom>
          <a:noFill/>
          <a:ln w="50800" cmpd="thickThin">
            <a:solidFill>
              <a:srgbClr val="FF0000"/>
            </a:solidFill>
            <a:round/>
            <a:headEnd/>
            <a:tailEnd/>
          </a:ln>
        </p:spPr>
        <p:txBody>
          <a:bodyPr/>
          <a:lstStyle/>
          <a:p>
            <a:pPr algn="ctr" eaLnBrk="0" hangingPunct="0">
              <a:defRPr/>
            </a:pPr>
            <a:endParaRPr lang="ru-RU" sz="3060" b="1" dirty="0">
              <a:solidFill>
                <a:srgbClr val="FFFF00"/>
              </a:solidFill>
              <a:effectLst>
                <a:outerShdw blurRad="38100" dist="38100" dir="2700000" algn="tl">
                  <a:srgbClr val="000000">
                    <a:alpha val="43137"/>
                  </a:srgbClr>
                </a:outerShdw>
              </a:effectLst>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134610609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3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21"/>
            <a:ext cx="7772400" cy="1102519"/>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342891" indent="0" algn="ctr">
              <a:buNone/>
              <a:defRPr>
                <a:solidFill>
                  <a:schemeClr val="tx1">
                    <a:tint val="75000"/>
                  </a:schemeClr>
                </a:solidFill>
              </a:defRPr>
            </a:lvl2pPr>
            <a:lvl3pPr marL="685783" indent="0" algn="ctr">
              <a:buNone/>
              <a:defRPr>
                <a:solidFill>
                  <a:schemeClr val="tx1">
                    <a:tint val="75000"/>
                  </a:schemeClr>
                </a:solidFill>
              </a:defRPr>
            </a:lvl3pPr>
            <a:lvl4pPr marL="1028674"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9" indent="0" algn="ctr">
              <a:buNone/>
              <a:defRPr>
                <a:solidFill>
                  <a:schemeClr val="tx1">
                    <a:tint val="75000"/>
                  </a:schemeClr>
                </a:solidFill>
              </a:defRPr>
            </a:lvl7pPr>
            <a:lvl8pPr marL="2400240" indent="0" algn="ctr">
              <a:buNone/>
              <a:defRPr>
                <a:solidFill>
                  <a:schemeClr val="tx1">
                    <a:tint val="75000"/>
                  </a:schemeClr>
                </a:solidFill>
              </a:defRPr>
            </a:lvl8pPr>
            <a:lvl9pPr marL="2743131"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4767263"/>
            <a:ext cx="2133600" cy="273844"/>
          </a:xfrm>
          <a:prstGeom prst="rect">
            <a:avLst/>
          </a:prstGeom>
        </p:spPr>
        <p:txBody>
          <a:bodyPr/>
          <a:lstStyle>
            <a:lvl1pPr algn="ctr" eaLnBrk="0" hangingPunct="0">
              <a:defRPr>
                <a:latin typeface="Arial" charset="0"/>
                <a:cs typeface="Arial" charset="0"/>
              </a:defRPr>
            </a:lvl1pPr>
          </a:lstStyle>
          <a:p>
            <a:pPr>
              <a:defRPr/>
            </a:pPr>
            <a:fld id="{89B6FA48-582A-4909-A6CB-678363139B09}" type="datetimeFigureOut">
              <a:rPr lang="ru-RU"/>
              <a:pPr>
                <a:defRPr/>
              </a:pPr>
              <a:t>04.10.2022</a:t>
            </a:fld>
            <a:endParaRPr lang="ru-RU" dirty="0"/>
          </a:p>
        </p:txBody>
      </p:sp>
      <p:sp>
        <p:nvSpPr>
          <p:cNvPr id="5" name="Нижний колонтитул 4"/>
          <p:cNvSpPr>
            <a:spLocks noGrp="1"/>
          </p:cNvSpPr>
          <p:nvPr>
            <p:ph type="ftr" sz="quarter" idx="11"/>
          </p:nvPr>
        </p:nvSpPr>
        <p:spPr>
          <a:xfrm>
            <a:off x="3124200" y="4767263"/>
            <a:ext cx="2895600" cy="273844"/>
          </a:xfrm>
          <a:prstGeom prst="rect">
            <a:avLst/>
          </a:prstGeom>
        </p:spPr>
        <p:txBody>
          <a:bodyPr/>
          <a:lstStyle>
            <a:lvl1pPr algn="ctr" eaLnBrk="0" hangingPunct="0">
              <a:defRPr>
                <a:latin typeface="Arial" charset="0"/>
                <a:cs typeface="Arial" charset="0"/>
              </a:defRPr>
            </a:lvl1pPr>
          </a:lstStyle>
          <a:p>
            <a:pPr>
              <a:defRPr/>
            </a:pPr>
            <a:endParaRPr lang="ru-RU"/>
          </a:p>
        </p:txBody>
      </p:sp>
      <p:sp>
        <p:nvSpPr>
          <p:cNvPr id="6" name="Номер слайда 5"/>
          <p:cNvSpPr>
            <a:spLocks noGrp="1"/>
          </p:cNvSpPr>
          <p:nvPr>
            <p:ph type="sldNum" sz="quarter" idx="12"/>
          </p:nvPr>
        </p:nvSpPr>
        <p:spPr>
          <a:xfrm>
            <a:off x="6553200" y="4767263"/>
            <a:ext cx="2133600" cy="273844"/>
          </a:xfrm>
          <a:prstGeom prst="rect">
            <a:avLst/>
          </a:prstGeom>
        </p:spPr>
        <p:txBody>
          <a:bodyPr/>
          <a:lstStyle>
            <a:lvl1pPr algn="ctr" eaLnBrk="0" hangingPunct="0">
              <a:defRPr>
                <a:latin typeface="Arial" charset="0"/>
                <a:cs typeface="Arial" charset="0"/>
              </a:defRPr>
            </a:lvl1pPr>
          </a:lstStyle>
          <a:p>
            <a:pPr>
              <a:defRPr/>
            </a:pPr>
            <a:fld id="{B5DA90CA-3187-4C01-8468-AE780FF352EF}" type="slidenum">
              <a:rPr lang="ru-RU"/>
              <a:pPr>
                <a:defRPr/>
              </a:pPr>
              <a:t>‹#›</a:t>
            </a:fld>
            <a:endParaRPr lang="ru-RU" dirty="0"/>
          </a:p>
        </p:txBody>
      </p:sp>
    </p:spTree>
    <p:extLst>
      <p:ext uri="{BB962C8B-B14F-4D97-AF65-F5344CB8AC3E}">
        <p14:creationId xmlns:p14="http://schemas.microsoft.com/office/powerpoint/2010/main" val="348198850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Line 6"/>
          <p:cNvSpPr>
            <a:spLocks noChangeShapeType="1"/>
          </p:cNvSpPr>
          <p:nvPr/>
        </p:nvSpPr>
        <p:spPr bwMode="auto">
          <a:xfrm flipV="1">
            <a:off x="-6350" y="771550"/>
            <a:ext cx="9150351" cy="2356"/>
          </a:xfrm>
          <a:prstGeom prst="line">
            <a:avLst/>
          </a:prstGeom>
          <a:noFill/>
          <a:ln w="50800" cmpd="thickThin">
            <a:solidFill>
              <a:srgbClr val="FF0000"/>
            </a:solidFill>
            <a:round/>
            <a:headEnd/>
            <a:tailEnd/>
          </a:ln>
        </p:spPr>
        <p:txBody>
          <a:bodyPr/>
          <a:lstStyle/>
          <a:p>
            <a:pPr algn="ctr" eaLnBrk="0" hangingPunct="0">
              <a:defRPr/>
            </a:pPr>
            <a:endParaRPr lang="ru-RU" sz="3060" b="1" dirty="0">
              <a:solidFill>
                <a:srgbClr val="FFFF00"/>
              </a:solidFill>
              <a:effectLst>
                <a:outerShdw blurRad="38100" dist="38100" dir="2700000" algn="tl">
                  <a:srgbClr val="000000">
                    <a:alpha val="43137"/>
                  </a:srgbClr>
                </a:outerShdw>
              </a:effectLst>
              <a:latin typeface="Arial" charset="0"/>
              <a:ea typeface="Arial Unicode MS" pitchFamily="34" charset="-128"/>
              <a:cs typeface="Arial Unicode MS" pitchFamily="34" charset="-128"/>
            </a:endParaRPr>
          </a:p>
        </p:txBody>
      </p:sp>
      <p:sp>
        <p:nvSpPr>
          <p:cNvPr id="14" name="Овал 8"/>
          <p:cNvSpPr>
            <a:spLocks noChangeArrowheads="1"/>
          </p:cNvSpPr>
          <p:nvPr/>
        </p:nvSpPr>
        <p:spPr bwMode="auto">
          <a:xfrm>
            <a:off x="8644136" y="200807"/>
            <a:ext cx="360363" cy="360363"/>
          </a:xfrm>
          <a:prstGeom prst="ellipse">
            <a:avLst/>
          </a:prstGeom>
          <a:solidFill>
            <a:schemeClr val="bg1"/>
          </a:solidFill>
          <a:ln w="25400" algn="ctr">
            <a:solidFill>
              <a:schemeClr val="tx1"/>
            </a:solidFill>
            <a:round/>
            <a:headEnd/>
            <a:tailEnd/>
          </a:ln>
        </p:spPr>
        <p:txBody>
          <a:bodyPr lIns="0" tIns="45632" rIns="0" bIns="45632" anchor="ctr"/>
          <a:lstStyle>
            <a:lvl1pPr defTabSz="14462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defTabSz="1446213">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defTabSz="1446213">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defTabSz="1446213">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defTabSz="1446213">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defTabSz="14462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defTabSz="14462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defTabSz="14462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defTabSz="14462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endParaRPr lang="ru-RU" altLang="ru-RU" sz="1400" b="1" dirty="0" smtClean="0">
              <a:solidFill>
                <a:srgbClr val="000000"/>
              </a:solidFill>
            </a:endParaRPr>
          </a:p>
        </p:txBody>
      </p:sp>
      <p:sp>
        <p:nvSpPr>
          <p:cNvPr id="15" name="Rectangle 44"/>
          <p:cNvSpPr>
            <a:spLocks noChangeArrowheads="1"/>
          </p:cNvSpPr>
          <p:nvPr/>
        </p:nvSpPr>
        <p:spPr bwMode="auto">
          <a:xfrm>
            <a:off x="8604448" y="256370"/>
            <a:ext cx="439739" cy="242887"/>
          </a:xfrm>
          <a:prstGeom prst="rect">
            <a:avLst/>
          </a:prstGeom>
          <a:noFill/>
          <a:ln w="9525">
            <a:noFill/>
            <a:miter lim="800000"/>
            <a:headEnd/>
            <a:tailEnd/>
          </a:ln>
        </p:spPr>
        <p:txBody>
          <a:bodyPr wrap="none" lIns="86063" tIns="43037" rIns="86063" bIns="43037" anchor="ctr"/>
          <a:lstStyle>
            <a:lvl1pPr defTabSz="860425">
              <a:defRPr>
                <a:solidFill>
                  <a:schemeClr val="tx1"/>
                </a:solidFill>
                <a:latin typeface="Arial" panose="020B0604020202020204" pitchFamily="34" charset="0"/>
                <a:cs typeface="Arial" panose="020B0604020202020204" pitchFamily="34" charset="0"/>
              </a:defRPr>
            </a:lvl1pPr>
            <a:lvl2pPr defTabSz="860425">
              <a:defRPr>
                <a:solidFill>
                  <a:schemeClr val="tx1"/>
                </a:solidFill>
                <a:latin typeface="Arial" panose="020B0604020202020204" pitchFamily="34" charset="0"/>
                <a:cs typeface="Arial" panose="020B0604020202020204" pitchFamily="34" charset="0"/>
              </a:defRPr>
            </a:lvl2pPr>
            <a:lvl3pPr defTabSz="860425">
              <a:defRPr>
                <a:solidFill>
                  <a:schemeClr val="tx1"/>
                </a:solidFill>
                <a:latin typeface="Arial" panose="020B0604020202020204" pitchFamily="34" charset="0"/>
                <a:cs typeface="Arial" panose="020B0604020202020204" pitchFamily="34" charset="0"/>
              </a:defRPr>
            </a:lvl3pPr>
            <a:lvl4pPr defTabSz="860425">
              <a:defRPr>
                <a:solidFill>
                  <a:schemeClr val="tx1"/>
                </a:solidFill>
                <a:latin typeface="Arial" panose="020B0604020202020204" pitchFamily="34" charset="0"/>
                <a:cs typeface="Arial" panose="020B0604020202020204" pitchFamily="34" charset="0"/>
              </a:defRPr>
            </a:lvl4pPr>
            <a:lvl5pPr defTabSz="860425">
              <a:defRPr>
                <a:solidFill>
                  <a:schemeClr val="tx1"/>
                </a:solidFill>
                <a:latin typeface="Arial" panose="020B0604020202020204" pitchFamily="34" charset="0"/>
                <a:cs typeface="Arial" panose="020B0604020202020204" pitchFamily="34" charset="0"/>
              </a:defRPr>
            </a:lvl5pPr>
            <a:lvl6pPr marL="2281238" indent="1588" defTabSz="860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738438" indent="1588" defTabSz="860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195638" indent="1588" defTabSz="860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652838" indent="1588" defTabSz="860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fld id="{EAA9C722-1820-45D0-AC71-2757E8557316}" type="slidenum">
              <a:rPr lang="ru-RU" altLang="ru-RU" sz="1600" b="1" smtClean="0">
                <a:solidFill>
                  <a:srgbClr val="000000"/>
                </a:solidFill>
                <a:effectLst>
                  <a:outerShdw blurRad="38100" dist="38100" dir="2700000" algn="tl">
                    <a:srgbClr val="C0C0C0"/>
                  </a:outerShdw>
                </a:effectLst>
                <a:latin typeface="Arial Unicode MS" panose="020B0604020202020204" pitchFamily="34" charset="-128"/>
                <a:ea typeface="Arial Unicode MS" panose="020B0604020202020204" pitchFamily="34" charset="-128"/>
                <a:cs typeface="Arial Unicode MS" panose="020B0604020202020204" pitchFamily="34" charset="-128"/>
                <a:sym typeface="Arial Unicode MS" panose="020B0604020202020204" pitchFamily="34" charset="-128"/>
              </a:rPr>
              <a:pPr algn="ctr">
                <a:defRPr/>
              </a:pPr>
              <a:t>‹#›</a:t>
            </a:fld>
            <a:endParaRPr lang="ru-RU" altLang="ru-RU" sz="1600" b="1" dirty="0" smtClean="0">
              <a:solidFill>
                <a:srgbClr val="000000"/>
              </a:solidFill>
              <a:effectLst>
                <a:outerShdw blurRad="38100" dist="38100" dir="2700000" algn="tl">
                  <a:srgbClr val="C0C0C0"/>
                </a:outerShdw>
              </a:effectLst>
              <a:latin typeface="Arial Unicode MS" panose="020B0604020202020204" pitchFamily="34" charset="-128"/>
              <a:ea typeface="Arial Unicode MS" panose="020B0604020202020204" pitchFamily="34" charset="-128"/>
              <a:cs typeface="Arial Unicode MS" panose="020B0604020202020204" pitchFamily="34" charset="-128"/>
              <a:sym typeface="Arial Unicode MS" panose="020B0604020202020204" pitchFamily="34" charset="-128"/>
            </a:endParaRPr>
          </a:p>
        </p:txBody>
      </p:sp>
      <p:pic>
        <p:nvPicPr>
          <p:cNvPr id="16" name="Picture 3" descr="C:\Documents and Settings\Администратор\Рабочий стол\геральдика 1 та\большая эмблема 1 та.jpg"/>
          <p:cNvPicPr>
            <a:picLocks noChangeAspect="1" noChangeArrowheads="1"/>
          </p:cNvPicPr>
          <p:nvPr/>
        </p:nvPicPr>
        <p:blipFill>
          <a:blip r:embed="rId6">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07504" y="111527"/>
            <a:ext cx="431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7358" r:id="rId1"/>
    <p:sldLayoutId id="2147487364" r:id="rId2"/>
    <p:sldLayoutId id="2147487368" r:id="rId3"/>
    <p:sldLayoutId id="2147487381" r:id="rId4"/>
  </p:sldLayoutIdLst>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3960">
          <a:solidFill>
            <a:schemeClr val="tx2"/>
          </a:solidFill>
          <a:latin typeface="Arial Unicode MS" pitchFamily="34" charset="-128"/>
          <a:ea typeface="Arial Unicode MS" pitchFamily="34" charset="-128"/>
          <a:cs typeface="Arial Unicode MS" pitchFamily="34" charset="-128"/>
        </a:defRPr>
      </a:lvl1pPr>
      <a:lvl2pPr algn="ctr" rtl="0" eaLnBrk="0" fontAlgn="base" hangingPunct="0">
        <a:spcBef>
          <a:spcPct val="0"/>
        </a:spcBef>
        <a:spcAft>
          <a:spcPct val="0"/>
        </a:spcAft>
        <a:defRPr sz="3960">
          <a:solidFill>
            <a:schemeClr val="tx2"/>
          </a:solidFill>
          <a:latin typeface="Arial Unicode MS" pitchFamily="34" charset="-128"/>
          <a:ea typeface="Arial Unicode MS" pitchFamily="34" charset="-128"/>
          <a:cs typeface="Arial Unicode MS" pitchFamily="34" charset="-128"/>
        </a:defRPr>
      </a:lvl2pPr>
      <a:lvl3pPr algn="ctr" rtl="0" eaLnBrk="0" fontAlgn="base" hangingPunct="0">
        <a:spcBef>
          <a:spcPct val="0"/>
        </a:spcBef>
        <a:spcAft>
          <a:spcPct val="0"/>
        </a:spcAft>
        <a:defRPr sz="3960">
          <a:solidFill>
            <a:schemeClr val="tx2"/>
          </a:solidFill>
          <a:latin typeface="Arial Unicode MS" pitchFamily="34" charset="-128"/>
          <a:ea typeface="Arial Unicode MS" pitchFamily="34" charset="-128"/>
          <a:cs typeface="Arial Unicode MS" pitchFamily="34" charset="-128"/>
        </a:defRPr>
      </a:lvl3pPr>
      <a:lvl4pPr algn="ctr" rtl="0" eaLnBrk="0" fontAlgn="base" hangingPunct="0">
        <a:spcBef>
          <a:spcPct val="0"/>
        </a:spcBef>
        <a:spcAft>
          <a:spcPct val="0"/>
        </a:spcAft>
        <a:defRPr sz="3960">
          <a:solidFill>
            <a:schemeClr val="tx2"/>
          </a:solidFill>
          <a:latin typeface="Arial Unicode MS" pitchFamily="34" charset="-128"/>
          <a:ea typeface="Arial Unicode MS" pitchFamily="34" charset="-128"/>
          <a:cs typeface="Arial Unicode MS" pitchFamily="34" charset="-128"/>
        </a:defRPr>
      </a:lvl4pPr>
      <a:lvl5pPr algn="ctr" rtl="0" eaLnBrk="0" fontAlgn="base" hangingPunct="0">
        <a:spcBef>
          <a:spcPct val="0"/>
        </a:spcBef>
        <a:spcAft>
          <a:spcPct val="0"/>
        </a:spcAft>
        <a:defRPr sz="3960">
          <a:solidFill>
            <a:schemeClr val="tx2"/>
          </a:solidFill>
          <a:latin typeface="Arial Unicode MS" pitchFamily="34" charset="-128"/>
          <a:ea typeface="Arial Unicode MS" pitchFamily="34" charset="-128"/>
          <a:cs typeface="Arial Unicode MS" pitchFamily="34" charset="-128"/>
        </a:defRPr>
      </a:lvl5pPr>
      <a:lvl6pPr marL="411407" algn="ctr" rtl="0" fontAlgn="base">
        <a:spcBef>
          <a:spcPct val="0"/>
        </a:spcBef>
        <a:spcAft>
          <a:spcPct val="0"/>
        </a:spcAft>
        <a:defRPr sz="3960">
          <a:solidFill>
            <a:schemeClr val="tx2"/>
          </a:solidFill>
          <a:latin typeface="Arial" charset="0"/>
          <a:cs typeface="Arial" charset="0"/>
        </a:defRPr>
      </a:lvl6pPr>
      <a:lvl7pPr marL="822814" algn="ctr" rtl="0" fontAlgn="base">
        <a:spcBef>
          <a:spcPct val="0"/>
        </a:spcBef>
        <a:spcAft>
          <a:spcPct val="0"/>
        </a:spcAft>
        <a:defRPr sz="3960">
          <a:solidFill>
            <a:schemeClr val="tx2"/>
          </a:solidFill>
          <a:latin typeface="Arial" charset="0"/>
          <a:cs typeface="Arial" charset="0"/>
        </a:defRPr>
      </a:lvl7pPr>
      <a:lvl8pPr marL="1234221" algn="ctr" rtl="0" fontAlgn="base">
        <a:spcBef>
          <a:spcPct val="0"/>
        </a:spcBef>
        <a:spcAft>
          <a:spcPct val="0"/>
        </a:spcAft>
        <a:defRPr sz="3960">
          <a:solidFill>
            <a:schemeClr val="tx2"/>
          </a:solidFill>
          <a:latin typeface="Arial" charset="0"/>
          <a:cs typeface="Arial" charset="0"/>
        </a:defRPr>
      </a:lvl8pPr>
      <a:lvl9pPr marL="1645627" algn="ctr" rtl="0" fontAlgn="base">
        <a:spcBef>
          <a:spcPct val="0"/>
        </a:spcBef>
        <a:spcAft>
          <a:spcPct val="0"/>
        </a:spcAft>
        <a:defRPr sz="3960">
          <a:solidFill>
            <a:schemeClr val="tx2"/>
          </a:solidFill>
          <a:latin typeface="Arial" charset="0"/>
          <a:cs typeface="Arial" charset="0"/>
        </a:defRPr>
      </a:lvl9pPr>
    </p:titleStyle>
    <p:bodyStyle>
      <a:lvl1pPr marL="307175" indent="-307175" algn="l" rtl="0" eaLnBrk="0" fontAlgn="base" hangingPunct="0">
        <a:spcBef>
          <a:spcPct val="20000"/>
        </a:spcBef>
        <a:spcAft>
          <a:spcPct val="0"/>
        </a:spcAft>
        <a:buChar char="•"/>
        <a:defRPr sz="2880">
          <a:solidFill>
            <a:schemeClr val="tx1"/>
          </a:solidFill>
          <a:latin typeface="Arial Unicode MS" pitchFamily="34" charset="-128"/>
          <a:ea typeface="Arial Unicode MS" pitchFamily="34" charset="-128"/>
          <a:cs typeface="Arial Unicode MS" pitchFamily="34" charset="-128"/>
        </a:defRPr>
      </a:lvl1pPr>
      <a:lvl2pPr marL="667210" indent="-255740" algn="l" rtl="0" eaLnBrk="0" fontAlgn="base" hangingPunct="0">
        <a:spcBef>
          <a:spcPct val="20000"/>
        </a:spcBef>
        <a:spcAft>
          <a:spcPct val="0"/>
        </a:spcAft>
        <a:buChar char="–"/>
        <a:defRPr sz="2520">
          <a:solidFill>
            <a:schemeClr val="tx1"/>
          </a:solidFill>
          <a:latin typeface="Arial Unicode MS" pitchFamily="34" charset="-128"/>
          <a:ea typeface="Arial Unicode MS" pitchFamily="34" charset="-128"/>
          <a:cs typeface="Arial Unicode MS" pitchFamily="34" charset="-128"/>
        </a:defRPr>
      </a:lvl2pPr>
      <a:lvl3pPr marL="1027246" indent="-204307" algn="l" rtl="0" eaLnBrk="0" fontAlgn="base" hangingPunct="0">
        <a:spcBef>
          <a:spcPct val="20000"/>
        </a:spcBef>
        <a:spcAft>
          <a:spcPct val="0"/>
        </a:spcAft>
        <a:buChar char="•"/>
        <a:defRPr sz="2160">
          <a:solidFill>
            <a:schemeClr val="tx1"/>
          </a:solidFill>
          <a:latin typeface="Arial Unicode MS" pitchFamily="34" charset="-128"/>
          <a:ea typeface="Arial Unicode MS" pitchFamily="34" charset="-128"/>
          <a:cs typeface="Arial Unicode MS" pitchFamily="34" charset="-128"/>
        </a:defRPr>
      </a:lvl3pPr>
      <a:lvl4pPr marL="1438716" indent="-204307" algn="l" rtl="0" eaLnBrk="0" fontAlgn="base" hangingPunct="0">
        <a:spcBef>
          <a:spcPct val="20000"/>
        </a:spcBef>
        <a:spcAft>
          <a:spcPct val="0"/>
        </a:spcAft>
        <a:buChar char="–"/>
        <a:defRPr sz="1800">
          <a:solidFill>
            <a:schemeClr val="tx1"/>
          </a:solidFill>
          <a:latin typeface="Arial Unicode MS" pitchFamily="34" charset="-128"/>
          <a:ea typeface="Arial Unicode MS" pitchFamily="34" charset="-128"/>
          <a:cs typeface="Arial Unicode MS" pitchFamily="34" charset="-128"/>
        </a:defRPr>
      </a:lvl4pPr>
      <a:lvl5pPr marL="1850186" indent="-204307" algn="l" rtl="0" eaLnBrk="0" fontAlgn="base" hangingPunct="0">
        <a:spcBef>
          <a:spcPct val="20000"/>
        </a:spcBef>
        <a:spcAft>
          <a:spcPct val="0"/>
        </a:spcAft>
        <a:buChar char="»"/>
        <a:defRPr sz="1800">
          <a:solidFill>
            <a:schemeClr val="tx1"/>
          </a:solidFill>
          <a:latin typeface="Arial Unicode MS" pitchFamily="34" charset="-128"/>
          <a:ea typeface="Arial Unicode MS" pitchFamily="34" charset="-128"/>
          <a:cs typeface="Arial Unicode MS" pitchFamily="34" charset="-128"/>
        </a:defRPr>
      </a:lvl5pPr>
      <a:lvl6pPr marL="2262738" indent="-205704" algn="l" rtl="0" fontAlgn="base">
        <a:spcBef>
          <a:spcPct val="20000"/>
        </a:spcBef>
        <a:spcAft>
          <a:spcPct val="0"/>
        </a:spcAft>
        <a:buChar char="»"/>
        <a:defRPr sz="1800">
          <a:solidFill>
            <a:schemeClr val="tx1"/>
          </a:solidFill>
          <a:latin typeface="+mn-lt"/>
          <a:cs typeface="+mn-cs"/>
        </a:defRPr>
      </a:lvl6pPr>
      <a:lvl7pPr marL="2674144" indent="-205704" algn="l" rtl="0" fontAlgn="base">
        <a:spcBef>
          <a:spcPct val="20000"/>
        </a:spcBef>
        <a:spcAft>
          <a:spcPct val="0"/>
        </a:spcAft>
        <a:buChar char="»"/>
        <a:defRPr sz="1800">
          <a:solidFill>
            <a:schemeClr val="tx1"/>
          </a:solidFill>
          <a:latin typeface="+mn-lt"/>
          <a:cs typeface="+mn-cs"/>
        </a:defRPr>
      </a:lvl7pPr>
      <a:lvl8pPr marL="3085551" indent="-205704" algn="l" rtl="0" fontAlgn="base">
        <a:spcBef>
          <a:spcPct val="20000"/>
        </a:spcBef>
        <a:spcAft>
          <a:spcPct val="0"/>
        </a:spcAft>
        <a:buChar char="»"/>
        <a:defRPr sz="1800">
          <a:solidFill>
            <a:schemeClr val="tx1"/>
          </a:solidFill>
          <a:latin typeface="+mn-lt"/>
          <a:cs typeface="+mn-cs"/>
        </a:defRPr>
      </a:lvl8pPr>
      <a:lvl9pPr marL="3496959" indent="-205704" algn="l" rtl="0" fontAlgn="base">
        <a:spcBef>
          <a:spcPct val="20000"/>
        </a:spcBef>
        <a:spcAft>
          <a:spcPct val="0"/>
        </a:spcAft>
        <a:buChar char="»"/>
        <a:defRPr sz="1800">
          <a:solidFill>
            <a:schemeClr val="tx1"/>
          </a:solidFill>
          <a:latin typeface="+mn-lt"/>
          <a:cs typeface="+mn-cs"/>
        </a:defRPr>
      </a:lvl9pPr>
    </p:bodyStyle>
    <p:otherStyle>
      <a:defPPr>
        <a:defRPr lang="ru-RU"/>
      </a:defPPr>
      <a:lvl1pPr marL="0" algn="l" defTabSz="822814" rtl="0" eaLnBrk="1" latinLnBrk="0" hangingPunct="1">
        <a:defRPr sz="1620" kern="1200">
          <a:solidFill>
            <a:schemeClr val="tx1"/>
          </a:solidFill>
          <a:latin typeface="+mn-lt"/>
          <a:ea typeface="+mn-ea"/>
          <a:cs typeface="+mn-cs"/>
        </a:defRPr>
      </a:lvl1pPr>
      <a:lvl2pPr marL="411407" algn="l" defTabSz="822814" rtl="0" eaLnBrk="1" latinLnBrk="0" hangingPunct="1">
        <a:defRPr sz="1620" kern="1200">
          <a:solidFill>
            <a:schemeClr val="tx1"/>
          </a:solidFill>
          <a:latin typeface="+mn-lt"/>
          <a:ea typeface="+mn-ea"/>
          <a:cs typeface="+mn-cs"/>
        </a:defRPr>
      </a:lvl2pPr>
      <a:lvl3pPr marL="822814" algn="l" defTabSz="822814" rtl="0" eaLnBrk="1" latinLnBrk="0" hangingPunct="1">
        <a:defRPr sz="1620" kern="1200">
          <a:solidFill>
            <a:schemeClr val="tx1"/>
          </a:solidFill>
          <a:latin typeface="+mn-lt"/>
          <a:ea typeface="+mn-ea"/>
          <a:cs typeface="+mn-cs"/>
        </a:defRPr>
      </a:lvl3pPr>
      <a:lvl4pPr marL="1234221" algn="l" defTabSz="822814" rtl="0" eaLnBrk="1" latinLnBrk="0" hangingPunct="1">
        <a:defRPr sz="1620" kern="1200">
          <a:solidFill>
            <a:schemeClr val="tx1"/>
          </a:solidFill>
          <a:latin typeface="+mn-lt"/>
          <a:ea typeface="+mn-ea"/>
          <a:cs typeface="+mn-cs"/>
        </a:defRPr>
      </a:lvl4pPr>
      <a:lvl5pPr marL="1645627" algn="l" defTabSz="822814" rtl="0" eaLnBrk="1" latinLnBrk="0" hangingPunct="1">
        <a:defRPr sz="1620" kern="1200">
          <a:solidFill>
            <a:schemeClr val="tx1"/>
          </a:solidFill>
          <a:latin typeface="+mn-lt"/>
          <a:ea typeface="+mn-ea"/>
          <a:cs typeface="+mn-cs"/>
        </a:defRPr>
      </a:lvl5pPr>
      <a:lvl6pPr marL="2057035" algn="l" defTabSz="822814" rtl="0" eaLnBrk="1" latinLnBrk="0" hangingPunct="1">
        <a:defRPr sz="1620" kern="1200">
          <a:solidFill>
            <a:schemeClr val="tx1"/>
          </a:solidFill>
          <a:latin typeface="+mn-lt"/>
          <a:ea typeface="+mn-ea"/>
          <a:cs typeface="+mn-cs"/>
        </a:defRPr>
      </a:lvl6pPr>
      <a:lvl7pPr marL="2468441" algn="l" defTabSz="822814" rtl="0" eaLnBrk="1" latinLnBrk="0" hangingPunct="1">
        <a:defRPr sz="1620" kern="1200">
          <a:solidFill>
            <a:schemeClr val="tx1"/>
          </a:solidFill>
          <a:latin typeface="+mn-lt"/>
          <a:ea typeface="+mn-ea"/>
          <a:cs typeface="+mn-cs"/>
        </a:defRPr>
      </a:lvl7pPr>
      <a:lvl8pPr marL="2879848" algn="l" defTabSz="822814" rtl="0" eaLnBrk="1" latinLnBrk="0" hangingPunct="1">
        <a:defRPr sz="1620" kern="1200">
          <a:solidFill>
            <a:schemeClr val="tx1"/>
          </a:solidFill>
          <a:latin typeface="+mn-lt"/>
          <a:ea typeface="+mn-ea"/>
          <a:cs typeface="+mn-cs"/>
        </a:defRPr>
      </a:lvl8pPr>
      <a:lvl9pPr marL="3291254" algn="l" defTabSz="822814" rtl="0" eaLnBrk="1" latinLnBrk="0" hangingPunct="1">
        <a:defRPr sz="16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5662" t="-2955"/>
          <a:stretch/>
        </p:blipFill>
        <p:spPr>
          <a:xfrm>
            <a:off x="35496" y="-20538"/>
            <a:ext cx="9108504" cy="5130388"/>
          </a:xfrm>
          <a:prstGeom prst="rect">
            <a:avLst/>
          </a:prstGeom>
        </p:spPr>
      </p:pic>
      <p:sp>
        <p:nvSpPr>
          <p:cNvPr id="4" name="TextBox 3"/>
          <p:cNvSpPr txBox="1"/>
          <p:nvPr/>
        </p:nvSpPr>
        <p:spPr>
          <a:xfrm>
            <a:off x="251520" y="986701"/>
            <a:ext cx="8712968" cy="3785652"/>
          </a:xfrm>
          <a:prstGeom prst="rect">
            <a:avLst/>
          </a:prstGeom>
          <a:noFill/>
          <a:ln>
            <a:noFill/>
          </a:ln>
        </p:spPr>
        <p:txBody>
          <a:bodyPr wrap="square">
            <a:spAutoFit/>
          </a:bodyPr>
          <a:lstStyle/>
          <a:p>
            <a:pPr algn="ctr">
              <a:defRPr/>
            </a:pPr>
            <a:r>
              <a:rPr lang="ru-RU" sz="4000" b="1" dirty="0" smtClean="0">
                <a:ln>
                  <a:solidFill>
                    <a:srgbClr val="FFFF00"/>
                  </a:solidFill>
                </a:ln>
                <a:solidFill>
                  <a:srgbClr val="FF0000"/>
                </a:solidFill>
                <a:latin typeface="+mn-lt"/>
              </a:rPr>
              <a:t>Основы безопасности жизнедеятельности.</a:t>
            </a:r>
          </a:p>
          <a:p>
            <a:pPr algn="ctr">
              <a:defRPr/>
            </a:pPr>
            <a:r>
              <a:rPr lang="ru-RU" sz="4000" b="1" dirty="0" smtClean="0">
                <a:ln>
                  <a:solidFill>
                    <a:srgbClr val="FFFF00"/>
                  </a:solidFill>
                </a:ln>
                <a:solidFill>
                  <a:srgbClr val="FF0000"/>
                </a:solidFill>
                <a:latin typeface="+mn-lt"/>
              </a:rPr>
              <a:t>Тема: Коммуникации </a:t>
            </a:r>
            <a:r>
              <a:rPr lang="ru-RU" sz="4000" b="1" dirty="0">
                <a:ln>
                  <a:solidFill>
                    <a:srgbClr val="FFFF00"/>
                  </a:solidFill>
                </a:ln>
                <a:solidFill>
                  <a:srgbClr val="FF0000"/>
                </a:solidFill>
                <a:latin typeface="+mn-lt"/>
              </a:rPr>
              <a:t>в социуме. Правила коммуникации с разными людьми и при различных ситуациях.</a:t>
            </a:r>
          </a:p>
        </p:txBody>
      </p:sp>
    </p:spTree>
    <p:extLst>
      <p:ext uri="{BB962C8B-B14F-4D97-AF65-F5344CB8AC3E}">
        <p14:creationId xmlns:p14="http://schemas.microsoft.com/office/powerpoint/2010/main" val="911034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2793138832"/>
              </p:ext>
            </p:extLst>
          </p:nvPr>
        </p:nvGraphicFramePr>
        <p:xfrm>
          <a:off x="323528" y="987574"/>
          <a:ext cx="8424936" cy="307848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400" b="1" i="0" kern="1200" dirty="0" smtClean="0">
                          <a:solidFill>
                            <a:schemeClr val="tx1"/>
                          </a:solidFill>
                          <a:effectLst/>
                          <a:latin typeface="+mn-lt"/>
                          <a:ea typeface="+mn-ea"/>
                          <a:cs typeface="+mn-cs"/>
                        </a:rPr>
                        <a:t>Особенности бесконфликтного общения.</a:t>
                      </a:r>
                    </a:p>
                    <a:p>
                      <a:r>
                        <a:rPr lang="ru-RU" sz="1400" b="0" i="0" kern="1200" dirty="0" smtClean="0">
                          <a:solidFill>
                            <a:schemeClr val="tx1"/>
                          </a:solidFill>
                          <a:effectLst/>
                          <a:latin typeface="+mn-lt"/>
                          <a:ea typeface="+mn-ea"/>
                          <a:cs typeface="+mn-cs"/>
                        </a:rPr>
                        <a:t>Во время конфликта происходит столкновение мнений, интересов, позиций. Результатом конфронтации может стать достижение общей цели или разрушительные последствия. Поэтому любой конфликт необходимо стремиться перевести в позитивное русло, а при возможности вообще предотвратить.</a:t>
                      </a:r>
                    </a:p>
                    <a:p>
                      <a:r>
                        <a:rPr lang="ru-RU" sz="1400" b="0" i="0" kern="1200" dirty="0" smtClean="0">
                          <a:solidFill>
                            <a:schemeClr val="tx1"/>
                          </a:solidFill>
                          <a:effectLst/>
                          <a:latin typeface="+mn-lt"/>
                          <a:ea typeface="+mn-ea"/>
                          <a:cs typeface="+mn-cs"/>
                        </a:rPr>
                        <a:t>Прежде чем распыляться в эмоциях надо постараться </a:t>
                      </a:r>
                      <a:r>
                        <a:rPr lang="ru-RU" sz="1400" b="0" i="0" kern="1200" dirty="0" err="1" smtClean="0">
                          <a:solidFill>
                            <a:schemeClr val="tx1"/>
                          </a:solidFill>
                          <a:effectLst/>
                          <a:latin typeface="+mn-lt"/>
                          <a:ea typeface="+mn-ea"/>
                          <a:cs typeface="+mn-cs"/>
                        </a:rPr>
                        <a:t>обьективно</a:t>
                      </a:r>
                      <a:r>
                        <a:rPr lang="ru-RU" sz="1400" b="0" i="0" kern="1200" dirty="0" smtClean="0">
                          <a:solidFill>
                            <a:schemeClr val="tx1"/>
                          </a:solidFill>
                          <a:effectLst/>
                          <a:latin typeface="+mn-lt"/>
                          <a:ea typeface="+mn-ea"/>
                          <a:cs typeface="+mn-cs"/>
                        </a:rPr>
                        <a:t> взглянуть на ситуацию, проанализировать, попытаться вежливо донести суть вопроса.</a:t>
                      </a:r>
                    </a:p>
                    <a:p>
                      <a:r>
                        <a:rPr lang="ru-RU" sz="1400" b="0" i="0" kern="1200" dirty="0" smtClean="0">
                          <a:solidFill>
                            <a:schemeClr val="tx1"/>
                          </a:solidFill>
                          <a:effectLst/>
                          <a:latin typeface="+mn-lt"/>
                          <a:ea typeface="+mn-ea"/>
                          <a:cs typeface="+mn-cs"/>
                        </a:rPr>
                        <a:t>Обязательно нужно предоставить оппоненту возможность выйти из положения достойно. Для того чтобы не создавать предпосылки для возникновения конфронтации, рекомендуется придерживаться нехитрых принципов, позволяющих эффективно взаимодействовать с окружающими.</a:t>
                      </a:r>
                    </a:p>
                    <a:p>
                      <a:r>
                        <a:rPr lang="ru-RU" sz="1400" b="0" i="0" kern="1200" dirty="0" smtClean="0">
                          <a:solidFill>
                            <a:schemeClr val="tx1"/>
                          </a:solidFill>
                          <a:effectLst/>
                          <a:latin typeface="+mn-lt"/>
                          <a:ea typeface="+mn-ea"/>
                          <a:cs typeface="+mn-cs"/>
                        </a:rPr>
                        <a:t>К ним можно отнести:</a:t>
                      </a:r>
                    </a:p>
                    <a:p>
                      <a:r>
                        <a:rPr lang="ru-RU" sz="1400" b="0" i="0" kern="1200" dirty="0" smtClean="0">
                          <a:solidFill>
                            <a:schemeClr val="tx1"/>
                          </a:solidFill>
                          <a:effectLst/>
                          <a:latin typeface="+mn-lt"/>
                          <a:ea typeface="+mn-ea"/>
                          <a:cs typeface="+mn-cs"/>
                        </a:rPr>
                        <a:t>вежливость; уважение; позитивность; открытость; внимание; порядочность; конкретность; сохранение личностных границ; терпимость; справедливость; сострадание.</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8120527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2112208711"/>
              </p:ext>
            </p:extLst>
          </p:nvPr>
        </p:nvGraphicFramePr>
        <p:xfrm>
          <a:off x="323528" y="987574"/>
          <a:ext cx="8424936" cy="286512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400" b="0" i="0" kern="1200" dirty="0" smtClean="0">
                          <a:solidFill>
                            <a:schemeClr val="tx1"/>
                          </a:solidFill>
                          <a:effectLst/>
                          <a:latin typeface="+mn-lt"/>
                          <a:ea typeface="+mn-ea"/>
                          <a:cs typeface="+mn-cs"/>
                        </a:rPr>
                        <a:t>Умение войти в положение другого человека позволяет понять мотивы его поведения, взглянуть на ситуацию под другим углом. Не следует реагировать на агрессию эмоционально. Это может привести к неконтролируемой опасной ситуации. Также не стоит поддаваться на провокации.</a:t>
                      </a:r>
                    </a:p>
                    <a:p>
                      <a:endParaRPr lang="ru-RU" sz="1400" b="0" i="0" kern="1200" dirty="0" smtClean="0">
                        <a:solidFill>
                          <a:schemeClr val="tx1"/>
                        </a:solidFill>
                        <a:effectLst/>
                        <a:latin typeface="+mn-lt"/>
                        <a:ea typeface="+mn-ea"/>
                        <a:cs typeface="+mn-cs"/>
                      </a:endParaRPr>
                    </a:p>
                    <a:p>
                      <a:r>
                        <a:rPr lang="ru-RU" sz="1400" b="0" i="0" kern="1200" dirty="0" smtClean="0">
                          <a:solidFill>
                            <a:schemeClr val="tx1"/>
                          </a:solidFill>
                          <a:effectLst/>
                          <a:latin typeface="+mn-lt"/>
                          <a:ea typeface="+mn-ea"/>
                          <a:cs typeface="+mn-cs"/>
                        </a:rPr>
                        <a:t>Следует помнить, что у каждого индивидуума имеются свои особенности характера, темперамента, мировоззрения, воспитания, жизненной ситуации. Это надо понимать и принимать. Реакцию на тот или иной посыл человек выбирает сам. Не стоит сразу «рубить с плеча».</a:t>
                      </a:r>
                      <a:endParaRPr lang="en-US" sz="1400" b="0" i="0" kern="1200" dirty="0" smtClean="0">
                        <a:solidFill>
                          <a:schemeClr val="tx1"/>
                        </a:solidFill>
                        <a:effectLst/>
                        <a:latin typeface="+mn-lt"/>
                        <a:ea typeface="+mn-ea"/>
                        <a:cs typeface="+mn-cs"/>
                      </a:endParaRPr>
                    </a:p>
                    <a:p>
                      <a:r>
                        <a:rPr lang="ru-RU" sz="1400" b="1" i="0" kern="1200" dirty="0" smtClean="0">
                          <a:solidFill>
                            <a:schemeClr val="tx1"/>
                          </a:solidFill>
                          <a:effectLst/>
                          <a:latin typeface="+mn-lt"/>
                          <a:ea typeface="+mn-ea"/>
                          <a:cs typeface="+mn-cs"/>
                        </a:rPr>
                        <a:t>Деловая сфера общения</a:t>
                      </a:r>
                      <a:r>
                        <a:rPr lang="en-US" sz="1400" b="1" i="0" kern="1200" dirty="0" smtClean="0">
                          <a:solidFill>
                            <a:schemeClr val="tx1"/>
                          </a:solidFill>
                          <a:effectLst/>
                          <a:latin typeface="+mn-lt"/>
                          <a:ea typeface="+mn-ea"/>
                          <a:cs typeface="+mn-cs"/>
                        </a:rPr>
                        <a:t>.</a:t>
                      </a:r>
                    </a:p>
                    <a:p>
                      <a:r>
                        <a:rPr lang="ru-RU" sz="1400" b="0" i="0" kern="1200" dirty="0" smtClean="0">
                          <a:solidFill>
                            <a:schemeClr val="tx1"/>
                          </a:solidFill>
                          <a:effectLst/>
                          <a:latin typeface="+mn-lt"/>
                          <a:ea typeface="+mn-ea"/>
                          <a:cs typeface="+mn-cs"/>
                        </a:rPr>
                        <a:t>В профессиональном мире принято соблюдать правила делового общения. Это свод правил, направленных на достижение конкретных целей. Специфика взаимодействия заключается не в том, чтобы показать интересные стороны своего характера, а в том, чтобы заинтересовать партнера, вызвать доверие и уважение. Важно найти точки соприкосновения, обозначить границы, зоны взаимодействия. При этом учитываются культурные, национальные особенности партнера.</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33806690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3553933388"/>
              </p:ext>
            </p:extLst>
          </p:nvPr>
        </p:nvGraphicFramePr>
        <p:xfrm>
          <a:off x="323528" y="987574"/>
          <a:ext cx="8424936" cy="3547872"/>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rgbClr val="00B050"/>
                          </a:solidFill>
                          <a:effectLst/>
                          <a:latin typeface="+mn-lt"/>
                          <a:ea typeface="+mn-ea"/>
                          <a:cs typeface="+mn-cs"/>
                        </a:rPr>
                        <a:t>Среди ключевых навыков успешных деловых переговоров можно выделить:</a:t>
                      </a:r>
                      <a:endParaRPr lang="ru-RU" sz="1620" b="0" i="0" kern="1200" dirty="0" smtClean="0">
                        <a:solidFill>
                          <a:srgbClr val="00B050"/>
                        </a:solidFill>
                        <a:effectLst/>
                        <a:latin typeface="+mn-lt"/>
                        <a:ea typeface="+mn-ea"/>
                        <a:cs typeface="+mn-cs"/>
                      </a:endParaRPr>
                    </a:p>
                    <a:p>
                      <a:r>
                        <a:rPr lang="ru-RU" sz="1620" b="0" i="0" kern="1200" dirty="0" smtClean="0">
                          <a:solidFill>
                            <a:srgbClr val="00B050"/>
                          </a:solidFill>
                          <a:effectLst/>
                          <a:latin typeface="+mn-lt"/>
                          <a:ea typeface="+mn-ea"/>
                          <a:cs typeface="+mn-cs"/>
                        </a:rPr>
                        <a:t>умение правильно выражать свои намерения;</a:t>
                      </a:r>
                    </a:p>
                    <a:p>
                      <a:r>
                        <a:rPr lang="ru-RU" sz="1620" b="0" i="0" kern="1200" dirty="0" smtClean="0">
                          <a:solidFill>
                            <a:srgbClr val="00B050"/>
                          </a:solidFill>
                          <a:effectLst/>
                          <a:latin typeface="+mn-lt"/>
                          <a:ea typeface="+mn-ea"/>
                          <a:cs typeface="+mn-cs"/>
                        </a:rPr>
                        <a:t>способность анализировать;</a:t>
                      </a:r>
                    </a:p>
                    <a:p>
                      <a:r>
                        <a:rPr lang="ru-RU" sz="1620" b="0" i="0" kern="1200" dirty="0" smtClean="0">
                          <a:solidFill>
                            <a:srgbClr val="00B050"/>
                          </a:solidFill>
                          <a:effectLst/>
                          <a:latin typeface="+mn-lt"/>
                          <a:ea typeface="+mn-ea"/>
                          <a:cs typeface="+mn-cs"/>
                        </a:rPr>
                        <a:t>умение слушать;</a:t>
                      </a:r>
                    </a:p>
                    <a:p>
                      <a:r>
                        <a:rPr lang="ru-RU" sz="1620" b="0" i="0" kern="1200" dirty="0" smtClean="0">
                          <a:solidFill>
                            <a:srgbClr val="00B050"/>
                          </a:solidFill>
                          <a:effectLst/>
                          <a:latin typeface="+mn-lt"/>
                          <a:ea typeface="+mn-ea"/>
                          <a:cs typeface="+mn-cs"/>
                        </a:rPr>
                        <a:t>способность отстаивать свою позицию;</a:t>
                      </a:r>
                    </a:p>
                    <a:p>
                      <a:r>
                        <a:rPr lang="ru-RU" sz="1620" b="0" i="0" kern="1200" dirty="0" smtClean="0">
                          <a:solidFill>
                            <a:srgbClr val="00B050"/>
                          </a:solidFill>
                          <a:effectLst/>
                          <a:latin typeface="+mn-lt"/>
                          <a:ea typeface="+mn-ea"/>
                          <a:cs typeface="+mn-cs"/>
                        </a:rPr>
                        <a:t>трезвая оценка всех плюсов и минусов;</a:t>
                      </a:r>
                    </a:p>
                    <a:p>
                      <a:r>
                        <a:rPr lang="ru-RU" sz="1620" b="0" i="0" kern="1200" dirty="0" smtClean="0">
                          <a:solidFill>
                            <a:srgbClr val="00B050"/>
                          </a:solidFill>
                          <a:effectLst/>
                          <a:latin typeface="+mn-lt"/>
                          <a:ea typeface="+mn-ea"/>
                          <a:cs typeface="+mn-cs"/>
                        </a:rPr>
                        <a:t>владение профессиональной терминологией.</a:t>
                      </a:r>
                      <a:endParaRPr lang="en-US" sz="1620" b="0" i="0" kern="1200" dirty="0" smtClean="0">
                        <a:solidFill>
                          <a:srgbClr val="00B050"/>
                        </a:solidFill>
                        <a:effectLst/>
                        <a:latin typeface="+mn-lt"/>
                        <a:ea typeface="+mn-ea"/>
                        <a:cs typeface="+mn-cs"/>
                      </a:endParaRPr>
                    </a:p>
                    <a:p>
                      <a:r>
                        <a:rPr lang="ru-RU" sz="1620" b="1" i="0" kern="1200" dirty="0" smtClean="0">
                          <a:solidFill>
                            <a:srgbClr val="00B050"/>
                          </a:solidFill>
                          <a:effectLst/>
                          <a:latin typeface="+mn-lt"/>
                          <a:ea typeface="+mn-ea"/>
                          <a:cs typeface="+mn-cs"/>
                        </a:rPr>
                        <a:t>Существуют основные этапы делового разговора:</a:t>
                      </a:r>
                      <a:endParaRPr lang="ru-RU" sz="1620" b="0" i="0" kern="1200" dirty="0" smtClean="0">
                        <a:solidFill>
                          <a:srgbClr val="00B050"/>
                        </a:solidFill>
                        <a:effectLst/>
                        <a:latin typeface="+mn-lt"/>
                        <a:ea typeface="+mn-ea"/>
                        <a:cs typeface="+mn-cs"/>
                      </a:endParaRPr>
                    </a:p>
                    <a:p>
                      <a:r>
                        <a:rPr lang="ru-RU" sz="1620" b="0" i="0" kern="1200" dirty="0" smtClean="0">
                          <a:solidFill>
                            <a:srgbClr val="00B050"/>
                          </a:solidFill>
                          <a:effectLst/>
                          <a:latin typeface="+mn-lt"/>
                          <a:ea typeface="+mn-ea"/>
                          <a:cs typeface="+mn-cs"/>
                        </a:rPr>
                        <a:t>Приветствие. На данном этапе происходит формирование первого впечатления.</a:t>
                      </a:r>
                    </a:p>
                    <a:p>
                      <a:r>
                        <a:rPr lang="ru-RU" sz="1620" b="0" i="0" kern="1200" dirty="0" smtClean="0">
                          <a:solidFill>
                            <a:srgbClr val="00B050"/>
                          </a:solidFill>
                          <a:effectLst/>
                          <a:latin typeface="+mn-lt"/>
                          <a:ea typeface="+mn-ea"/>
                          <a:cs typeface="+mn-cs"/>
                        </a:rPr>
                        <a:t>Вводная часть. Включает подготовку к обсуждению ключевых вопросов.</a:t>
                      </a:r>
                    </a:p>
                    <a:p>
                      <a:r>
                        <a:rPr lang="ru-RU" sz="1620" b="0" i="0" kern="1200" dirty="0" smtClean="0">
                          <a:solidFill>
                            <a:srgbClr val="00B050"/>
                          </a:solidFill>
                          <a:effectLst/>
                          <a:latin typeface="+mn-lt"/>
                          <a:ea typeface="+mn-ea"/>
                          <a:cs typeface="+mn-cs"/>
                        </a:rPr>
                        <a:t>Обсуждение. Включает конкретизацию ситуации, рассмотрение возможных вариантов, принятие решения.</a:t>
                      </a:r>
                    </a:p>
                    <a:p>
                      <a:r>
                        <a:rPr lang="ru-RU" sz="1620" b="0" i="0" kern="1200" dirty="0" smtClean="0">
                          <a:solidFill>
                            <a:srgbClr val="00B050"/>
                          </a:solidFill>
                          <a:effectLst/>
                          <a:latin typeface="+mn-lt"/>
                          <a:ea typeface="+mn-ea"/>
                          <a:cs typeface="+mn-cs"/>
                        </a:rPr>
                        <a:t>Завершение. Прощание, также оказывающее влияние на формирование целостного впечатления.</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8892894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4050160279"/>
              </p:ext>
            </p:extLst>
          </p:nvPr>
        </p:nvGraphicFramePr>
        <p:xfrm>
          <a:off x="323528" y="987574"/>
          <a:ext cx="8424936" cy="307848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400" b="0" i="0" kern="1200" dirty="0" smtClean="0">
                          <a:solidFill>
                            <a:schemeClr val="tx1"/>
                          </a:solidFill>
                          <a:effectLst/>
                          <a:latin typeface="+mn-lt"/>
                          <a:ea typeface="+mn-ea"/>
                          <a:cs typeface="+mn-cs"/>
                        </a:rPr>
                        <a:t>При разговоре необходимо проявлять искреннюю заинтересованность темой, доброжелательность. Настроение, эмоциональное состояние не должны оказывать влияние на темп речи и ее громкость. Выражение лица должно быть открытым, приветливым. Ничто так не располагает, как искренняя улыбка собеседника.</a:t>
                      </a:r>
                    </a:p>
                    <a:p>
                      <a:endParaRPr lang="ru-RU" sz="1400" b="0" i="0" kern="1200" dirty="0" smtClean="0">
                        <a:solidFill>
                          <a:schemeClr val="tx1"/>
                        </a:solidFill>
                        <a:effectLst/>
                        <a:latin typeface="+mn-lt"/>
                        <a:ea typeface="+mn-ea"/>
                        <a:cs typeface="+mn-cs"/>
                      </a:endParaRPr>
                    </a:p>
                    <a:p>
                      <a:r>
                        <a:rPr lang="ru-RU" sz="1400" b="0" i="0" kern="1200" dirty="0" smtClean="0">
                          <a:solidFill>
                            <a:schemeClr val="tx1"/>
                          </a:solidFill>
                          <a:effectLst/>
                          <a:latin typeface="+mn-lt"/>
                          <a:ea typeface="+mn-ea"/>
                          <a:cs typeface="+mn-cs"/>
                        </a:rPr>
                        <a:t>В сфере профессионального общения ценятся такие качества как тактичность, честность, порядочность, ясность.</a:t>
                      </a:r>
                    </a:p>
                    <a:p>
                      <a:endParaRPr lang="ru-RU" sz="1400" b="0" i="0" kern="1200" dirty="0" smtClean="0">
                        <a:solidFill>
                          <a:schemeClr val="tx1"/>
                        </a:solidFill>
                        <a:effectLst/>
                        <a:latin typeface="+mn-lt"/>
                        <a:ea typeface="+mn-ea"/>
                        <a:cs typeface="+mn-cs"/>
                      </a:endParaRPr>
                    </a:p>
                    <a:p>
                      <a:r>
                        <a:rPr lang="ru-RU" sz="1400" b="0" i="0" kern="1200" dirty="0" smtClean="0">
                          <a:solidFill>
                            <a:schemeClr val="tx1"/>
                          </a:solidFill>
                          <a:effectLst/>
                          <a:latin typeface="+mn-lt"/>
                          <a:ea typeface="+mn-ea"/>
                          <a:cs typeface="+mn-cs"/>
                        </a:rPr>
                        <a:t>Сначала всегда высказывают положительные стороны, а уже потом упоминают отрицательные.</a:t>
                      </a:r>
                      <a:endParaRPr lang="en-US" sz="1400" b="0" i="0" kern="1200" dirty="0" smtClean="0">
                        <a:solidFill>
                          <a:schemeClr val="tx1"/>
                        </a:solidFill>
                        <a:effectLst/>
                        <a:latin typeface="+mn-lt"/>
                        <a:ea typeface="+mn-ea"/>
                        <a:cs typeface="+mn-cs"/>
                      </a:endParaRPr>
                    </a:p>
                    <a:p>
                      <a:r>
                        <a:rPr lang="ru-RU" sz="1400" b="0" i="0" kern="1200" dirty="0" smtClean="0">
                          <a:solidFill>
                            <a:schemeClr val="tx1"/>
                          </a:solidFill>
                          <a:effectLst/>
                          <a:latin typeface="+mn-lt"/>
                          <a:ea typeface="+mn-ea"/>
                          <a:cs typeface="+mn-cs"/>
                        </a:rPr>
                        <a:t>Независимо от того, в какой форме проходит  встреча, необходимо следить за дикцией, темпом речи, громкостью, построением фраз, правильной расстановкой акцентов. При любом исходе встречи должно остаться положительное впечатление от разговора. Это значительно повышает шансы на улучшение результата.</a:t>
                      </a:r>
                      <a:endParaRPr lang="en-US" sz="1400" b="0" i="0" kern="1200" dirty="0" smtClean="0">
                        <a:solidFill>
                          <a:schemeClr val="tx1"/>
                        </a:solidFill>
                        <a:effectLst/>
                        <a:latin typeface="+mn-lt"/>
                        <a:ea typeface="+mn-ea"/>
                        <a:cs typeface="+mn-cs"/>
                      </a:endParaRPr>
                    </a:p>
                    <a:p>
                      <a:endParaRPr lang="ru-RU" sz="14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120082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3053296898"/>
              </p:ext>
            </p:extLst>
          </p:nvPr>
        </p:nvGraphicFramePr>
        <p:xfrm>
          <a:off x="323528" y="987574"/>
          <a:ext cx="8424936" cy="3325368"/>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chemeClr val="tx1"/>
                          </a:solidFill>
                          <a:effectLst/>
                          <a:latin typeface="+mn-lt"/>
                          <a:ea typeface="+mn-ea"/>
                          <a:cs typeface="+mn-cs"/>
                        </a:rPr>
                        <a:t>Правила хорошего тона для мужчин и женщин</a:t>
                      </a:r>
                      <a:r>
                        <a:rPr lang="en-US" sz="1620" b="1" i="0" kern="1200" dirty="0" smtClean="0">
                          <a:solidFill>
                            <a:schemeClr val="tx1"/>
                          </a:solidFill>
                          <a:effectLst/>
                          <a:latin typeface="+mn-lt"/>
                          <a:ea typeface="+mn-ea"/>
                          <a:cs typeface="+mn-cs"/>
                        </a:rPr>
                        <a:t>.</a:t>
                      </a:r>
                    </a:p>
                    <a:p>
                      <a:r>
                        <a:rPr lang="ru-RU" sz="1400" b="0" i="0" kern="1200" dirty="0" smtClean="0">
                          <a:solidFill>
                            <a:schemeClr val="tx1"/>
                          </a:solidFill>
                          <a:effectLst/>
                          <a:latin typeface="+mn-lt"/>
                          <a:ea typeface="+mn-ea"/>
                          <a:cs typeface="+mn-cs"/>
                        </a:rPr>
                        <a:t>В обществе существуют</a:t>
                      </a:r>
                      <a:r>
                        <a:rPr lang="en-US" sz="1400" b="0" i="0" kern="1200" baseline="0" dirty="0" smtClean="0">
                          <a:solidFill>
                            <a:schemeClr val="tx1"/>
                          </a:solidFill>
                          <a:effectLst/>
                          <a:latin typeface="+mn-lt"/>
                          <a:ea typeface="+mn-ea"/>
                          <a:cs typeface="+mn-cs"/>
                        </a:rPr>
                        <a:t> </a:t>
                      </a:r>
                      <a:r>
                        <a:rPr lang="ru-RU" sz="1400" b="0" i="0" kern="1200" dirty="0" smtClean="0">
                          <a:solidFill>
                            <a:schemeClr val="tx1"/>
                          </a:solidFill>
                          <a:effectLst/>
                          <a:latin typeface="+mn-lt"/>
                          <a:ea typeface="+mn-ea"/>
                          <a:cs typeface="+mn-cs"/>
                        </a:rPr>
                        <a:t>нормы поведения при взаимодействии противоположных полов, соблюдение которых является проявлением воспитанности. Среди наиболее распространенных правил можно выделить:</a:t>
                      </a:r>
                    </a:p>
                    <a:p>
                      <a:r>
                        <a:rPr lang="ru-RU" sz="1400" b="0" i="0" kern="1200" dirty="0" smtClean="0">
                          <a:solidFill>
                            <a:schemeClr val="tx1"/>
                          </a:solidFill>
                          <a:effectLst/>
                          <a:latin typeface="+mn-lt"/>
                          <a:ea typeface="+mn-ea"/>
                          <a:cs typeface="+mn-cs"/>
                        </a:rPr>
                        <a:t>Помощь мужчины при поднятии тяжестей.</a:t>
                      </a:r>
                    </a:p>
                    <a:p>
                      <a:r>
                        <a:rPr lang="ru-RU" sz="1400" b="0" i="0" kern="1200" dirty="0" smtClean="0">
                          <a:solidFill>
                            <a:schemeClr val="tx1"/>
                          </a:solidFill>
                          <a:effectLst/>
                          <a:latin typeface="+mn-lt"/>
                          <a:ea typeface="+mn-ea"/>
                          <a:cs typeface="+mn-cs"/>
                        </a:rPr>
                        <a:t>Освобождение места женщине в транспорте.</a:t>
                      </a:r>
                    </a:p>
                    <a:p>
                      <a:r>
                        <a:rPr lang="ru-RU" sz="1400" b="0" i="0" kern="1200" dirty="0" smtClean="0">
                          <a:solidFill>
                            <a:schemeClr val="tx1"/>
                          </a:solidFill>
                          <a:effectLst/>
                          <a:latin typeface="+mn-lt"/>
                          <a:ea typeface="+mn-ea"/>
                          <a:cs typeface="+mn-cs"/>
                        </a:rPr>
                        <a:t>Открытие двери женщине.</a:t>
                      </a:r>
                    </a:p>
                    <a:p>
                      <a:r>
                        <a:rPr lang="ru-RU" sz="1400" b="0" i="0" kern="1200" dirty="0" smtClean="0">
                          <a:solidFill>
                            <a:schemeClr val="tx1"/>
                          </a:solidFill>
                          <a:effectLst/>
                          <a:latin typeface="+mn-lt"/>
                          <a:ea typeface="+mn-ea"/>
                          <a:cs typeface="+mn-cs"/>
                        </a:rPr>
                        <a:t>При совместной прогулке мужчина должен находиться по левую сторону от спутницы.</a:t>
                      </a:r>
                    </a:p>
                    <a:p>
                      <a:r>
                        <a:rPr lang="ru-RU" sz="1400" b="0" i="0" kern="1200" dirty="0" smtClean="0">
                          <a:solidFill>
                            <a:schemeClr val="tx1"/>
                          </a:solidFill>
                          <a:effectLst/>
                          <a:latin typeface="+mn-lt"/>
                          <a:ea typeface="+mn-ea"/>
                          <a:cs typeface="+mn-cs"/>
                        </a:rPr>
                        <a:t>При поездке на такси мужчина открывает заднюю дверь справа, пропускает спутницу, а затем садится сам.</a:t>
                      </a:r>
                      <a:endParaRPr lang="en-US" sz="1400" b="0" i="0" kern="1200" dirty="0" smtClean="0">
                        <a:solidFill>
                          <a:schemeClr val="tx1"/>
                        </a:solidFill>
                        <a:effectLst/>
                        <a:latin typeface="+mn-lt"/>
                        <a:ea typeface="+mn-ea"/>
                        <a:cs typeface="+mn-cs"/>
                      </a:endParaRPr>
                    </a:p>
                    <a:p>
                      <a:r>
                        <a:rPr lang="ru-RU" sz="1400" b="0" i="0" kern="1200" dirty="0" smtClean="0">
                          <a:solidFill>
                            <a:schemeClr val="tx1"/>
                          </a:solidFill>
                          <a:effectLst/>
                          <a:latin typeface="+mn-lt"/>
                          <a:ea typeface="+mn-ea"/>
                          <a:cs typeface="+mn-cs"/>
                        </a:rPr>
                        <a:t>При поездке на собственной машине, мужчина должен открыть переднюю дверцу автомобиля для дамы, только потом сесть за руль.</a:t>
                      </a:r>
                    </a:p>
                    <a:p>
                      <a:r>
                        <a:rPr lang="ru-RU" sz="1400" b="0" i="0" kern="1200" dirty="0" smtClean="0">
                          <a:solidFill>
                            <a:schemeClr val="tx1"/>
                          </a:solidFill>
                          <a:effectLst/>
                          <a:latin typeface="+mn-lt"/>
                          <a:ea typeface="+mn-ea"/>
                          <a:cs typeface="+mn-cs"/>
                        </a:rPr>
                        <a:t>В гардеробе мужчина должен помочь женщине снять верхнюю одежду, а потом раздеться сам.</a:t>
                      </a:r>
                    </a:p>
                    <a:p>
                      <a:r>
                        <a:rPr lang="ru-RU" sz="1400" b="0" i="0" kern="1200" dirty="0" smtClean="0">
                          <a:solidFill>
                            <a:schemeClr val="tx1"/>
                          </a:solidFill>
                          <a:effectLst/>
                          <a:latin typeface="+mn-lt"/>
                          <a:ea typeface="+mn-ea"/>
                          <a:cs typeface="+mn-cs"/>
                        </a:rPr>
                        <a:t>При спуске по лестнице мужчина идет впереди, а при подъеме — сзади.</a:t>
                      </a:r>
                    </a:p>
                    <a:p>
                      <a:r>
                        <a:rPr lang="ru-RU" sz="1400" b="0" i="0" kern="1200" dirty="0" smtClean="0">
                          <a:solidFill>
                            <a:schemeClr val="tx1"/>
                          </a:solidFill>
                          <a:effectLst/>
                          <a:latin typeface="+mn-lt"/>
                          <a:ea typeface="+mn-ea"/>
                          <a:cs typeface="+mn-cs"/>
                        </a:rPr>
                        <a:t>Мужчина не должен опаздывать на встречу с женщиной.</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1551568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835388645"/>
              </p:ext>
            </p:extLst>
          </p:nvPr>
        </p:nvGraphicFramePr>
        <p:xfrm>
          <a:off x="323528" y="987574"/>
          <a:ext cx="8424936" cy="3965448"/>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chemeClr val="tx1"/>
                          </a:solidFill>
                          <a:effectLst/>
                          <a:latin typeface="+mn-lt"/>
                          <a:ea typeface="+mn-ea"/>
                          <a:cs typeface="+mn-cs"/>
                        </a:rPr>
                        <a:t>Памятка поведения</a:t>
                      </a:r>
                      <a:r>
                        <a:rPr lang="ru-RU" sz="1620" b="1" i="0" kern="1200" baseline="0" dirty="0" smtClean="0">
                          <a:solidFill>
                            <a:schemeClr val="tx1"/>
                          </a:solidFill>
                          <a:effectLst/>
                          <a:latin typeface="+mn-lt"/>
                          <a:ea typeface="+mn-ea"/>
                          <a:cs typeface="+mn-cs"/>
                        </a:rPr>
                        <a:t> и коммуникации</a:t>
                      </a:r>
                      <a:r>
                        <a:rPr lang="en-US" sz="1620" b="1" i="0" kern="1200" dirty="0" smtClean="0">
                          <a:solidFill>
                            <a:schemeClr val="tx1"/>
                          </a:solidFill>
                          <a:effectLst/>
                          <a:latin typeface="+mn-lt"/>
                          <a:ea typeface="+mn-ea"/>
                          <a:cs typeface="+mn-cs"/>
                        </a:rPr>
                        <a:t>.</a:t>
                      </a:r>
                    </a:p>
                    <a:p>
                      <a:r>
                        <a:rPr lang="ru-RU" sz="1400" b="0" i="0" kern="1200" dirty="0" smtClean="0">
                          <a:solidFill>
                            <a:schemeClr val="tx1"/>
                          </a:solidFill>
                          <a:effectLst/>
                          <a:latin typeface="+mn-lt"/>
                          <a:ea typeface="+mn-ea"/>
                          <a:cs typeface="+mn-cs"/>
                        </a:rPr>
                        <a:t>Основными принципами эффективного межличностного взаимодействия являются:</a:t>
                      </a:r>
                    </a:p>
                    <a:p>
                      <a:r>
                        <a:rPr lang="ru-RU" sz="1400" b="0" i="0" kern="1200" dirty="0" smtClean="0">
                          <a:solidFill>
                            <a:schemeClr val="tx1"/>
                          </a:solidFill>
                          <a:effectLst/>
                          <a:latin typeface="+mn-lt"/>
                          <a:ea typeface="+mn-ea"/>
                          <a:cs typeface="+mn-cs"/>
                        </a:rPr>
                        <a:t>взаимопомощь;</a:t>
                      </a:r>
                    </a:p>
                    <a:p>
                      <a:r>
                        <a:rPr lang="ru-RU" sz="1400" b="0" i="0" kern="1200" dirty="0" smtClean="0">
                          <a:solidFill>
                            <a:schemeClr val="tx1"/>
                          </a:solidFill>
                          <a:effectLst/>
                          <a:latin typeface="+mn-lt"/>
                          <a:ea typeface="+mn-ea"/>
                          <a:cs typeface="+mn-cs"/>
                        </a:rPr>
                        <a:t>соблюдение чужого пространства;</a:t>
                      </a:r>
                    </a:p>
                    <a:p>
                      <a:r>
                        <a:rPr lang="ru-RU" sz="1400" b="0" i="0" kern="1200" dirty="0" smtClean="0">
                          <a:solidFill>
                            <a:schemeClr val="tx1"/>
                          </a:solidFill>
                          <a:effectLst/>
                          <a:latin typeface="+mn-lt"/>
                          <a:ea typeface="+mn-ea"/>
                          <a:cs typeface="+mn-cs"/>
                        </a:rPr>
                        <a:t>уважение;</a:t>
                      </a:r>
                    </a:p>
                    <a:p>
                      <a:r>
                        <a:rPr lang="ru-RU" sz="1400" b="0" i="0" kern="1200" dirty="0" smtClean="0">
                          <a:solidFill>
                            <a:schemeClr val="tx1"/>
                          </a:solidFill>
                          <a:effectLst/>
                          <a:latin typeface="+mn-lt"/>
                          <a:ea typeface="+mn-ea"/>
                          <a:cs typeface="+mn-cs"/>
                        </a:rPr>
                        <a:t>культурное общение.</a:t>
                      </a:r>
                    </a:p>
                    <a:p>
                      <a:r>
                        <a:rPr lang="ru-RU" sz="1400" b="0" i="0" kern="1200" dirty="0" smtClean="0">
                          <a:solidFill>
                            <a:schemeClr val="tx1"/>
                          </a:solidFill>
                          <a:effectLst/>
                          <a:latin typeface="+mn-lt"/>
                          <a:ea typeface="+mn-ea"/>
                          <a:cs typeface="+mn-cs"/>
                        </a:rPr>
                        <a:t>Находясь в любом общественном месте, следует придерживаться той культуры поведения, которая приемлема для того места:</a:t>
                      </a:r>
                    </a:p>
                    <a:p>
                      <a:r>
                        <a:rPr lang="ru-RU" sz="1400" b="0" i="0" kern="1200" dirty="0" smtClean="0">
                          <a:solidFill>
                            <a:schemeClr val="tx1"/>
                          </a:solidFill>
                          <a:effectLst/>
                          <a:latin typeface="+mn-lt"/>
                          <a:ea typeface="+mn-ea"/>
                          <a:cs typeface="+mn-cs"/>
                        </a:rPr>
                        <a:t>Находясь в общественном транспорте, не рекомендуется расталкивать окружающих, чтобы найти свободное место или как можно быстрее выбраться наружу. Следует уступать места пожилым, детям, женщинам. Крупные сумки надо ставить в то место, где они не будут мешать. Рюкзак следует держать в руках.</a:t>
                      </a:r>
                    </a:p>
                    <a:p>
                      <a:r>
                        <a:rPr lang="ru-RU" sz="1400" b="0" i="0" kern="1200" dirty="0" smtClean="0">
                          <a:solidFill>
                            <a:schemeClr val="tx1"/>
                          </a:solidFill>
                          <a:effectLst/>
                          <a:latin typeface="+mn-lt"/>
                          <a:ea typeface="+mn-ea"/>
                          <a:cs typeface="+mn-cs"/>
                        </a:rPr>
                        <a:t>Находясь в различных магазинах, крупных супермаркетах, не рекомендуется брать ненужный товар с полок, а потом оставлять его в местах, для этого не предназначенных.</a:t>
                      </a:r>
                    </a:p>
                    <a:p>
                      <a:r>
                        <a:rPr lang="ru-RU" sz="1400" b="0" i="0" kern="1200" dirty="0" smtClean="0">
                          <a:solidFill>
                            <a:schemeClr val="tx1"/>
                          </a:solidFill>
                          <a:effectLst/>
                          <a:latin typeface="+mn-lt"/>
                          <a:ea typeface="+mn-ea"/>
                          <a:cs typeface="+mn-cs"/>
                        </a:rPr>
                        <a:t>Находясь на работе, необходимо придерживаться тех правил, которые установлены в данном заведении. Это может быть определенный тип одежды, прически, украшений. Не рекомендуется обсуждать личные темы с коллегами. Также не стоит обсуждать самих коллег, тем более у них за спиной.</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7894242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420502779"/>
              </p:ext>
            </p:extLst>
          </p:nvPr>
        </p:nvGraphicFramePr>
        <p:xfrm>
          <a:off x="323528" y="987574"/>
          <a:ext cx="8424936" cy="2313432"/>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0" i="0" kern="1200" dirty="0" smtClean="0">
                          <a:solidFill>
                            <a:schemeClr val="tx1"/>
                          </a:solidFill>
                          <a:effectLst/>
                          <a:latin typeface="+mn-lt"/>
                          <a:ea typeface="+mn-ea"/>
                          <a:cs typeface="+mn-cs"/>
                        </a:rPr>
                        <a:t>Присутствуя на сеансе в кино, не рекомендуется громко разговаривать, комментировать происходящее, греметь банками или шуршать пакетами. Все это мешает окружающим и вызывает раздражение. Оставшийся мусор необходимо выбрасывать по окончании сеанса.</a:t>
                      </a:r>
                    </a:p>
                    <a:p>
                      <a:r>
                        <a:rPr lang="ru-RU" sz="1620" b="0" i="0" kern="1200" dirty="0" smtClean="0">
                          <a:solidFill>
                            <a:schemeClr val="tx1"/>
                          </a:solidFill>
                          <a:effectLst/>
                          <a:latin typeface="+mn-lt"/>
                          <a:ea typeface="+mn-ea"/>
                          <a:cs typeface="+mn-cs"/>
                        </a:rPr>
                        <a:t>Находясь в медицинском учреждении, не рекомендуется громко разговаривать, использовать мобильные телефоны, особенно если рядом расположена диагностическая аппаратура. Если есть очередь, то ее придется придерживаться.</a:t>
                      </a:r>
                    </a:p>
                    <a:p>
                      <a:r>
                        <a:rPr lang="ru-RU" sz="1620" b="0" i="0" kern="1200" dirty="0" smtClean="0">
                          <a:solidFill>
                            <a:schemeClr val="tx1"/>
                          </a:solidFill>
                          <a:effectLst/>
                          <a:latin typeface="+mn-lt"/>
                          <a:ea typeface="+mn-ea"/>
                          <a:cs typeface="+mn-cs"/>
                        </a:rPr>
                        <a:t>Благодаря соблюдению правил хорошего тона создается положительное впечатление и формируется позитивное отношение окружающих.</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14525067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3878040586"/>
              </p:ext>
            </p:extLst>
          </p:nvPr>
        </p:nvGraphicFramePr>
        <p:xfrm>
          <a:off x="323528" y="987574"/>
          <a:ext cx="8424936" cy="132588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0" i="0" kern="1200" dirty="0" smtClean="0">
                          <a:solidFill>
                            <a:srgbClr val="0070C0"/>
                          </a:solidFill>
                          <a:effectLst/>
                          <a:latin typeface="+mn-lt"/>
                          <a:ea typeface="+mn-ea"/>
                          <a:cs typeface="+mn-cs"/>
                        </a:rPr>
                        <a:t>Коммуникация — это тип активного взаимодействия между объектами любой природы, предполагающий</a:t>
                      </a:r>
                      <a:r>
                        <a:rPr lang="en-US" sz="1620" b="0" i="0" kern="1200" dirty="0" smtClean="0">
                          <a:solidFill>
                            <a:srgbClr val="0070C0"/>
                          </a:solidFill>
                          <a:effectLst/>
                          <a:latin typeface="+mn-lt"/>
                          <a:ea typeface="+mn-ea"/>
                          <a:cs typeface="+mn-cs"/>
                        </a:rPr>
                        <a:t> </a:t>
                      </a:r>
                      <a:r>
                        <a:rPr lang="ru-RU" sz="1620" b="0" i="0" kern="1200" dirty="0" smtClean="0">
                          <a:solidFill>
                            <a:srgbClr val="0070C0"/>
                          </a:solidFill>
                          <a:effectLst/>
                          <a:latin typeface="+mn-lt"/>
                          <a:ea typeface="+mn-ea"/>
                          <a:cs typeface="+mn-cs"/>
                        </a:rPr>
                        <a:t>обмен информацией, идеями,</a:t>
                      </a:r>
                      <a:r>
                        <a:rPr lang="ru-RU" sz="1620" b="0" i="0" kern="1200" baseline="0" dirty="0" smtClean="0">
                          <a:solidFill>
                            <a:srgbClr val="0070C0"/>
                          </a:solidFill>
                          <a:effectLst/>
                          <a:latin typeface="+mn-lt"/>
                          <a:ea typeface="+mn-ea"/>
                          <a:cs typeface="+mn-cs"/>
                        </a:rPr>
                        <a:t> эмоциями, с использованием речи, знаков и символов</a:t>
                      </a:r>
                      <a:r>
                        <a:rPr lang="ru-RU" sz="1620" b="0" i="0" kern="1200" dirty="0" smtClean="0">
                          <a:solidFill>
                            <a:srgbClr val="0070C0"/>
                          </a:solidFill>
                          <a:effectLst/>
                          <a:latin typeface="+mn-lt"/>
                          <a:ea typeface="+mn-ea"/>
                          <a:cs typeface="+mn-cs"/>
                        </a:rPr>
                        <a:t>.</a:t>
                      </a:r>
                    </a:p>
                    <a:p>
                      <a:endParaRPr lang="ru-RU" sz="1620" b="0" i="0" kern="1200" dirty="0" smtClean="0">
                        <a:solidFill>
                          <a:srgbClr val="0070C0"/>
                        </a:solidFill>
                        <a:effectLst/>
                        <a:latin typeface="+mn-lt"/>
                        <a:ea typeface="+mn-ea"/>
                        <a:cs typeface="+mn-cs"/>
                      </a:endParaRPr>
                    </a:p>
                    <a:p>
                      <a:pPr algn="ctr"/>
                      <a:r>
                        <a:rPr lang="ru-RU" sz="1620" b="1" i="0" kern="1200" dirty="0" smtClean="0">
                          <a:solidFill>
                            <a:srgbClr val="0070C0"/>
                          </a:solidFill>
                          <a:effectLst/>
                          <a:latin typeface="+mn-lt"/>
                          <a:ea typeface="+mn-ea"/>
                          <a:cs typeface="+mn-cs"/>
                        </a:rPr>
                        <a:t>Существует два типа общения: Вербальное и Невербальное</a:t>
                      </a:r>
                    </a:p>
                  </a:txBody>
                  <a:tcPr/>
                </a:tc>
                <a:extLst>
                  <a:ext uri="{0D108BD9-81ED-4DB2-BD59-A6C34878D82A}">
                    <a16:rowId xmlns:a16="http://schemas.microsoft.com/office/drawing/2014/main" val="1811103051"/>
                  </a:ext>
                </a:extLst>
              </a:tr>
            </a:tbl>
          </a:graphicData>
        </a:graphic>
      </p:graphicFrame>
      <p:sp>
        <p:nvSpPr>
          <p:cNvPr id="2" name="Прямоугольник 1"/>
          <p:cNvSpPr/>
          <p:nvPr/>
        </p:nvSpPr>
        <p:spPr>
          <a:xfrm>
            <a:off x="395536" y="2643758"/>
            <a:ext cx="8640960" cy="2062103"/>
          </a:xfrm>
          <a:prstGeom prst="rect">
            <a:avLst/>
          </a:prstGeom>
        </p:spPr>
        <p:txBody>
          <a:bodyPr wrap="square">
            <a:spAutoFit/>
          </a:bodyPr>
          <a:lstStyle/>
          <a:p>
            <a:r>
              <a:rPr lang="ru-RU" dirty="0">
                <a:solidFill>
                  <a:srgbClr val="0070C0"/>
                </a:solidFill>
              </a:rPr>
              <a:t>Вербальное общение с использованием речевых средств сопутствует выражению своих мыслей, мнения, эмоций, обмену информацией</a:t>
            </a:r>
            <a:r>
              <a:rPr lang="ru-RU" dirty="0" smtClean="0">
                <a:solidFill>
                  <a:srgbClr val="0070C0"/>
                </a:solidFill>
              </a:rPr>
              <a:t>.</a:t>
            </a:r>
          </a:p>
          <a:p>
            <a:r>
              <a:rPr lang="ru-RU" dirty="0" smtClean="0">
                <a:solidFill>
                  <a:srgbClr val="0070C0"/>
                </a:solidFill>
              </a:rPr>
              <a:t> </a:t>
            </a:r>
            <a:r>
              <a:rPr lang="ru-RU" dirty="0">
                <a:solidFill>
                  <a:srgbClr val="0070C0"/>
                </a:solidFill>
              </a:rPr>
              <a:t>Его можно характеризовать с точки зрения</a:t>
            </a:r>
            <a:r>
              <a:rPr lang="ru-RU" dirty="0" smtClean="0">
                <a:solidFill>
                  <a:srgbClr val="0070C0"/>
                </a:solidFill>
              </a:rPr>
              <a:t>:</a:t>
            </a:r>
            <a:endParaRPr lang="ru-RU" dirty="0">
              <a:solidFill>
                <a:srgbClr val="0070C0"/>
              </a:solidFill>
            </a:endParaRPr>
          </a:p>
          <a:p>
            <a:r>
              <a:rPr lang="ru-RU" dirty="0">
                <a:solidFill>
                  <a:srgbClr val="0070C0"/>
                </a:solidFill>
              </a:rPr>
              <a:t>грамотности;</a:t>
            </a:r>
          </a:p>
          <a:p>
            <a:r>
              <a:rPr lang="ru-RU" dirty="0">
                <a:solidFill>
                  <a:srgbClr val="0070C0"/>
                </a:solidFill>
              </a:rPr>
              <a:t>доступности;</a:t>
            </a:r>
          </a:p>
          <a:p>
            <a:r>
              <a:rPr lang="ru-RU" dirty="0">
                <a:solidFill>
                  <a:srgbClr val="0070C0"/>
                </a:solidFill>
              </a:rPr>
              <a:t>точности;</a:t>
            </a:r>
          </a:p>
          <a:p>
            <a:r>
              <a:rPr lang="ru-RU" dirty="0">
                <a:solidFill>
                  <a:srgbClr val="0070C0"/>
                </a:solidFill>
              </a:rPr>
              <a:t>содержательности;</a:t>
            </a:r>
          </a:p>
          <a:p>
            <a:r>
              <a:rPr lang="ru-RU" dirty="0">
                <a:solidFill>
                  <a:srgbClr val="0070C0"/>
                </a:solidFill>
              </a:rPr>
              <a:t>выразительности.</a:t>
            </a:r>
          </a:p>
        </p:txBody>
      </p:sp>
    </p:spTree>
    <p:extLst>
      <p:ext uri="{BB962C8B-B14F-4D97-AF65-F5344CB8AC3E}">
        <p14:creationId xmlns:p14="http://schemas.microsoft.com/office/powerpoint/2010/main" val="9242663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2905055979"/>
              </p:ext>
            </p:extLst>
          </p:nvPr>
        </p:nvGraphicFramePr>
        <p:xfrm>
          <a:off x="323528" y="987574"/>
          <a:ext cx="8424936" cy="3300984"/>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0" i="0" kern="1200" dirty="0" smtClean="0">
                          <a:solidFill>
                            <a:srgbClr val="0070C0"/>
                          </a:solidFill>
                          <a:effectLst/>
                          <a:latin typeface="+mn-lt"/>
                          <a:ea typeface="+mn-ea"/>
                          <a:cs typeface="+mn-cs"/>
                        </a:rPr>
                        <a:t>Различают следующие виды вербальной коммуникации:</a:t>
                      </a:r>
                    </a:p>
                    <a:p>
                      <a:endParaRPr lang="ru-RU" sz="1620" b="0" i="0" kern="1200" dirty="0" smtClean="0">
                        <a:solidFill>
                          <a:srgbClr val="0070C0"/>
                        </a:solidFill>
                        <a:effectLst/>
                        <a:latin typeface="+mn-lt"/>
                        <a:ea typeface="+mn-ea"/>
                        <a:cs typeface="+mn-cs"/>
                      </a:endParaRPr>
                    </a:p>
                    <a:p>
                      <a:r>
                        <a:rPr lang="ru-RU" sz="1620" b="0" i="0" kern="1200" dirty="0" smtClean="0">
                          <a:solidFill>
                            <a:srgbClr val="0070C0"/>
                          </a:solidFill>
                          <a:effectLst/>
                          <a:latin typeface="+mn-lt"/>
                          <a:ea typeface="+mn-ea"/>
                          <a:cs typeface="+mn-cs"/>
                        </a:rPr>
                        <a:t>Обычное общение или беседа – происходит обмен мнениями, опытом.</a:t>
                      </a:r>
                    </a:p>
                    <a:p>
                      <a:r>
                        <a:rPr lang="ru-RU" sz="1620" b="0" i="0" kern="1200" dirty="0" smtClean="0">
                          <a:solidFill>
                            <a:srgbClr val="0070C0"/>
                          </a:solidFill>
                          <a:effectLst/>
                          <a:latin typeface="+mn-lt"/>
                          <a:ea typeface="+mn-ea"/>
                          <a:cs typeface="+mn-cs"/>
                        </a:rPr>
                        <a:t>Обсуждение – решаются вопросы, обсуждаются задачи.</a:t>
                      </a:r>
                    </a:p>
                    <a:p>
                      <a:r>
                        <a:rPr lang="ru-RU" sz="1620" b="0" i="0" kern="1200" dirty="0" smtClean="0">
                          <a:solidFill>
                            <a:srgbClr val="0070C0"/>
                          </a:solidFill>
                          <a:effectLst/>
                          <a:latin typeface="+mn-lt"/>
                          <a:ea typeface="+mn-ea"/>
                          <a:cs typeface="+mn-cs"/>
                        </a:rPr>
                        <a:t>Конфронтация – происходит спор, отстаивание позиции.</a:t>
                      </a:r>
                    </a:p>
                    <a:p>
                      <a:r>
                        <a:rPr lang="ru-RU" sz="1620" b="0" i="0" kern="1200" dirty="0" smtClean="0">
                          <a:solidFill>
                            <a:srgbClr val="0070C0"/>
                          </a:solidFill>
                          <a:effectLst/>
                          <a:latin typeface="+mn-lt"/>
                          <a:ea typeface="+mn-ea"/>
                          <a:cs typeface="+mn-cs"/>
                        </a:rPr>
                        <a:t>Диспут – происходит публичное обсуждение общественно важных тем.</a:t>
                      </a:r>
                    </a:p>
                    <a:p>
                      <a:r>
                        <a:rPr lang="ru-RU" sz="1620" b="0" i="0" kern="1200" dirty="0" smtClean="0">
                          <a:solidFill>
                            <a:srgbClr val="0070C0"/>
                          </a:solidFill>
                          <a:effectLst/>
                          <a:latin typeface="+mn-lt"/>
                          <a:ea typeface="+mn-ea"/>
                          <a:cs typeface="+mn-cs"/>
                        </a:rPr>
                        <a:t>Дискуссия – обсуждаются различные мнения с целью поиска истины.</a:t>
                      </a:r>
                    </a:p>
                    <a:p>
                      <a:r>
                        <a:rPr lang="ru-RU" sz="1620" b="0" i="0" kern="1200" dirty="0" smtClean="0">
                          <a:solidFill>
                            <a:srgbClr val="0070C0"/>
                          </a:solidFill>
                          <a:effectLst/>
                          <a:latin typeface="+mn-lt"/>
                          <a:ea typeface="+mn-ea"/>
                          <a:cs typeface="+mn-cs"/>
                        </a:rPr>
                        <a:t>Симпозиум – проводятся непродолжительные выступления нескольких людей.</a:t>
                      </a:r>
                    </a:p>
                    <a:p>
                      <a:r>
                        <a:rPr lang="ru-RU" sz="1620" b="0" i="0" kern="1200" dirty="0" smtClean="0">
                          <a:solidFill>
                            <a:srgbClr val="0070C0"/>
                          </a:solidFill>
                          <a:effectLst/>
                          <a:latin typeface="+mn-lt"/>
                          <a:ea typeface="+mn-ea"/>
                          <a:cs typeface="+mn-cs"/>
                        </a:rPr>
                        <a:t>Лекция – происходит выступление одного участника.</a:t>
                      </a:r>
                    </a:p>
                    <a:p>
                      <a:r>
                        <a:rPr lang="ru-RU" sz="1620" b="0" i="0" kern="1200" dirty="0" smtClean="0">
                          <a:solidFill>
                            <a:srgbClr val="0070C0"/>
                          </a:solidFill>
                          <a:effectLst/>
                          <a:latin typeface="+mn-lt"/>
                          <a:ea typeface="+mn-ea"/>
                          <a:cs typeface="+mn-cs"/>
                        </a:rPr>
                        <a:t>Полемика – происходит обмен мнениями, обсуждение с целью победить, отстоять свою позицию.</a:t>
                      </a:r>
                    </a:p>
                    <a:p>
                      <a:r>
                        <a:rPr lang="ru-RU" sz="1620" b="0" i="0" kern="1200" dirty="0" smtClean="0">
                          <a:solidFill>
                            <a:srgbClr val="0070C0"/>
                          </a:solidFill>
                          <a:effectLst/>
                          <a:latin typeface="+mn-lt"/>
                          <a:ea typeface="+mn-ea"/>
                          <a:cs typeface="+mn-cs"/>
                        </a:rPr>
                        <a:t>Результативность того или иного вида вербальной коммуникации зависит от правильно поставленных целей, от конструктивности информации</a:t>
                      </a:r>
                      <a:r>
                        <a:rPr lang="ru-RU" sz="1620" b="0" i="0" kern="1200" dirty="0" smtClean="0">
                          <a:solidFill>
                            <a:schemeClr val="tx1"/>
                          </a:solidFill>
                          <a:effectLst/>
                          <a:latin typeface="+mn-lt"/>
                          <a:ea typeface="+mn-ea"/>
                          <a:cs typeface="+mn-cs"/>
                        </a:rPr>
                        <a:t>.</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6562620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1037767347"/>
              </p:ext>
            </p:extLst>
          </p:nvPr>
        </p:nvGraphicFramePr>
        <p:xfrm>
          <a:off x="323528" y="987574"/>
          <a:ext cx="8424936" cy="3325368"/>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chemeClr val="tx1"/>
                          </a:solidFill>
                          <a:effectLst/>
                          <a:latin typeface="+mn-lt"/>
                          <a:ea typeface="+mn-ea"/>
                          <a:cs typeface="+mn-cs"/>
                        </a:rPr>
                        <a:t>Как правильно разговаривать с людьми.</a:t>
                      </a:r>
                    </a:p>
                    <a:p>
                      <a:r>
                        <a:rPr lang="ru-RU" sz="1400" b="0" i="0" kern="1200" dirty="0" smtClean="0">
                          <a:solidFill>
                            <a:schemeClr val="tx1"/>
                          </a:solidFill>
                          <a:effectLst/>
                          <a:latin typeface="+mn-lt"/>
                          <a:ea typeface="+mn-ea"/>
                          <a:cs typeface="+mn-cs"/>
                        </a:rPr>
                        <a:t>Разные возрастные категории людей имеют свои особенности. Поэтому при взаимодействии с ними в быту или официальной обстановке необходимо учитывать некоторые нюансы.</a:t>
                      </a:r>
                    </a:p>
                    <a:p>
                      <a:r>
                        <a:rPr lang="ru-RU" sz="1400" b="0" i="0" kern="1200" dirty="0" smtClean="0">
                          <a:solidFill>
                            <a:schemeClr val="tx1"/>
                          </a:solidFill>
                          <a:effectLst/>
                          <a:latin typeface="+mn-lt"/>
                          <a:ea typeface="+mn-ea"/>
                          <a:cs typeface="+mn-cs"/>
                        </a:rPr>
                        <a:t>Так, например, </a:t>
                      </a:r>
                      <a:r>
                        <a:rPr lang="ru-RU" sz="1400" b="1" i="0" kern="1200" dirty="0" smtClean="0">
                          <a:solidFill>
                            <a:srgbClr val="0070C0"/>
                          </a:solidFill>
                          <a:effectLst/>
                          <a:latin typeface="+mn-lt"/>
                          <a:ea typeface="+mn-ea"/>
                          <a:cs typeface="+mn-cs"/>
                        </a:rPr>
                        <a:t>при общении с младшими </a:t>
                      </a:r>
                      <a:r>
                        <a:rPr lang="ru-RU" sz="1400" b="0" i="0" kern="1200" dirty="0" smtClean="0">
                          <a:solidFill>
                            <a:srgbClr val="0070C0"/>
                          </a:solidFill>
                          <a:effectLst/>
                          <a:latin typeface="+mn-lt"/>
                          <a:ea typeface="+mn-ea"/>
                          <a:cs typeface="+mn-cs"/>
                        </a:rPr>
                        <a:t>необходимо уделять больше времени, искренне интересоваться их проблемами, внимательно слушать.</a:t>
                      </a:r>
                    </a:p>
                    <a:p>
                      <a:r>
                        <a:rPr lang="ru-RU" sz="1400" b="1" i="0" kern="1200" dirty="0" smtClean="0">
                          <a:solidFill>
                            <a:srgbClr val="0070C0"/>
                          </a:solidFill>
                          <a:effectLst/>
                          <a:latin typeface="+mn-lt"/>
                          <a:ea typeface="+mn-ea"/>
                          <a:cs typeface="+mn-cs"/>
                        </a:rPr>
                        <a:t>При общении с друзьями или со сверстниками важно уважать чужое мнение. </a:t>
                      </a:r>
                    </a:p>
                    <a:p>
                      <a:r>
                        <a:rPr lang="ru-RU" sz="1400" b="0" i="0" kern="1200" dirty="0" smtClean="0">
                          <a:solidFill>
                            <a:srgbClr val="0070C0"/>
                          </a:solidFill>
                          <a:effectLst/>
                          <a:latin typeface="+mn-lt"/>
                          <a:ea typeface="+mn-ea"/>
                          <a:cs typeface="+mn-cs"/>
                        </a:rPr>
                        <a:t>Не рекомендуется давать советы там, где их не просят. Взаимодействие должно строиться на принципах сотрудничества, открытости, честности.</a:t>
                      </a:r>
                    </a:p>
                    <a:p>
                      <a:r>
                        <a:rPr lang="ru-RU" sz="1400" b="1" i="0" kern="1200" dirty="0" smtClean="0">
                          <a:solidFill>
                            <a:srgbClr val="0070C0"/>
                          </a:solidFill>
                          <a:effectLst/>
                          <a:latin typeface="+mn-lt"/>
                          <a:ea typeface="+mn-ea"/>
                          <a:cs typeface="+mn-cs"/>
                        </a:rPr>
                        <a:t>При общении с родителями </a:t>
                      </a:r>
                      <a:r>
                        <a:rPr lang="ru-RU" sz="1400" b="0" i="0" kern="1200" dirty="0" smtClean="0">
                          <a:solidFill>
                            <a:srgbClr val="0070C0"/>
                          </a:solidFill>
                          <a:effectLst/>
                          <a:latin typeface="+mn-lt"/>
                          <a:ea typeface="+mn-ea"/>
                          <a:cs typeface="+mn-cs"/>
                        </a:rPr>
                        <a:t>нужно быть более терпимыми, внимательно выслушивать их мнение или советы. Ни стоит конфликтовать, пытаться доказывать свою правоту. Необходимо стремиться к конструктивному диалогу. Добрые ласковые слова творят чудеса.</a:t>
                      </a:r>
                    </a:p>
                    <a:p>
                      <a:r>
                        <a:rPr lang="ru-RU" sz="1400" b="1" i="0" kern="1200" dirty="0" smtClean="0">
                          <a:solidFill>
                            <a:srgbClr val="0070C0"/>
                          </a:solidFill>
                          <a:effectLst/>
                          <a:latin typeface="+mn-lt"/>
                          <a:ea typeface="+mn-ea"/>
                          <a:cs typeface="+mn-cs"/>
                        </a:rPr>
                        <a:t>Общаясь с инвалидами</a:t>
                      </a:r>
                      <a:r>
                        <a:rPr lang="ru-RU" sz="1400" b="0" i="0" kern="1200" dirty="0" smtClean="0">
                          <a:solidFill>
                            <a:srgbClr val="0070C0"/>
                          </a:solidFill>
                          <a:effectLst/>
                          <a:latin typeface="+mn-lt"/>
                          <a:ea typeface="+mn-ea"/>
                          <a:cs typeface="+mn-cs"/>
                        </a:rPr>
                        <a:t>, не стоит акцентировать внимание на их положении. Проявление чрезмерной жалости, сочувствия может раздражать или унижать собеседника.</a:t>
                      </a:r>
                    </a:p>
                    <a:p>
                      <a:r>
                        <a:rPr lang="ru-RU" sz="1400" b="0" i="0" kern="1200" dirty="0" smtClean="0">
                          <a:solidFill>
                            <a:srgbClr val="0070C0"/>
                          </a:solidFill>
                          <a:effectLst/>
                          <a:latin typeface="+mn-lt"/>
                          <a:ea typeface="+mn-ea"/>
                          <a:cs typeface="+mn-cs"/>
                        </a:rPr>
                        <a:t>Ни в коем случае нельзя говорить что-то с высокомерием или в пренебрежительном тоне. При разговоре нужно быть предельно внимательным, вежливым.</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35987434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2976127023"/>
              </p:ext>
            </p:extLst>
          </p:nvPr>
        </p:nvGraphicFramePr>
        <p:xfrm>
          <a:off x="323528" y="987574"/>
          <a:ext cx="8424936" cy="414528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400" b="1" i="0" kern="1200" dirty="0" smtClean="0">
                          <a:solidFill>
                            <a:srgbClr val="0070C0"/>
                          </a:solidFill>
                          <a:effectLst/>
                          <a:latin typeface="+mn-lt"/>
                          <a:ea typeface="+mn-ea"/>
                          <a:cs typeface="+mn-cs"/>
                        </a:rPr>
                        <a:t>При коммуникации со старшими</a:t>
                      </a:r>
                      <a:r>
                        <a:rPr lang="ru-RU" sz="1400" b="0" i="0" kern="1200" dirty="0" smtClean="0">
                          <a:solidFill>
                            <a:srgbClr val="0070C0"/>
                          </a:solidFill>
                          <a:effectLst/>
                          <a:latin typeface="+mn-lt"/>
                          <a:ea typeface="+mn-ea"/>
                          <a:cs typeface="+mn-cs"/>
                        </a:rPr>
                        <a:t>, взрослыми людьми необходимо проявлять уважение, вежливость, честность. Не допускается обращение на «ты» или просто по имени, если только такое желание не выразит сам собеседник. Разговаривать нужно в спокойной, непринужденной, доброжелательной манере.</a:t>
                      </a:r>
                    </a:p>
                    <a:p>
                      <a:r>
                        <a:rPr lang="ru-RU" sz="1400" b="0" i="0" kern="1200" dirty="0" smtClean="0">
                          <a:solidFill>
                            <a:srgbClr val="0070C0"/>
                          </a:solidFill>
                          <a:effectLst/>
                          <a:latin typeface="+mn-lt"/>
                          <a:ea typeface="+mn-ea"/>
                          <a:cs typeface="+mn-cs"/>
                        </a:rPr>
                        <a:t>Общение с пожилыми людьми должно быть основано на уважении, почтительности, вежливости, открытости. Обращаться нужно всегда по имени отчеству, на </a:t>
                      </a:r>
                      <a:r>
                        <a:rPr lang="ru-RU" sz="1400" b="1" i="0" kern="1200" dirty="0" smtClean="0">
                          <a:solidFill>
                            <a:srgbClr val="0070C0"/>
                          </a:solidFill>
                          <a:effectLst/>
                          <a:latin typeface="+mn-lt"/>
                          <a:ea typeface="+mn-ea"/>
                          <a:cs typeface="+mn-cs"/>
                        </a:rPr>
                        <a:t>«вы».</a:t>
                      </a:r>
                    </a:p>
                    <a:p>
                      <a:r>
                        <a:rPr lang="ru-RU" sz="1400" b="0" i="0" kern="1200" dirty="0" smtClean="0">
                          <a:solidFill>
                            <a:srgbClr val="0070C0"/>
                          </a:solidFill>
                          <a:effectLst/>
                          <a:latin typeface="+mn-lt"/>
                          <a:ea typeface="+mn-ea"/>
                          <a:cs typeface="+mn-cs"/>
                        </a:rPr>
                        <a:t>При разговоре нужно использовать только добрые и позитивные слова.</a:t>
                      </a:r>
                    </a:p>
                    <a:p>
                      <a:endParaRPr lang="ru-RU" sz="1400" b="0" i="0" kern="1200" dirty="0" smtClean="0">
                        <a:solidFill>
                          <a:schemeClr val="tx1"/>
                        </a:solidFill>
                        <a:effectLst/>
                        <a:latin typeface="+mn-lt"/>
                        <a:ea typeface="+mn-ea"/>
                        <a:cs typeface="+mn-cs"/>
                      </a:endParaRPr>
                    </a:p>
                    <a:p>
                      <a:r>
                        <a:rPr lang="ru-RU" sz="1400" b="1" i="0" kern="1200" dirty="0" smtClean="0">
                          <a:solidFill>
                            <a:schemeClr val="tx1"/>
                          </a:solidFill>
                          <a:effectLst/>
                          <a:latin typeface="+mn-lt"/>
                          <a:ea typeface="+mn-ea"/>
                          <a:cs typeface="+mn-cs"/>
                        </a:rPr>
                        <a:t>При общении по телефону </a:t>
                      </a:r>
                      <a:r>
                        <a:rPr lang="ru-RU" sz="1400" b="0" i="0" kern="1200" dirty="0" smtClean="0">
                          <a:solidFill>
                            <a:schemeClr val="tx1"/>
                          </a:solidFill>
                          <a:effectLst/>
                          <a:latin typeface="+mn-lt"/>
                          <a:ea typeface="+mn-ea"/>
                          <a:cs typeface="+mn-cs"/>
                        </a:rPr>
                        <a:t>отсутствует зрительный контакт, поэтому основное и решающее впечатление складывается на основе приветствия. Первые произнесенные фразы, интонация, манера общения влияют на результат и на продолжительность всего разговора.</a:t>
                      </a:r>
                    </a:p>
                    <a:p>
                      <a:r>
                        <a:rPr lang="ru-RU" sz="1400" b="0" i="0" kern="1200" dirty="0" smtClean="0">
                          <a:solidFill>
                            <a:schemeClr val="tx1"/>
                          </a:solidFill>
                          <a:effectLst/>
                          <a:latin typeface="+mn-lt"/>
                          <a:ea typeface="+mn-ea"/>
                          <a:cs typeface="+mn-cs"/>
                        </a:rPr>
                        <a:t>Телефонное общение начинается с того момента когда пошли гудки в телефоне. По правилам хорошего тона трубку следует снимать сразу после третьего звонка. Ждать ответа рекомендуется до восьмого звонка.</a:t>
                      </a:r>
                    </a:p>
                    <a:p>
                      <a:r>
                        <a:rPr lang="ru-RU" sz="1400" b="0" i="0" kern="1200" dirty="0" smtClean="0">
                          <a:solidFill>
                            <a:schemeClr val="tx1"/>
                          </a:solidFill>
                          <a:effectLst/>
                          <a:latin typeface="+mn-lt"/>
                          <a:ea typeface="+mn-ea"/>
                          <a:cs typeface="+mn-cs"/>
                        </a:rPr>
                        <a:t>После того как прозвучит ответ важно максимально вежливо поздороваться, обязательно представиться.</a:t>
                      </a:r>
                    </a:p>
                    <a:p>
                      <a:r>
                        <a:rPr lang="ru-RU" sz="1400" b="0" i="0" kern="1200" dirty="0" smtClean="0">
                          <a:solidFill>
                            <a:schemeClr val="tx1"/>
                          </a:solidFill>
                          <a:effectLst/>
                          <a:latin typeface="+mn-lt"/>
                          <a:ea typeface="+mn-ea"/>
                          <a:cs typeface="+mn-cs"/>
                        </a:rPr>
                        <a:t>Если человеку звонят впервые, то нужно сообщить, откуда стал известен номер телефона. Затем приступают к основной части разговора.</a:t>
                      </a:r>
                    </a:p>
                    <a:p>
                      <a:endParaRPr lang="ru-RU" sz="14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28693448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3401342007"/>
              </p:ext>
            </p:extLst>
          </p:nvPr>
        </p:nvGraphicFramePr>
        <p:xfrm>
          <a:off x="323528" y="987574"/>
          <a:ext cx="8424936" cy="3325368"/>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chemeClr val="tx1"/>
                          </a:solidFill>
                          <a:effectLst/>
                          <a:latin typeface="+mn-lt"/>
                          <a:ea typeface="+mn-ea"/>
                          <a:cs typeface="+mn-cs"/>
                        </a:rPr>
                        <a:t>Здесь важно соблюдать размеренный темп речи</a:t>
                      </a:r>
                      <a:r>
                        <a:rPr lang="ru-RU" sz="1620" b="0" i="0" kern="1200" dirty="0" smtClean="0">
                          <a:solidFill>
                            <a:schemeClr val="tx1"/>
                          </a:solidFill>
                          <a:effectLst/>
                          <a:latin typeface="+mn-lt"/>
                          <a:ea typeface="+mn-ea"/>
                          <a:cs typeface="+mn-cs"/>
                        </a:rPr>
                        <a:t>. </a:t>
                      </a:r>
                      <a:r>
                        <a:rPr lang="ru-RU" sz="1400" b="0" i="0" kern="1200" dirty="0" smtClean="0">
                          <a:solidFill>
                            <a:schemeClr val="tx1"/>
                          </a:solidFill>
                          <a:effectLst/>
                          <a:latin typeface="+mn-lt"/>
                          <a:ea typeface="+mn-ea"/>
                          <a:cs typeface="+mn-cs"/>
                        </a:rPr>
                        <a:t>Слишком быстрая речь плохо воспринимается на слух, ее смысл часто упускается. Медленный темп может начать раздражать собеседника, и он начнет отвлекаться. Голос должен быть не слишком тихим и не слишком громким.</a:t>
                      </a:r>
                    </a:p>
                    <a:p>
                      <a:r>
                        <a:rPr lang="ru-RU" sz="1400" b="1" i="0" kern="1200" dirty="0" smtClean="0">
                          <a:solidFill>
                            <a:schemeClr val="tx1"/>
                          </a:solidFill>
                          <a:effectLst/>
                          <a:latin typeface="+mn-lt"/>
                          <a:ea typeface="+mn-ea"/>
                          <a:cs typeface="+mn-cs"/>
                        </a:rPr>
                        <a:t>Для поддержания позитивного настроя </a:t>
                      </a:r>
                      <a:r>
                        <a:rPr lang="ru-RU" sz="1400" b="0" i="0" kern="1200" dirty="0" smtClean="0">
                          <a:solidFill>
                            <a:schemeClr val="tx1"/>
                          </a:solidFill>
                          <a:effectLst/>
                          <a:latin typeface="+mn-lt"/>
                          <a:ea typeface="+mn-ea"/>
                          <a:cs typeface="+mn-cs"/>
                        </a:rPr>
                        <a:t>при разговоре нужно улыбаться. Улыбка всегда чувствуется при разговоре по телефону, и она придает особую вежливость голосу. Рекомендуется периодически обращаться по имени или имени отчеству. Человеку всегда приятно слышать свое имя. К тому же это придает оттенок индивидуальности.</a:t>
                      </a:r>
                    </a:p>
                    <a:p>
                      <a:r>
                        <a:rPr lang="ru-RU" sz="1400" b="0" i="0" kern="1200" dirty="0" smtClean="0">
                          <a:solidFill>
                            <a:schemeClr val="tx1"/>
                          </a:solidFill>
                          <a:effectLst/>
                          <a:latin typeface="+mn-lt"/>
                          <a:ea typeface="+mn-ea"/>
                          <a:cs typeface="+mn-cs"/>
                        </a:rPr>
                        <a:t>Разговор должен проходить в максимально естественной, непринужденной манере.</a:t>
                      </a:r>
                    </a:p>
                    <a:p>
                      <a:r>
                        <a:rPr lang="ru-RU" sz="1400" b="0" i="0" kern="1200" dirty="0" smtClean="0">
                          <a:solidFill>
                            <a:schemeClr val="tx1"/>
                          </a:solidFill>
                          <a:effectLst/>
                          <a:latin typeface="+mn-lt"/>
                          <a:ea typeface="+mn-ea"/>
                          <a:cs typeface="+mn-cs"/>
                        </a:rPr>
                        <a:t>Важно делать паузу между смысловыми предложениями, давая человеку возможность высказать свое мнение по обсуждаемому вопросу. При этом нужно внимательно, активно слушать. Это можно делать с помощью таких коротких фраз как «да», «хорошо», «понятно».</a:t>
                      </a:r>
                    </a:p>
                    <a:p>
                      <a:r>
                        <a:rPr lang="ru-RU" sz="1400" b="0" i="0" kern="1200" dirty="0" smtClean="0">
                          <a:solidFill>
                            <a:schemeClr val="tx1"/>
                          </a:solidFill>
                          <a:effectLst/>
                          <a:latin typeface="+mn-lt"/>
                          <a:ea typeface="+mn-ea"/>
                          <a:cs typeface="+mn-cs"/>
                        </a:rPr>
                        <a:t>Заканчивать телефонный разговор необходимо на позитивной ноте. Нельзя резко обрывать общение. Последние фразы очень важны. Правильное прощание является чуть ли не последним шансом, который может помочь изменить ситуацию в противоположную сторону. </a:t>
                      </a: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13177096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1978262299"/>
              </p:ext>
            </p:extLst>
          </p:nvPr>
        </p:nvGraphicFramePr>
        <p:xfrm>
          <a:off x="323528" y="987574"/>
          <a:ext cx="8424936" cy="37084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endParaRPr lang="ru-RU" sz="162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811103051"/>
                  </a:ext>
                </a:extLst>
              </a:tr>
            </a:tbl>
          </a:graphicData>
        </a:graphic>
      </p:graphicFrame>
      <p:sp>
        <p:nvSpPr>
          <p:cNvPr id="2" name="Прямоугольник 1"/>
          <p:cNvSpPr/>
          <p:nvPr/>
        </p:nvSpPr>
        <p:spPr>
          <a:xfrm>
            <a:off x="305292" y="834440"/>
            <a:ext cx="8659196" cy="3785652"/>
          </a:xfrm>
          <a:prstGeom prst="rect">
            <a:avLst/>
          </a:prstGeom>
        </p:spPr>
        <p:txBody>
          <a:bodyPr wrap="square">
            <a:spAutoFit/>
          </a:bodyPr>
          <a:lstStyle/>
          <a:p>
            <a:r>
              <a:rPr lang="ru-RU" b="1" dirty="0" smtClean="0"/>
              <a:t>Общение </a:t>
            </a:r>
            <a:r>
              <a:rPr lang="ru-RU" b="1" dirty="0"/>
              <a:t>в социальных сетях</a:t>
            </a:r>
            <a:r>
              <a:rPr lang="ru-RU" b="1" dirty="0" smtClean="0"/>
              <a:t>.</a:t>
            </a:r>
          </a:p>
          <a:p>
            <a:r>
              <a:rPr lang="ru-RU" sz="1400" dirty="0">
                <a:latin typeface="Arial" panose="020B0604020202020204" pitchFamily="34" charset="0"/>
                <a:cs typeface="Arial" panose="020B0604020202020204" pitchFamily="34" charset="0"/>
              </a:rPr>
              <a:t>Современные технологии позволяют общаться через интернет, используя для этого приложения, социальные сети. </a:t>
            </a:r>
            <a:r>
              <a:rPr lang="ru-RU" sz="1400" dirty="0" smtClean="0">
                <a:latin typeface="Arial" panose="020B0604020202020204" pitchFamily="34" charset="0"/>
                <a:cs typeface="Arial" panose="020B0604020202020204" pitchFamily="34" charset="0"/>
              </a:rPr>
              <a:t>Существуют </a:t>
            </a:r>
            <a:r>
              <a:rPr lang="ru-RU" sz="1400" b="1" dirty="0" smtClean="0">
                <a:latin typeface="Arial" panose="020B0604020202020204" pitchFamily="34" charset="0"/>
                <a:cs typeface="Arial" panose="020B0604020202020204" pitchFamily="34" charset="0"/>
              </a:rPr>
              <a:t> </a:t>
            </a:r>
            <a:r>
              <a:rPr lang="ru-RU" sz="1400" b="1" dirty="0">
                <a:latin typeface="Arial" panose="020B0604020202020204" pitchFamily="34" charset="0"/>
                <a:cs typeface="Arial" panose="020B0604020202020204" pitchFamily="34" charset="0"/>
              </a:rPr>
              <a:t>правила </a:t>
            </a:r>
            <a:r>
              <a:rPr lang="ru-RU" sz="1400" b="1" dirty="0" smtClean="0">
                <a:latin typeface="Arial" panose="020B0604020202020204" pitchFamily="34" charset="0"/>
                <a:cs typeface="Arial" panose="020B0604020202020204" pitchFamily="34" charset="0"/>
              </a:rPr>
              <a:t>общения</a:t>
            </a:r>
            <a:r>
              <a:rPr lang="ru-RU" sz="1400" dirty="0" smtClean="0">
                <a:latin typeface="Arial" panose="020B0604020202020204" pitchFamily="34" charset="0"/>
                <a:cs typeface="Arial" panose="020B0604020202020204" pitchFamily="34" charset="0"/>
              </a:rPr>
              <a:t>, </a:t>
            </a:r>
            <a:r>
              <a:rPr lang="ru-RU" sz="1400" dirty="0">
                <a:latin typeface="Arial" panose="020B0604020202020204" pitchFamily="34" charset="0"/>
                <a:cs typeface="Arial" panose="020B0604020202020204" pitchFamily="34" charset="0"/>
              </a:rPr>
              <a:t>которых следует придерживаться при переписке, дабы не испортить о себе впечатление. Не видя собеседника и не слыша его голос, мнение, как правило, формируется на основе</a:t>
            </a:r>
            <a:r>
              <a:rPr lang="ru-RU" sz="1400" dirty="0" smtClean="0">
                <a:latin typeface="Arial" panose="020B0604020202020204" pitchFamily="34" charset="0"/>
                <a:cs typeface="Arial" panose="020B0604020202020204" pitchFamily="34" charset="0"/>
              </a:rPr>
              <a:t>:</a:t>
            </a:r>
            <a:endParaRPr lang="ru-RU" sz="1400" dirty="0">
              <a:latin typeface="Arial" panose="020B0604020202020204" pitchFamily="34" charset="0"/>
              <a:cs typeface="Arial" panose="020B0604020202020204" pitchFamily="34" charset="0"/>
            </a:endParaRPr>
          </a:p>
          <a:p>
            <a:r>
              <a:rPr lang="ru-RU" sz="1400" dirty="0" smtClean="0">
                <a:latin typeface="Arial" panose="020B0604020202020204" pitchFamily="34" charset="0"/>
                <a:cs typeface="Arial" panose="020B0604020202020204" pitchFamily="34" charset="0"/>
              </a:rPr>
              <a:t>грамотности; способности </a:t>
            </a:r>
            <a:r>
              <a:rPr lang="ru-RU" sz="1400" dirty="0">
                <a:latin typeface="Arial" panose="020B0604020202020204" pitchFamily="34" charset="0"/>
                <a:cs typeface="Arial" panose="020B0604020202020204" pitchFamily="34" charset="0"/>
              </a:rPr>
              <a:t>лаконично выражать свои </a:t>
            </a:r>
            <a:r>
              <a:rPr lang="ru-RU" sz="1400" dirty="0" smtClean="0">
                <a:latin typeface="Arial" panose="020B0604020202020204" pitchFamily="34" charset="0"/>
                <a:cs typeface="Arial" panose="020B0604020202020204" pitchFamily="34" charset="0"/>
              </a:rPr>
              <a:t>мысли; вежливости; используемого </a:t>
            </a:r>
            <a:r>
              <a:rPr lang="ru-RU" sz="1400" dirty="0">
                <a:latin typeface="Arial" panose="020B0604020202020204" pitchFamily="34" charset="0"/>
                <a:cs typeface="Arial" panose="020B0604020202020204" pitchFamily="34" charset="0"/>
              </a:rPr>
              <a:t>словарного запаса</a:t>
            </a:r>
            <a:r>
              <a:rPr lang="ru-RU" sz="1400" dirty="0" smtClean="0">
                <a:latin typeface="Arial" panose="020B0604020202020204" pitchFamily="34" charset="0"/>
                <a:cs typeface="Arial" panose="020B0604020202020204" pitchFamily="34" charset="0"/>
              </a:rPr>
              <a:t>.</a:t>
            </a:r>
          </a:p>
          <a:p>
            <a:r>
              <a:rPr lang="ru-RU" sz="1400" dirty="0" smtClean="0">
                <a:latin typeface="Arial" panose="020B0604020202020204" pitchFamily="34" charset="0"/>
                <a:cs typeface="Arial" panose="020B0604020202020204" pitchFamily="34" charset="0"/>
              </a:rPr>
              <a:t>Любое сообщение надо начинать с приветствия, обращения по имени.</a:t>
            </a:r>
          </a:p>
          <a:p>
            <a:r>
              <a:rPr lang="ru-RU" sz="1400" dirty="0" smtClean="0">
                <a:latin typeface="Arial" panose="020B0604020202020204" pitchFamily="34" charset="0"/>
                <a:cs typeface="Arial" panose="020B0604020202020204" pitchFamily="34" charset="0"/>
              </a:rPr>
              <a:t>Ни в коем случае нельзя использовать нецензурные слова.</a:t>
            </a:r>
          </a:p>
          <a:p>
            <a:r>
              <a:rPr lang="ru-RU" sz="1400" dirty="0" smtClean="0">
                <a:latin typeface="Arial" panose="020B0604020202020204" pitchFamily="34" charset="0"/>
                <a:cs typeface="Arial" panose="020B0604020202020204" pitchFamily="34" charset="0"/>
              </a:rPr>
              <a:t>Прежде чем отправлять сообщение, его следует внимательно прочитать, оценить целесообразность предоставляемой информации. </a:t>
            </a:r>
          </a:p>
          <a:p>
            <a:r>
              <a:rPr lang="ru-RU" sz="1400" dirty="0" smtClean="0">
                <a:latin typeface="Arial" panose="020B0604020202020204" pitchFamily="34" charset="0"/>
                <a:cs typeface="Arial" panose="020B0604020202020204" pitchFamily="34" charset="0"/>
              </a:rPr>
              <a:t>На страницах </a:t>
            </a:r>
            <a:r>
              <a:rPr lang="ru-RU" sz="1400" dirty="0" err="1" smtClean="0">
                <a:latin typeface="Arial" panose="020B0604020202020204" pitchFamily="34" charset="0"/>
                <a:cs typeface="Arial" panose="020B0604020202020204" pitchFamily="34" charset="0"/>
              </a:rPr>
              <a:t>соц.сетей</a:t>
            </a:r>
            <a:r>
              <a:rPr lang="ru-RU" sz="1400" dirty="0" smtClean="0">
                <a:latin typeface="Arial" panose="020B0604020202020204" pitchFamily="34" charset="0"/>
                <a:cs typeface="Arial" panose="020B0604020202020204" pitchFamily="34" charset="0"/>
              </a:rPr>
              <a:t> следует осознанно подбирать фотографии, которыми хочется поделиться с окружающими. Важна любая мелочь.</a:t>
            </a:r>
          </a:p>
          <a:p>
            <a:r>
              <a:rPr lang="ru-RU" sz="1400" dirty="0" smtClean="0">
                <a:latin typeface="Arial" panose="020B0604020202020204" pitchFamily="34" charset="0"/>
                <a:cs typeface="Arial" panose="020B0604020202020204" pitchFamily="34" charset="0"/>
              </a:rPr>
              <a:t>Не рекомендуется выкладывать интимные фото или сообщать личную информацию.</a:t>
            </a:r>
          </a:p>
          <a:p>
            <a:r>
              <a:rPr lang="ru-RU" sz="1400" dirty="0" smtClean="0">
                <a:latin typeface="Arial" panose="020B0604020202020204" pitchFamily="34" charset="0"/>
                <a:cs typeface="Arial" panose="020B0604020202020204" pitchFamily="34" charset="0"/>
              </a:rPr>
              <a:t>Все это может отпугнуть не только собеседников, но также и спровоцировать собеседника к неприятным разговорам, и другим неприятным, последствиям.</a:t>
            </a:r>
          </a:p>
          <a:p>
            <a:endParaRPr lang="ru-RU"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45068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547545212"/>
              </p:ext>
            </p:extLst>
          </p:nvPr>
        </p:nvGraphicFramePr>
        <p:xfrm>
          <a:off x="323528" y="987574"/>
          <a:ext cx="8424936" cy="2651760"/>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400" b="0" i="0" kern="1200" dirty="0" smtClean="0">
                          <a:solidFill>
                            <a:schemeClr val="tx1"/>
                          </a:solidFill>
                          <a:effectLst/>
                          <a:latin typeface="+mn-lt"/>
                          <a:ea typeface="+mn-ea"/>
                          <a:cs typeface="+mn-cs"/>
                        </a:rPr>
                        <a:t>Так же очень важно помнить, что начиная диалог с незнакомым, вы не можете знать точно кто именно находится на той стороне общения, поэтому особое внимание необходимо уделить личной безопасности, безопасности своих личных данных.</a:t>
                      </a:r>
                    </a:p>
                    <a:p>
                      <a:r>
                        <a:rPr lang="ru-RU" sz="1400" b="0" i="0" kern="1200" dirty="0" smtClean="0">
                          <a:solidFill>
                            <a:schemeClr val="tx1"/>
                          </a:solidFill>
                          <a:effectLst/>
                          <a:latin typeface="+mn-lt"/>
                          <a:ea typeface="+mn-ea"/>
                          <a:cs typeface="+mn-cs"/>
                        </a:rPr>
                        <a:t>Ни в коем случае не сообщать ни адрес, место проживания, данные своих документов, так же не стоит делиться фотографиями и обсуждать темы которые могут привести к печальным последствиям. Не редко встречаются те кто пытается завербовать, склонить к преступлению, выманить личные данные, узнать в разговоре какие то конкретные нюансы , те которые ему потом могут помочь при совершение преступления, так же могут пытаться оказать на вас моральное и психологическое давление и влияние, попытаться склонить к действиям связанным с вашей личной жизнью. В таких случаях необходимо незамедлительно прекратить общение, и сообщить об этом родителям, взрослым, в полицию.</a:t>
                      </a:r>
                    </a:p>
                    <a:p>
                      <a:endParaRPr lang="ru-RU" sz="14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3205908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1391165" y="119703"/>
            <a:ext cx="7141275" cy="508088"/>
          </a:xfrm>
          <a:prstGeom prst="rect">
            <a:avLst/>
          </a:prstGeom>
          <a:noFill/>
          <a:ln w="9525">
            <a:noFill/>
            <a:miter lim="800000"/>
            <a:headEnd/>
            <a:tailEnd/>
          </a:ln>
        </p:spPr>
        <p:txBody>
          <a:bodyPr wrap="square" lIns="0" tIns="0" rIns="0" bIns="0" anchorCtr="1">
            <a:spAutoFit/>
          </a:bodyPr>
          <a:lstStyle/>
          <a:p>
            <a:pPr algn="ctr" defTabSz="685783">
              <a:spcAft>
                <a:spcPts val="0"/>
              </a:spcAft>
            </a:pPr>
            <a:r>
              <a:rPr lang="ru-RU" sz="1651" b="1" dirty="0" smtClean="0">
                <a:solidFill>
                  <a:prstClr val="black"/>
                </a:solidFill>
                <a:latin typeface="Arial" pitchFamily="34" charset="0"/>
                <a:ea typeface="Calibri" panose="020F0502020204030204" pitchFamily="34" charset="0"/>
                <a:cs typeface="Arial" pitchFamily="34" charset="0"/>
              </a:rPr>
              <a:t>Тема: </a:t>
            </a:r>
            <a:r>
              <a:rPr lang="ru-RU" sz="1651" b="1" dirty="0">
                <a:solidFill>
                  <a:prstClr val="black"/>
                </a:solidFill>
                <a:latin typeface="Arial" pitchFamily="34" charset="0"/>
                <a:ea typeface="Calibri" panose="020F0502020204030204" pitchFamily="34" charset="0"/>
                <a:cs typeface="Arial" pitchFamily="34" charset="0"/>
              </a:rPr>
              <a:t>Коммуникации в социуме. Правила коммуникации с разными людьми и при различных ситуациях.</a:t>
            </a:r>
            <a:endParaRPr lang="ru-RU" sz="1651" b="1" dirty="0">
              <a:solidFill>
                <a:srgbClr val="FF0000"/>
              </a:solidFill>
              <a:latin typeface="Arial" pitchFamily="34" charset="0"/>
              <a:ea typeface="Calibri" panose="020F0502020204030204" pitchFamily="34" charset="0"/>
              <a:cs typeface="Arial" pitchFamily="34" charset="0"/>
            </a:endParaRPr>
          </a:p>
        </p:txBody>
      </p:sp>
      <p:pic>
        <p:nvPicPr>
          <p:cNvPr id="3" name="Рисунок 2"/>
          <p:cNvPicPr>
            <a:picLocks noChangeAspect="1"/>
          </p:cNvPicPr>
          <p:nvPr/>
        </p:nvPicPr>
        <p:blipFill>
          <a:blip r:embed="rId3"/>
          <a:stretch>
            <a:fillRect/>
          </a:stretch>
        </p:blipFill>
        <p:spPr>
          <a:xfrm>
            <a:off x="107504" y="49747"/>
            <a:ext cx="1142784" cy="648000"/>
          </a:xfrm>
          <a:prstGeom prst="rect">
            <a:avLst/>
          </a:prstGeom>
        </p:spPr>
      </p:pic>
      <p:graphicFrame>
        <p:nvGraphicFramePr>
          <p:cNvPr id="5" name="Таблица 4"/>
          <p:cNvGraphicFramePr>
            <a:graphicFrameLocks noGrp="1"/>
          </p:cNvGraphicFramePr>
          <p:nvPr>
            <p:extLst>
              <p:ext uri="{D42A27DB-BD31-4B8C-83A1-F6EECF244321}">
                <p14:modId xmlns:p14="http://schemas.microsoft.com/office/powerpoint/2010/main" val="401008496"/>
              </p:ext>
            </p:extLst>
          </p:nvPr>
        </p:nvGraphicFramePr>
        <p:xfrm>
          <a:off x="323528" y="771550"/>
          <a:ext cx="8424936" cy="4605528"/>
        </p:xfrm>
        <a:graphic>
          <a:graphicData uri="http://schemas.openxmlformats.org/drawingml/2006/table">
            <a:tbl>
              <a:tblPr firstRow="1" bandRow="1">
                <a:tableStyleId>{2D5ABB26-0587-4C30-8999-92F81FD0307C}</a:tableStyleId>
              </a:tblPr>
              <a:tblGrid>
                <a:gridCol w="8424936">
                  <a:extLst>
                    <a:ext uri="{9D8B030D-6E8A-4147-A177-3AD203B41FA5}">
                      <a16:colId xmlns:a16="http://schemas.microsoft.com/office/drawing/2014/main" val="234190935"/>
                    </a:ext>
                  </a:extLst>
                </a:gridCol>
              </a:tblGrid>
              <a:tr h="370840">
                <a:tc>
                  <a:txBody>
                    <a:bodyPr/>
                    <a:lstStyle/>
                    <a:p>
                      <a:r>
                        <a:rPr lang="ru-RU" sz="1620" b="1" i="0" kern="1200" dirty="0" smtClean="0">
                          <a:solidFill>
                            <a:schemeClr val="tx1"/>
                          </a:solidFill>
                          <a:effectLst/>
                          <a:latin typeface="+mn-lt"/>
                          <a:ea typeface="+mn-ea"/>
                          <a:cs typeface="+mn-cs"/>
                        </a:rPr>
                        <a:t>Правила невербального разговора.</a:t>
                      </a:r>
                    </a:p>
                    <a:p>
                      <a:r>
                        <a:rPr lang="ru-RU" sz="1400" b="0" i="0" kern="1200" dirty="0" smtClean="0">
                          <a:solidFill>
                            <a:schemeClr val="tx1"/>
                          </a:solidFill>
                          <a:effectLst/>
                          <a:latin typeface="+mn-lt"/>
                          <a:ea typeface="+mn-ea"/>
                          <a:cs typeface="+mn-cs"/>
                        </a:rPr>
                        <a:t>Невербальное общение осуществляется с помощью мимики, жестов, привычек. Одежда, ее крой, цвет, сочетание могут многое сказать об эмоциональном состоянии, характере, статусе. </a:t>
                      </a:r>
                      <a:r>
                        <a:rPr lang="ru-RU" sz="1400" b="1" i="0" kern="1200" dirty="0" smtClean="0">
                          <a:solidFill>
                            <a:schemeClr val="tx1"/>
                          </a:solidFill>
                          <a:effectLst/>
                          <a:latin typeface="+mn-lt"/>
                          <a:ea typeface="+mn-ea"/>
                          <a:cs typeface="+mn-cs"/>
                        </a:rPr>
                        <a:t>Существуют определенные правила, позволяющие эффективно взаимодействовать друг с другом. </a:t>
                      </a:r>
                      <a:r>
                        <a:rPr lang="ru-RU" sz="1400" b="0" i="0" kern="1200" dirty="0" smtClean="0">
                          <a:solidFill>
                            <a:schemeClr val="tx1"/>
                          </a:solidFill>
                          <a:effectLst/>
                          <a:latin typeface="+mn-lt"/>
                          <a:ea typeface="+mn-ea"/>
                          <a:cs typeface="+mn-cs"/>
                        </a:rPr>
                        <a:t>Среди основных моментов можно выделить:</a:t>
                      </a:r>
                    </a:p>
                    <a:p>
                      <a:r>
                        <a:rPr lang="ru-RU" sz="1400" b="0" i="0" kern="1200" dirty="0" smtClean="0">
                          <a:solidFill>
                            <a:schemeClr val="tx1"/>
                          </a:solidFill>
                          <a:effectLst/>
                          <a:latin typeface="+mn-lt"/>
                          <a:ea typeface="+mn-ea"/>
                          <a:cs typeface="+mn-cs"/>
                        </a:rPr>
                        <a:t>Соблюдение дистанции. Вторжение в личное пространство – ближе, чем на 40 см – вызывает дискомфорт.</a:t>
                      </a:r>
                    </a:p>
                    <a:p>
                      <a:r>
                        <a:rPr lang="ru-RU" sz="1400" b="0" i="0" kern="1200" dirty="0" smtClean="0">
                          <a:solidFill>
                            <a:schemeClr val="tx1"/>
                          </a:solidFill>
                          <a:effectLst/>
                          <a:latin typeface="+mn-lt"/>
                          <a:ea typeface="+mn-ea"/>
                          <a:cs typeface="+mn-cs"/>
                        </a:rPr>
                        <a:t>Зрительный контакт. При разговоре нужно как можно чаще смотреть в глаза, около 60% всего времени. Так формируется доверительное отношение. Однако не стоит злоупотреблять. Слишком долгий пристальный взгляд выражает недоверие, агрессию.</a:t>
                      </a:r>
                    </a:p>
                    <a:p>
                      <a:r>
                        <a:rPr lang="ru-RU" sz="1400" b="0" i="0" kern="1200" dirty="0" smtClean="0">
                          <a:solidFill>
                            <a:schemeClr val="tx1"/>
                          </a:solidFill>
                          <a:effectLst/>
                          <a:latin typeface="+mn-lt"/>
                          <a:ea typeface="+mn-ea"/>
                          <a:cs typeface="+mn-cs"/>
                        </a:rPr>
                        <a:t>-Использование открытых поз. Не рекомендуется скрещивать руки или ноги. Такие позы выражают закрытость, нежелание идти на контакт.</a:t>
                      </a:r>
                    </a:p>
                    <a:p>
                      <a:r>
                        <a:rPr lang="ru-RU" sz="1400" b="0" i="0" kern="1200" dirty="0" smtClean="0">
                          <a:solidFill>
                            <a:schemeClr val="tx1"/>
                          </a:solidFill>
                          <a:effectLst/>
                          <a:latin typeface="+mn-lt"/>
                          <a:ea typeface="+mn-ea"/>
                          <a:cs typeface="+mn-cs"/>
                        </a:rPr>
                        <a:t>-Прямая осанка свидетельствует об уверенности в себе.</a:t>
                      </a:r>
                    </a:p>
                    <a:p>
                      <a:r>
                        <a:rPr lang="ru-RU" sz="1400" b="0" i="0" kern="1200" dirty="0" smtClean="0">
                          <a:solidFill>
                            <a:schemeClr val="tx1"/>
                          </a:solidFill>
                          <a:effectLst/>
                          <a:latin typeface="+mn-lt"/>
                          <a:ea typeface="+mn-ea"/>
                          <a:cs typeface="+mn-cs"/>
                        </a:rPr>
                        <a:t>-Отсутствие поз, выражающих недовольство, превосходство, пренебрежение. К ним можно отнести позу, когда руки упираются в бок, опущены в карманах или же находятся за спиной.</a:t>
                      </a:r>
                    </a:p>
                    <a:p>
                      <a:r>
                        <a:rPr lang="ru-RU" sz="1400" b="0" i="0" kern="1200" dirty="0" smtClean="0">
                          <a:solidFill>
                            <a:schemeClr val="tx1"/>
                          </a:solidFill>
                          <a:effectLst/>
                          <a:latin typeface="+mn-lt"/>
                          <a:ea typeface="+mn-ea"/>
                          <a:cs typeface="+mn-cs"/>
                        </a:rPr>
                        <a:t>-Отсутствие чрезмерной жестикуляции. Иначе может показаться, что говорящему не хватает словарного запаса, чтобы выразить свои мысли.</a:t>
                      </a:r>
                    </a:p>
                    <a:p>
                      <a:r>
                        <a:rPr lang="ru-RU" sz="1400" b="0" i="0" kern="1200" dirty="0" smtClean="0">
                          <a:solidFill>
                            <a:schemeClr val="tx1"/>
                          </a:solidFill>
                          <a:effectLst/>
                          <a:latin typeface="+mn-lt"/>
                          <a:ea typeface="+mn-ea"/>
                          <a:cs typeface="+mn-cs"/>
                        </a:rPr>
                        <a:t>Месторасположение собеседников также немаловажно. Находясь друг напротив друга, оппоненты более склонны к конфронтации, нежели располагаясь рядом. Поэтому для  переговоров часто используют круглые столы.</a:t>
                      </a:r>
                    </a:p>
                    <a:p>
                      <a:endParaRPr lang="ru-RU" sz="1400" b="0" i="0" kern="1200" dirty="0" smtClean="0">
                        <a:solidFill>
                          <a:schemeClr val="tx1"/>
                        </a:solidFill>
                        <a:effectLst/>
                        <a:latin typeface="+mn-lt"/>
                        <a:ea typeface="+mn-ea"/>
                        <a:cs typeface="+mn-cs"/>
                      </a:endParaRPr>
                    </a:p>
                  </a:txBody>
                  <a:tcPr/>
                </a:tc>
                <a:extLst>
                  <a:ext uri="{0D108BD9-81ED-4DB2-BD59-A6C34878D82A}">
                    <a16:rowId xmlns:a16="http://schemas.microsoft.com/office/drawing/2014/main" val="1811103051"/>
                  </a:ext>
                </a:extLst>
              </a:tr>
            </a:tbl>
          </a:graphicData>
        </a:graphic>
      </p:graphicFrame>
    </p:spTree>
    <p:extLst>
      <p:ext uri="{BB962C8B-B14F-4D97-AF65-F5344CB8AC3E}">
        <p14:creationId xmlns:p14="http://schemas.microsoft.com/office/powerpoint/2010/main" val="7354892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Оформление по умолчанию">
      <a:majorFont>
        <a:latin typeface="Arial"/>
        <a:ea typeface=""/>
        <a:cs typeface="Arial"/>
      </a:majorFont>
      <a:minorFont>
        <a:latin typeface="Arial"/>
        <a:ea typeface=""/>
        <a:cs typeface="Arial"/>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lgn="ctr">
          <a:solidFill>
            <a:srgbClr val="FF0000"/>
          </a:solidFill>
          <a:round/>
          <a:headEnd/>
          <a:tailEnd/>
        </a:ln>
      </a:spPr>
      <a:bodyPr anchor="ctr"/>
      <a:lstStyle>
        <a:defPPr algn="ctr">
          <a:defRPr dirty="0"/>
        </a:defPPr>
      </a:lstStyle>
    </a:spDef>
    <a:lnDef>
      <a:spPr bwMode="auto">
        <a:xfrm>
          <a:off x="0" y="0"/>
          <a:ext cx="1" cy="1"/>
        </a:xfrm>
        <a:custGeom>
          <a:avLst/>
          <a:gdLst/>
          <a:ahLst/>
          <a:cxnLst/>
          <a:rect l="0" t="0" r="0" b="0"/>
          <a:pathLst/>
        </a:custGeom>
        <a:noFill/>
        <a:ln w="9525" cap="flat" cmpd="sng" algn="ctr">
          <a:noFill/>
          <a:prstDash val="dashDot"/>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872801</TotalTime>
  <Words>2314</Words>
  <Application>Microsoft Office PowerPoint</Application>
  <PresentationFormat>Экран (16:9)</PresentationFormat>
  <Paragraphs>132</Paragraphs>
  <Slides>16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16</vt:i4>
      </vt:variant>
    </vt:vector>
  </HeadingPairs>
  <TitlesOfParts>
    <vt:vector size="20" baseType="lpstr">
      <vt:lpstr>Arial</vt:lpstr>
      <vt:lpstr>Arial Unicode MS</vt:lpstr>
      <vt:lpstr>Calibri</vt:lpstr>
      <vt:lpstr>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3 ГОУ</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ДОКЛАД</dc:title>
  <dc:creator>Стасян автор ёпты бл</dc:creator>
  <cp:lastModifiedBy>Дмитрий Николаевич Зеленов</cp:lastModifiedBy>
  <cp:revision>30904</cp:revision>
  <cp:lastPrinted>2018-04-05T06:51:02Z</cp:lastPrinted>
  <dcterms:created xsi:type="dcterms:W3CDTF">2009-12-16T09:45:48Z</dcterms:created>
  <dcterms:modified xsi:type="dcterms:W3CDTF">2022-10-04T06:20:13Z</dcterms:modified>
</cp:coreProperties>
</file>