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2"/>
  </p:notesMasterIdLst>
  <p:handoutMasterIdLst>
    <p:handoutMasterId r:id="rId13"/>
  </p:handoutMasterIdLst>
  <p:sldIdLst>
    <p:sldId id="1850" r:id="rId2"/>
    <p:sldId id="2118" r:id="rId3"/>
    <p:sldId id="2100" r:id="rId4"/>
    <p:sldId id="2102" r:id="rId5"/>
    <p:sldId id="2101" r:id="rId6"/>
    <p:sldId id="2103" r:id="rId7"/>
    <p:sldId id="2104" r:id="rId8"/>
    <p:sldId id="2105" r:id="rId9"/>
    <p:sldId id="2106" r:id="rId10"/>
    <p:sldId id="2107" r:id="rId11"/>
  </p:sldIdLst>
  <p:sldSz cx="9144000" cy="5143500" type="screen16x9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6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0" userDrawn="1">
          <p15:clr>
            <a:srgbClr val="A4A3A4"/>
          </p15:clr>
        </p15:guide>
        <p15:guide id="2" pos="2132" userDrawn="1">
          <p15:clr>
            <a:srgbClr val="A4A3A4"/>
          </p15:clr>
        </p15:guide>
        <p15:guide id="3" orient="horz" pos="3157" userDrawn="1">
          <p15:clr>
            <a:srgbClr val="A4A3A4"/>
          </p15:clr>
        </p15:guide>
        <p15:guide id="4" pos="2151" userDrawn="1">
          <p15:clr>
            <a:srgbClr val="A4A3A4"/>
          </p15:clr>
        </p15:guide>
        <p15:guide id="5" pos="217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Z" initials="0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638"/>
    <a:srgbClr val="22B000"/>
    <a:srgbClr val="07A90B"/>
    <a:srgbClr val="DCE6F2"/>
    <a:srgbClr val="CECEEF"/>
    <a:srgbClr val="FFCCCC"/>
    <a:srgbClr val="CDCDDA"/>
    <a:srgbClr val="DA9694"/>
    <a:srgbClr val="800000"/>
    <a:srgbClr val="FF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93" autoAdjust="0"/>
    <p:restoredTop sz="98987" autoAdjust="0"/>
  </p:normalViewPr>
  <p:slideViewPr>
    <p:cSldViewPr>
      <p:cViewPr varScale="1">
        <p:scale>
          <a:sx n="97" d="100"/>
          <a:sy n="97" d="100"/>
        </p:scale>
        <p:origin x="774" y="72"/>
      </p:cViewPr>
      <p:guideLst>
        <p:guide orient="horz" pos="1620"/>
        <p:guide pos="26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362"/>
    </p:cViewPr>
  </p:sorterViewPr>
  <p:notesViewPr>
    <p:cSldViewPr>
      <p:cViewPr varScale="1">
        <p:scale>
          <a:sx n="79" d="100"/>
          <a:sy n="79" d="100"/>
        </p:scale>
        <p:origin x="2106" y="102"/>
      </p:cViewPr>
      <p:guideLst>
        <p:guide orient="horz" pos="3150"/>
        <p:guide pos="2132"/>
        <p:guide orient="horz" pos="3157"/>
        <p:guide pos="2151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6DDE44-98B9-4DA5-A760-EFBA7F3CAA77}" type="doc">
      <dgm:prSet loTypeId="urn:microsoft.com/office/officeart/2005/8/layout/vList4#1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F7CFFBB6-818B-4F97-8D7D-477D787CF41B}">
      <dgm:prSet phldrT="[Текст]"/>
      <dgm:spPr/>
      <dgm:t>
        <a:bodyPr/>
        <a:lstStyle/>
        <a:p>
          <a:r>
            <a:rPr lang="ru-RU" dirty="0" smtClean="0"/>
            <a:t>1) Предполагающая психическое воздействие на человека:</a:t>
          </a:r>
          <a:endParaRPr lang="ru-RU" dirty="0"/>
        </a:p>
      </dgm:t>
    </dgm:pt>
    <dgm:pt modelId="{BBEE6924-1F6E-4CE6-A131-78F7B57ED9E6}" type="parTrans" cxnId="{612482EF-6731-4F83-B948-03A9C7E10E1C}">
      <dgm:prSet/>
      <dgm:spPr/>
      <dgm:t>
        <a:bodyPr/>
        <a:lstStyle/>
        <a:p>
          <a:endParaRPr lang="ru-RU"/>
        </a:p>
      </dgm:t>
    </dgm:pt>
    <dgm:pt modelId="{F90F6A4E-FDAA-46CF-B29D-F9EA50E9B5E3}" type="sibTrans" cxnId="{612482EF-6731-4F83-B948-03A9C7E10E1C}">
      <dgm:prSet/>
      <dgm:spPr/>
      <dgm:t>
        <a:bodyPr/>
        <a:lstStyle/>
        <a:p>
          <a:endParaRPr lang="ru-RU"/>
        </a:p>
      </dgm:t>
    </dgm:pt>
    <dgm:pt modelId="{A1ED30B2-A28D-443E-AFF7-674ABB453A5A}">
      <dgm:prSet phldrT="[Текст]"/>
      <dgm:spPr/>
      <dgm:t>
        <a:bodyPr/>
        <a:lstStyle/>
        <a:p>
          <a:r>
            <a:rPr lang="ru-RU" dirty="0" smtClean="0"/>
            <a:t>Шантаж, мошенничество, воровство;</a:t>
          </a:r>
          <a:endParaRPr lang="ru-RU" dirty="0"/>
        </a:p>
      </dgm:t>
    </dgm:pt>
    <dgm:pt modelId="{BE88DB8C-F803-4C8E-AB87-327B9D05696F}" type="parTrans" cxnId="{C8A7282B-2A7E-4504-9D24-6F73B4C0CAA1}">
      <dgm:prSet/>
      <dgm:spPr/>
      <dgm:t>
        <a:bodyPr/>
        <a:lstStyle/>
        <a:p>
          <a:endParaRPr lang="ru-RU"/>
        </a:p>
      </dgm:t>
    </dgm:pt>
    <dgm:pt modelId="{66639DF1-D0DA-46B1-AD35-EAD079AAC540}" type="sibTrans" cxnId="{C8A7282B-2A7E-4504-9D24-6F73B4C0CAA1}">
      <dgm:prSet/>
      <dgm:spPr/>
      <dgm:t>
        <a:bodyPr/>
        <a:lstStyle/>
        <a:p>
          <a:endParaRPr lang="ru-RU"/>
        </a:p>
      </dgm:t>
    </dgm:pt>
    <dgm:pt modelId="{34D2324C-5F0A-42B2-8A80-7BD72EF62847}">
      <dgm:prSet phldrT="[Текст]"/>
      <dgm:spPr/>
      <dgm:t>
        <a:bodyPr/>
        <a:lstStyle/>
        <a:p>
          <a:r>
            <a:rPr lang="ru-RU" dirty="0" smtClean="0"/>
            <a:t>2)Предполагающая физическое насилие над человеком:</a:t>
          </a:r>
          <a:endParaRPr lang="ru-RU" dirty="0"/>
        </a:p>
      </dgm:t>
    </dgm:pt>
    <dgm:pt modelId="{A14B794C-F239-4713-9AD5-691054AE903A}" type="parTrans" cxnId="{4187076D-DF46-4DB1-9A2C-68F5B4E6BA06}">
      <dgm:prSet/>
      <dgm:spPr/>
      <dgm:t>
        <a:bodyPr/>
        <a:lstStyle/>
        <a:p>
          <a:endParaRPr lang="ru-RU"/>
        </a:p>
      </dgm:t>
    </dgm:pt>
    <dgm:pt modelId="{A6F8DF2B-EE4A-499A-9978-4C729BF20EE1}" type="sibTrans" cxnId="{4187076D-DF46-4DB1-9A2C-68F5B4E6BA06}">
      <dgm:prSet/>
      <dgm:spPr/>
      <dgm:t>
        <a:bodyPr/>
        <a:lstStyle/>
        <a:p>
          <a:endParaRPr lang="ru-RU"/>
        </a:p>
      </dgm:t>
    </dgm:pt>
    <dgm:pt modelId="{BA580B70-1BCC-4EA3-BE16-F01281165050}">
      <dgm:prSet phldrT="[Текст]"/>
      <dgm:spPr/>
      <dgm:t>
        <a:bodyPr/>
        <a:lstStyle/>
        <a:p>
          <a:r>
            <a:rPr lang="ru-RU" dirty="0" smtClean="0"/>
            <a:t>Разбой, бандитизм, убийство и т.д.</a:t>
          </a:r>
          <a:endParaRPr lang="ru-RU" dirty="0"/>
        </a:p>
      </dgm:t>
    </dgm:pt>
    <dgm:pt modelId="{7C9917FA-5D06-4658-B645-98ABA3BF9946}" type="parTrans" cxnId="{5B8C2BAE-1581-4EBE-ADC5-11A6F65CD98D}">
      <dgm:prSet/>
      <dgm:spPr/>
      <dgm:t>
        <a:bodyPr/>
        <a:lstStyle/>
        <a:p>
          <a:endParaRPr lang="ru-RU"/>
        </a:p>
      </dgm:t>
    </dgm:pt>
    <dgm:pt modelId="{F53A40B1-D549-44D9-BB73-8B5B8E72F04C}" type="sibTrans" cxnId="{5B8C2BAE-1581-4EBE-ADC5-11A6F65CD98D}">
      <dgm:prSet/>
      <dgm:spPr/>
      <dgm:t>
        <a:bodyPr/>
        <a:lstStyle/>
        <a:p>
          <a:endParaRPr lang="ru-RU"/>
        </a:p>
      </dgm:t>
    </dgm:pt>
    <dgm:pt modelId="{96817DA7-96E4-4B69-95CF-450FFBE0EB66}" type="pres">
      <dgm:prSet presAssocID="{F26DDE44-98B9-4DA5-A760-EFBA7F3CAA7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E375F1-041B-45C8-AE19-39AE8005DB9A}" type="pres">
      <dgm:prSet presAssocID="{F7CFFBB6-818B-4F97-8D7D-477D787CF41B}" presName="comp" presStyleCnt="0"/>
      <dgm:spPr/>
    </dgm:pt>
    <dgm:pt modelId="{6C45692B-0FCA-45F3-BA8C-2E473E4BDC13}" type="pres">
      <dgm:prSet presAssocID="{F7CFFBB6-818B-4F97-8D7D-477D787CF41B}" presName="box" presStyleLbl="node1" presStyleIdx="0" presStyleCnt="2" custLinFactNeighborX="1220" custLinFactNeighborY="-17807"/>
      <dgm:spPr/>
      <dgm:t>
        <a:bodyPr/>
        <a:lstStyle/>
        <a:p>
          <a:endParaRPr lang="ru-RU"/>
        </a:p>
      </dgm:t>
    </dgm:pt>
    <dgm:pt modelId="{B927EE02-61F6-4F54-B94C-3AAAEAF2E3D2}" type="pres">
      <dgm:prSet presAssocID="{F7CFFBB6-818B-4F97-8D7D-477D787CF41B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EFF55F4-6AE6-4A06-91BB-1DAA2FD06FC0}" type="pres">
      <dgm:prSet presAssocID="{F7CFFBB6-818B-4F97-8D7D-477D787CF41B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100A91-4493-4E6D-8AF8-F9084257C31E}" type="pres">
      <dgm:prSet presAssocID="{F90F6A4E-FDAA-46CF-B29D-F9EA50E9B5E3}" presName="spacer" presStyleCnt="0"/>
      <dgm:spPr/>
    </dgm:pt>
    <dgm:pt modelId="{9567A029-E0E0-451B-B8B1-77946C1D5648}" type="pres">
      <dgm:prSet presAssocID="{34D2324C-5F0A-42B2-8A80-7BD72EF62847}" presName="comp" presStyleCnt="0"/>
      <dgm:spPr/>
    </dgm:pt>
    <dgm:pt modelId="{F52AC347-918E-455C-AF7D-32EDA8394A02}" type="pres">
      <dgm:prSet presAssocID="{34D2324C-5F0A-42B2-8A80-7BD72EF62847}" presName="box" presStyleLbl="node1" presStyleIdx="1" presStyleCnt="2"/>
      <dgm:spPr/>
      <dgm:t>
        <a:bodyPr/>
        <a:lstStyle/>
        <a:p>
          <a:endParaRPr lang="ru-RU"/>
        </a:p>
      </dgm:t>
    </dgm:pt>
    <dgm:pt modelId="{D9F5C098-0852-4E7D-8C02-4072069FDD3E}" type="pres">
      <dgm:prSet presAssocID="{34D2324C-5F0A-42B2-8A80-7BD72EF62847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459B2A1-33B1-4AA7-A0AF-A74F003202EA}" type="pres">
      <dgm:prSet presAssocID="{34D2324C-5F0A-42B2-8A80-7BD72EF62847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486085-79DD-4988-8127-9FF6B3A286A2}" type="presOf" srcId="{F7CFFBB6-818B-4F97-8D7D-477D787CF41B}" destId="{6C45692B-0FCA-45F3-BA8C-2E473E4BDC13}" srcOrd="0" destOrd="0" presId="urn:microsoft.com/office/officeart/2005/8/layout/vList4#1"/>
    <dgm:cxn modelId="{5B8C2BAE-1581-4EBE-ADC5-11A6F65CD98D}" srcId="{34D2324C-5F0A-42B2-8A80-7BD72EF62847}" destId="{BA580B70-1BCC-4EA3-BE16-F01281165050}" srcOrd="0" destOrd="0" parTransId="{7C9917FA-5D06-4658-B645-98ABA3BF9946}" sibTransId="{F53A40B1-D549-44D9-BB73-8B5B8E72F04C}"/>
    <dgm:cxn modelId="{609FF473-4F9F-4597-8652-CB9A880925FB}" type="presOf" srcId="{BA580B70-1BCC-4EA3-BE16-F01281165050}" destId="{D459B2A1-33B1-4AA7-A0AF-A74F003202EA}" srcOrd="1" destOrd="1" presId="urn:microsoft.com/office/officeart/2005/8/layout/vList4#1"/>
    <dgm:cxn modelId="{76A76B44-5A24-4A6E-BDDF-464BB30F4CBD}" type="presOf" srcId="{F7CFFBB6-818B-4F97-8D7D-477D787CF41B}" destId="{3EFF55F4-6AE6-4A06-91BB-1DAA2FD06FC0}" srcOrd="1" destOrd="0" presId="urn:microsoft.com/office/officeart/2005/8/layout/vList4#1"/>
    <dgm:cxn modelId="{56720E99-303A-49C1-895C-BF1920F9C26E}" type="presOf" srcId="{BA580B70-1BCC-4EA3-BE16-F01281165050}" destId="{F52AC347-918E-455C-AF7D-32EDA8394A02}" srcOrd="0" destOrd="1" presId="urn:microsoft.com/office/officeart/2005/8/layout/vList4#1"/>
    <dgm:cxn modelId="{519D6343-9AC6-4ED2-820C-58EF4AB71FAF}" type="presOf" srcId="{A1ED30B2-A28D-443E-AFF7-674ABB453A5A}" destId="{6C45692B-0FCA-45F3-BA8C-2E473E4BDC13}" srcOrd="0" destOrd="1" presId="urn:microsoft.com/office/officeart/2005/8/layout/vList4#1"/>
    <dgm:cxn modelId="{C8A7282B-2A7E-4504-9D24-6F73B4C0CAA1}" srcId="{F7CFFBB6-818B-4F97-8D7D-477D787CF41B}" destId="{A1ED30B2-A28D-443E-AFF7-674ABB453A5A}" srcOrd="0" destOrd="0" parTransId="{BE88DB8C-F803-4C8E-AB87-327B9D05696F}" sibTransId="{66639DF1-D0DA-46B1-AD35-EAD079AAC540}"/>
    <dgm:cxn modelId="{9B3393AD-B897-4FED-B81D-89835DC7F73A}" type="presOf" srcId="{A1ED30B2-A28D-443E-AFF7-674ABB453A5A}" destId="{3EFF55F4-6AE6-4A06-91BB-1DAA2FD06FC0}" srcOrd="1" destOrd="1" presId="urn:microsoft.com/office/officeart/2005/8/layout/vList4#1"/>
    <dgm:cxn modelId="{96446706-2AFC-4F99-8A34-F7AA865C2D49}" type="presOf" srcId="{F26DDE44-98B9-4DA5-A760-EFBA7F3CAA77}" destId="{96817DA7-96E4-4B69-95CF-450FFBE0EB66}" srcOrd="0" destOrd="0" presId="urn:microsoft.com/office/officeart/2005/8/layout/vList4#1"/>
    <dgm:cxn modelId="{9F895891-C1AC-4BBA-BCD3-1731682DEA47}" type="presOf" srcId="{34D2324C-5F0A-42B2-8A80-7BD72EF62847}" destId="{D459B2A1-33B1-4AA7-A0AF-A74F003202EA}" srcOrd="1" destOrd="0" presId="urn:microsoft.com/office/officeart/2005/8/layout/vList4#1"/>
    <dgm:cxn modelId="{4187076D-DF46-4DB1-9A2C-68F5B4E6BA06}" srcId="{F26DDE44-98B9-4DA5-A760-EFBA7F3CAA77}" destId="{34D2324C-5F0A-42B2-8A80-7BD72EF62847}" srcOrd="1" destOrd="0" parTransId="{A14B794C-F239-4713-9AD5-691054AE903A}" sibTransId="{A6F8DF2B-EE4A-499A-9978-4C729BF20EE1}"/>
    <dgm:cxn modelId="{612482EF-6731-4F83-B948-03A9C7E10E1C}" srcId="{F26DDE44-98B9-4DA5-A760-EFBA7F3CAA77}" destId="{F7CFFBB6-818B-4F97-8D7D-477D787CF41B}" srcOrd="0" destOrd="0" parTransId="{BBEE6924-1F6E-4CE6-A131-78F7B57ED9E6}" sibTransId="{F90F6A4E-FDAA-46CF-B29D-F9EA50E9B5E3}"/>
    <dgm:cxn modelId="{EAFB2632-9023-4DA5-A12B-D339142D4E73}" type="presOf" srcId="{34D2324C-5F0A-42B2-8A80-7BD72EF62847}" destId="{F52AC347-918E-455C-AF7D-32EDA8394A02}" srcOrd="0" destOrd="0" presId="urn:microsoft.com/office/officeart/2005/8/layout/vList4#1"/>
    <dgm:cxn modelId="{B3AADA0D-0146-4E43-964F-B71BC6625688}" type="presParOf" srcId="{96817DA7-96E4-4B69-95CF-450FFBE0EB66}" destId="{6FE375F1-041B-45C8-AE19-39AE8005DB9A}" srcOrd="0" destOrd="0" presId="urn:microsoft.com/office/officeart/2005/8/layout/vList4#1"/>
    <dgm:cxn modelId="{912E1A3C-AC69-4ABB-9376-5C4944C3BE8D}" type="presParOf" srcId="{6FE375F1-041B-45C8-AE19-39AE8005DB9A}" destId="{6C45692B-0FCA-45F3-BA8C-2E473E4BDC13}" srcOrd="0" destOrd="0" presId="urn:microsoft.com/office/officeart/2005/8/layout/vList4#1"/>
    <dgm:cxn modelId="{C3A0F26B-A8C6-4786-9661-4E585178194A}" type="presParOf" srcId="{6FE375F1-041B-45C8-AE19-39AE8005DB9A}" destId="{B927EE02-61F6-4F54-B94C-3AAAEAF2E3D2}" srcOrd="1" destOrd="0" presId="urn:microsoft.com/office/officeart/2005/8/layout/vList4#1"/>
    <dgm:cxn modelId="{326E78C2-309D-4171-8994-F4ED5B314933}" type="presParOf" srcId="{6FE375F1-041B-45C8-AE19-39AE8005DB9A}" destId="{3EFF55F4-6AE6-4A06-91BB-1DAA2FD06FC0}" srcOrd="2" destOrd="0" presId="urn:microsoft.com/office/officeart/2005/8/layout/vList4#1"/>
    <dgm:cxn modelId="{319CFE90-8BAE-401D-A4B5-1D8353C25160}" type="presParOf" srcId="{96817DA7-96E4-4B69-95CF-450FFBE0EB66}" destId="{CD100A91-4493-4E6D-8AF8-F9084257C31E}" srcOrd="1" destOrd="0" presId="urn:microsoft.com/office/officeart/2005/8/layout/vList4#1"/>
    <dgm:cxn modelId="{83018CDB-7960-42C9-86B7-4110B18C2F20}" type="presParOf" srcId="{96817DA7-96E4-4B69-95CF-450FFBE0EB66}" destId="{9567A029-E0E0-451B-B8B1-77946C1D5648}" srcOrd="2" destOrd="0" presId="urn:microsoft.com/office/officeart/2005/8/layout/vList4#1"/>
    <dgm:cxn modelId="{DADAE4E9-43CC-4068-AF83-6842BED18504}" type="presParOf" srcId="{9567A029-E0E0-451B-B8B1-77946C1D5648}" destId="{F52AC347-918E-455C-AF7D-32EDA8394A02}" srcOrd="0" destOrd="0" presId="urn:microsoft.com/office/officeart/2005/8/layout/vList4#1"/>
    <dgm:cxn modelId="{042D7C82-394D-4ABD-88BA-01A73A870585}" type="presParOf" srcId="{9567A029-E0E0-451B-B8B1-77946C1D5648}" destId="{D9F5C098-0852-4E7D-8C02-4072069FDD3E}" srcOrd="1" destOrd="0" presId="urn:microsoft.com/office/officeart/2005/8/layout/vList4#1"/>
    <dgm:cxn modelId="{F80A2257-A55A-4691-9C2C-DAAAD3A924C0}" type="presParOf" srcId="{9567A029-E0E0-451B-B8B1-77946C1D5648}" destId="{D459B2A1-33B1-4AA7-A0AF-A74F003202EA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45692B-0FCA-45F3-BA8C-2E473E4BDC13}">
      <dsp:nvSpPr>
        <dsp:cNvPr id="0" name=""/>
        <dsp:cNvSpPr/>
      </dsp:nvSpPr>
      <dsp:spPr>
        <a:xfrm>
          <a:off x="0" y="0"/>
          <a:ext cx="5904656" cy="15763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1) Предполагающая психическое воздействие на человека:</a:t>
          </a:r>
          <a:endParaRPr lang="ru-RU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Шантаж, мошенничество, воровство;</a:t>
          </a:r>
          <a:endParaRPr lang="ru-RU" sz="1900" kern="1200" dirty="0"/>
        </a:p>
      </dsp:txBody>
      <dsp:txXfrm>
        <a:off x="1338569" y="0"/>
        <a:ext cx="4566086" cy="1576382"/>
      </dsp:txXfrm>
    </dsp:sp>
    <dsp:sp modelId="{B927EE02-61F6-4F54-B94C-3AAAEAF2E3D2}">
      <dsp:nvSpPr>
        <dsp:cNvPr id="0" name=""/>
        <dsp:cNvSpPr/>
      </dsp:nvSpPr>
      <dsp:spPr>
        <a:xfrm>
          <a:off x="157638" y="157638"/>
          <a:ext cx="1180931" cy="12611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2AC347-918E-455C-AF7D-32EDA8394A02}">
      <dsp:nvSpPr>
        <dsp:cNvPr id="0" name=""/>
        <dsp:cNvSpPr/>
      </dsp:nvSpPr>
      <dsp:spPr>
        <a:xfrm>
          <a:off x="0" y="1734020"/>
          <a:ext cx="5904656" cy="15763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2)Предполагающая физическое насилие над человеком:</a:t>
          </a:r>
          <a:endParaRPr lang="ru-RU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Разбой, бандитизм, убийство и т.д.</a:t>
          </a:r>
          <a:endParaRPr lang="ru-RU" sz="1900" kern="1200" dirty="0"/>
        </a:p>
      </dsp:txBody>
      <dsp:txXfrm>
        <a:off x="1338569" y="1734020"/>
        <a:ext cx="4566086" cy="1576382"/>
      </dsp:txXfrm>
    </dsp:sp>
    <dsp:sp modelId="{D9F5C098-0852-4E7D-8C02-4072069FDD3E}">
      <dsp:nvSpPr>
        <dsp:cNvPr id="0" name=""/>
        <dsp:cNvSpPr/>
      </dsp:nvSpPr>
      <dsp:spPr>
        <a:xfrm>
          <a:off x="157638" y="1891659"/>
          <a:ext cx="1180931" cy="12611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687527A-E7FC-4E82-9430-A385289D62FF}" type="datetimeFigureOut">
              <a:rPr lang="ru-RU"/>
              <a:pPr>
                <a:defRPr/>
              </a:pPr>
              <a:t>24.10.2022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58DE5E-E629-45F2-B8B3-37D4A5698D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390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6363" y="750888"/>
            <a:ext cx="6681787" cy="3759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657" y="4760236"/>
            <a:ext cx="5510859" cy="450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0DBE284-53A6-41C5-8597-1833CC4307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724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565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1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4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546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7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61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9B6FA48-582A-4909-A6CB-678363139B09}" type="datetimeFigureOut">
              <a:rPr lang="ru-RU"/>
              <a:pPr>
                <a:defRPr/>
              </a:pPr>
              <a:t>24.10.2022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5DA90CA-3187-4C01-8468-AE780FF352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98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Овал 8"/>
          <p:cNvSpPr>
            <a:spLocks noChangeArrowheads="1"/>
          </p:cNvSpPr>
          <p:nvPr/>
        </p:nvSpPr>
        <p:spPr bwMode="auto">
          <a:xfrm>
            <a:off x="8644136" y="200807"/>
            <a:ext cx="360363" cy="360363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lIns="0" tIns="45632" rIns="0" bIns="45632" anchor="ctr"/>
          <a:lstStyle>
            <a:lvl1pPr defTabSz="14462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4462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4462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4462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4462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 b="1" dirty="0" smtClean="0">
              <a:solidFill>
                <a:srgbClr val="000000"/>
              </a:solidFill>
            </a:endParaRPr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8604448" y="256370"/>
            <a:ext cx="439739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063" tIns="43037" rIns="86063" bIns="43037" anchor="ctr"/>
          <a:lstStyle>
            <a:lvl1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12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384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56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28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AA9C722-1820-45D0-AC71-2757E8557316}" type="slidenum">
              <a:rPr lang="ru-RU" altLang="ru-RU" sz="16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Arial Unicode MS" panose="020B0604020202020204" pitchFamily="34" charset="-128"/>
              </a:rPr>
              <a:pPr algn="ctr">
                <a:defRPr/>
              </a:pPr>
              <a:t>‹#›</a:t>
            </a:fld>
            <a:endParaRPr lang="ru-RU" alt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</p:txBody>
      </p:sp>
      <p:pic>
        <p:nvPicPr>
          <p:cNvPr id="16" name="Picture 3" descr="C:\Documents and Settings\Администратор\Рабочий стол\геральдика 1 та\большая эмблема 1 т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527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358" r:id="rId1"/>
    <p:sldLayoutId id="2147487364" r:id="rId2"/>
    <p:sldLayoutId id="2147487368" r:id="rId3"/>
    <p:sldLayoutId id="2147487381" r:id="rId4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41140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6pPr>
      <a:lvl7pPr marL="822814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7pPr>
      <a:lvl8pPr marL="1234221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8pPr>
      <a:lvl9pPr marL="164562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07175" indent="-307175" algn="l" rtl="0" eaLnBrk="0" fontAlgn="base" hangingPunct="0">
        <a:spcBef>
          <a:spcPct val="20000"/>
        </a:spcBef>
        <a:spcAft>
          <a:spcPct val="0"/>
        </a:spcAft>
        <a:buChar char="•"/>
        <a:defRPr sz="288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667210" indent="-255740" algn="l" rtl="0" eaLnBrk="0" fontAlgn="base" hangingPunct="0">
        <a:spcBef>
          <a:spcPct val="20000"/>
        </a:spcBef>
        <a:spcAft>
          <a:spcPct val="0"/>
        </a:spcAft>
        <a:buChar char="–"/>
        <a:defRPr sz="252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027246" indent="-204307" algn="l" rtl="0" eaLnBrk="0" fontAlgn="base" hangingPunct="0">
        <a:spcBef>
          <a:spcPct val="20000"/>
        </a:spcBef>
        <a:spcAft>
          <a:spcPct val="0"/>
        </a:spcAft>
        <a:buChar char="•"/>
        <a:defRPr sz="216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438716" indent="-204307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1850186" indent="-204307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262738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674144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3085551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496959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0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81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22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62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035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44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79848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25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662" t="-2955"/>
          <a:stretch/>
        </p:blipFill>
        <p:spPr>
          <a:xfrm>
            <a:off x="35496" y="-20538"/>
            <a:ext cx="9108504" cy="5130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986701"/>
            <a:ext cx="8712968" cy="31700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Основы безопасности жизнедеятельности.</a:t>
            </a:r>
          </a:p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Тема: </a:t>
            </a:r>
            <a:r>
              <a:rPr lang="ru-RU" sz="4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Правила безопасности в ситуациях криминогенного характера.</a:t>
            </a:r>
          </a:p>
        </p:txBody>
      </p:sp>
    </p:spTree>
    <p:extLst>
      <p:ext uri="{BB962C8B-B14F-4D97-AF65-F5344CB8AC3E}">
        <p14:creationId xmlns:p14="http://schemas.microsoft.com/office/powerpoint/2010/main" val="91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безопасности в ситуациях криминогенного характера.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851920" y="697747"/>
            <a:ext cx="1683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В лифте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1211158"/>
            <a:ext cx="610962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Входите в лифт, только убедившись, что на площадке нет </a:t>
            </a:r>
            <a:r>
              <a:rPr lang="ru-RU" sz="1400" dirty="0" smtClean="0"/>
              <a:t>посторонних.</a:t>
            </a:r>
            <a:endParaRPr lang="ru-RU" sz="1400" dirty="0"/>
          </a:p>
          <a:p>
            <a:r>
              <a:rPr lang="ru-RU" sz="1400" dirty="0"/>
              <a:t>Если в вызванном вами лифте уже находится незнакомый пассажир, внушающий подозрение, не входите в кабину, а подождите и вызовите лифт </a:t>
            </a:r>
            <a:r>
              <a:rPr lang="ru-RU" sz="1400" dirty="0" smtClean="0"/>
              <a:t>снова.</a:t>
            </a:r>
          </a:p>
          <a:p>
            <a:r>
              <a:rPr lang="ru-RU" sz="1400" dirty="0"/>
              <a:t>Если вы все же вошли в лифт с незнакомцем, вызывающим у вас подозрение, нажмите одновременно кнопки «вызов диспетчера» и «стоп», чтобы кабина стояла с открытыми дверями на месте. После ответа диспетчера нажмите кнопку нужного вам этажа и завяжите с диспетчером разговор: он будет слышать, что происходит в лифте, и может при необходимости вызвать </a:t>
            </a:r>
            <a:r>
              <a:rPr lang="ru-RU" sz="1400" dirty="0" smtClean="0"/>
              <a:t>полицию </a:t>
            </a:r>
            <a:r>
              <a:rPr lang="ru-RU" sz="1400" dirty="0"/>
              <a:t>и </a:t>
            </a:r>
            <a:r>
              <a:rPr lang="ru-RU" sz="1400" dirty="0" smtClean="0"/>
              <a:t>лифтера.</a:t>
            </a:r>
          </a:p>
          <a:p>
            <a:r>
              <a:rPr lang="ru-RU" sz="1400" dirty="0"/>
              <a:t>Не стойте в кабине лифта спиной к незнакомому пассажиру, постоянно наблюдайте за его действиями.</a:t>
            </a:r>
          </a:p>
          <a:p>
            <a:r>
              <a:rPr lang="ru-RU" sz="1400" dirty="0"/>
              <a:t>При нападении поднимите крик, шум, стучите по стенкам кабины. Оцените ситуацию и по возможности защищайтесь любым способом путем причинения нападающему существенного вреда в пределах необходимой обороны, нажмите кнопку «вызов диспетчера» и любого </a:t>
            </a:r>
            <a:r>
              <a:rPr lang="ru-RU" sz="1400" dirty="0" smtClean="0"/>
              <a:t>этажа.</a:t>
            </a:r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447" y="842141"/>
            <a:ext cx="1284630" cy="198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3036492"/>
            <a:ext cx="2619424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1978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безопасности в ситуациях криминогенного характера.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02840" y="64221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Можно выделить 2 группы криминогенных опасностей: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3028144"/>
              </p:ext>
            </p:extLst>
          </p:nvPr>
        </p:nvGraphicFramePr>
        <p:xfrm>
          <a:off x="1115616" y="1635646"/>
          <a:ext cx="5904656" cy="3311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619311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безопасности в ситуациях криминогенного характера.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943346" y="697747"/>
            <a:ext cx="2036912" cy="50382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96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96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96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96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96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411407" algn="ctr" rtl="0" fontAlgn="base">
              <a:spcBef>
                <a:spcPct val="0"/>
              </a:spcBef>
              <a:spcAft>
                <a:spcPct val="0"/>
              </a:spcAft>
              <a:defRPr sz="396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822814" algn="ctr" rtl="0" fontAlgn="base">
              <a:spcBef>
                <a:spcPct val="0"/>
              </a:spcBef>
              <a:spcAft>
                <a:spcPct val="0"/>
              </a:spcAft>
              <a:defRPr sz="396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234221" algn="ctr" rtl="0" fontAlgn="base">
              <a:spcBef>
                <a:spcPct val="0"/>
              </a:spcBef>
              <a:spcAft>
                <a:spcPct val="0"/>
              </a:spcAft>
              <a:defRPr sz="396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645627" algn="ctr" rtl="0" fontAlgn="base">
              <a:spcBef>
                <a:spcPct val="0"/>
              </a:spcBef>
              <a:spcAft>
                <a:spcPct val="0"/>
              </a:spcAft>
              <a:defRPr sz="396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2800" kern="0" dirty="0" smtClean="0">
                <a:solidFill>
                  <a:srgbClr val="FF0000"/>
                </a:solidFill>
              </a:rPr>
              <a:t>На улице</a:t>
            </a:r>
            <a:endParaRPr lang="ru-RU" sz="2800" kern="0" dirty="0">
              <a:solidFill>
                <a:srgbClr val="FF0000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091330" y="1303948"/>
            <a:ext cx="6084167" cy="77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Не надевайте дорогих украшений, если вам предстоит возвращаться домой </a:t>
            </a:r>
            <a:r>
              <a:rPr lang="ru-RU" sz="1400" kern="0" dirty="0">
                <a:solidFill>
                  <a:srgbClr val="000000"/>
                </a:solidFill>
              </a:rPr>
              <a:t>поздно вечером</a:t>
            </a:r>
            <a:r>
              <a:rPr lang="ru-RU" sz="1400" kern="0" dirty="0" smtClean="0">
                <a:solidFill>
                  <a:srgbClr val="000000"/>
                </a:solidFill>
              </a:rPr>
              <a:t>.</a:t>
            </a:r>
          </a:p>
          <a:p>
            <a:pPr lvl="0"/>
            <a:r>
              <a:rPr lang="ru-RU" sz="1400" kern="0" dirty="0" smtClean="0">
                <a:solidFill>
                  <a:srgbClr val="000000"/>
                </a:solidFill>
              </a:rPr>
              <a:t> </a:t>
            </a:r>
            <a:r>
              <a:rPr lang="ru-RU" sz="1400" kern="0" dirty="0">
                <a:solidFill>
                  <a:srgbClr val="000000"/>
                </a:solidFill>
              </a:rPr>
              <a:t>Если у вас есть с собой деньги (особенно крупные), избегайте мест большого скопления народа, Старайтесь держаться подальше от рынков, любой толпы. Никогда не считайте деньги на виду у всех, не вытаскивайте их из кармана и не показывайте окружающим, Не держите деньги в карманах, в которые легко проникнуть вору, Менее доступны для него внутренние карманы, застегнутые на пуговицы или заколотые булавками</a:t>
            </a:r>
            <a:r>
              <a:rPr lang="ru-RU" sz="1400" kern="0" dirty="0" smtClean="0">
                <a:solidFill>
                  <a:srgbClr val="000000"/>
                </a:solidFill>
              </a:rPr>
              <a:t>.</a:t>
            </a:r>
          </a:p>
          <a:p>
            <a:pPr lvl="0"/>
            <a:r>
              <a:rPr lang="ru-RU" sz="1400" kern="0" dirty="0">
                <a:solidFill>
                  <a:srgbClr val="000000"/>
                </a:solidFill>
              </a:rPr>
              <a:t>Особенно оберегайте свои сумки и карманы в многолюдных местах: в универмагах, на рынках, в переполненном транспорте, Носите сумочку прижатой к телу и помните: если кто-то выхватывает ее у вас — отдавайте не раздумывая. На всякий случай кладите ключи и кошелек в карман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340" y="878744"/>
            <a:ext cx="1587333" cy="126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6" y="2330353"/>
            <a:ext cx="1875002" cy="126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647" y="3781962"/>
            <a:ext cx="1576121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4783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безопасности в ситуациях криминогенного характера.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87624" y="843558"/>
            <a:ext cx="806489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- Если </a:t>
            </a:r>
            <a:r>
              <a:rPr lang="ru-RU" sz="1400" dirty="0"/>
              <a:t>возникла необходимость выйти из дома в темное время суток, старайтесь избегать малолюдных и плохо освещенных мест, пустынных скверов, на улицах держитесь подальше от стен домов; в подворотне и за углом может таиться опасность. Правильнее идти по улице навстречу движению: так вы не подвергнетесь внезапному нападению из машины. Держитесь ближе к краю тротуара. Не пользуйтесь плохо освещенными подземными </a:t>
            </a:r>
            <a:r>
              <a:rPr lang="ru-RU" sz="1400" dirty="0" smtClean="0"/>
              <a:t>переходами.</a:t>
            </a:r>
          </a:p>
          <a:p>
            <a:r>
              <a:rPr lang="ru-RU" sz="1400" dirty="0"/>
              <a:t>-Находясь на улице, не откровенничайте с посторонними людьми. Не давайте свой адрес и домашний телефон без крайней необходимости. Нужно помнить, что, общаясь с вами, преступник может придумать благовидный предлог и установить, когда вы бываете дома, когда вы решите выехать на дачу, отправиться в </a:t>
            </a:r>
            <a:r>
              <a:rPr lang="ru-RU" sz="1400" dirty="0" smtClean="0"/>
              <a:t>отпуск.</a:t>
            </a:r>
          </a:p>
          <a:p>
            <a:r>
              <a:rPr lang="ru-RU" sz="1400" dirty="0"/>
              <a:t>- Остерегайтесь на улице любых азартных игр (даже в шахматы можно проиграть состояние) или заключения пари. Если к вам подходит цыганка и предлагает «сказать всю правду», знайте, что перед вами мошенница. Она обязательно попросит вас положить на ладонь что-нибудь из золотых вещей (кольцо, сережки, перстень) или деньги. Если вы это сделаете, с вещью, которую вы положили на ладонь, можете попрощаться. На улице нужно остерегаться всех людей, предлагающих какие-либо выгодные на первый взгляд сделки. </a:t>
            </a:r>
          </a:p>
          <a:p>
            <a:r>
              <a:rPr lang="ru-RU" sz="1400" dirty="0"/>
              <a:t>- Не стремитесь выбрать кратчайшую дорогу домой и избегайте безлюдных и плохо освещенных пространств и переходов, Всегда придерживайтесь середины тротуара, чтобы вас не мог застать врасплох тот, кто прячется в дверном проеме, в кустах или </a:t>
            </a:r>
            <a:r>
              <a:rPr lang="ru-RU" sz="1400" dirty="0" smtClean="0"/>
              <a:t>переулке.</a:t>
            </a:r>
            <a:endParaRPr lang="ru-RU" sz="1400" dirty="0"/>
          </a:p>
          <a:p>
            <a:endParaRPr lang="ru-RU" sz="1400" dirty="0"/>
          </a:p>
          <a:p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088678"/>
            <a:ext cx="1080000" cy="16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31" y="3120369"/>
            <a:ext cx="1179345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5536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безопасности в ситуациях криминогенного характера.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63080" y="702381"/>
            <a:ext cx="828092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- Возвращаясь </a:t>
            </a:r>
            <a:r>
              <a:rPr lang="ru-RU" sz="1400" dirty="0"/>
              <a:t>домой поздно, договоритесь, чтобы вас встретили, или возьмите такси. Всегда просите водителя подождать, пока вы не войдете в </a:t>
            </a:r>
            <a:r>
              <a:rPr lang="ru-RU" sz="1400" dirty="0" smtClean="0"/>
              <a:t>дом.</a:t>
            </a:r>
          </a:p>
          <a:p>
            <a:r>
              <a:rPr lang="ru-RU" sz="1400" dirty="0" smtClean="0"/>
              <a:t>- Пользуясь </a:t>
            </a:r>
            <a:r>
              <a:rPr lang="ru-RU" sz="1400" dirty="0"/>
              <a:t>банкоматами и платными телефонами, никогда не стойте спиной к потенциальной опасности, По возможности стойте лицом к улице и обращайте внимание на любые подозрительные вещи. Старайтесь не класть сумку или кошелек на аппарат и не сжимать их между ног; их легко могут у вас </a:t>
            </a:r>
            <a:r>
              <a:rPr lang="ru-RU" sz="1400" dirty="0" smtClean="0"/>
              <a:t>выхватить.</a:t>
            </a:r>
          </a:p>
          <a:p>
            <a:r>
              <a:rPr lang="ru-RU" sz="1400" dirty="0"/>
              <a:t>-Находясь на улице в вечернее и ночное время, никогда не пользуйтесь плейером, иначе вы не сможете услышать приближающиеся шаги потенциального </a:t>
            </a:r>
            <a:r>
              <a:rPr lang="ru-RU" sz="1400" dirty="0" smtClean="0"/>
              <a:t>преступника.</a:t>
            </a:r>
          </a:p>
          <a:p>
            <a:r>
              <a:rPr lang="ru-RU" sz="1400" dirty="0"/>
              <a:t>-Если вам показалось, что вас кто-то преследует, проверьте это: меняйте темп ходьбы, перейдите несколько раз на противоположную сторону улицы, Если ваши подозрения подтвердились, бегите туда, где могут быть люди, или просто к освещенному месту. Если преследование продолжится, зовите на помощь. Если есть свисток, свистите, не переставая убегать. Если вас все же преследуют и настигли вблизи жилища, то не только зовите на помощь, но и кричите «Пожар», «Горим», в случае острой опасности разбейте окно нижнего этажа. Все это найдет среди жильцов гораздо более скорый отклик. </a:t>
            </a:r>
          </a:p>
          <a:p>
            <a:r>
              <a:rPr lang="ru-RU" sz="1400" dirty="0"/>
              <a:t>- Всегда исходите из конкретных и реальных обстоятельств, в случае необходимости не стесняйтесь обращаться за помощью к посторонним людям (в безопасных местах всегда можно обнаружить надежных людей: в магазинах это продавцы, менеджеры, </a:t>
            </a:r>
            <a:r>
              <a:rPr lang="ru-RU" sz="1400" dirty="0" smtClean="0"/>
              <a:t>кассиры, </a:t>
            </a:r>
            <a:r>
              <a:rPr lang="ru-RU" sz="1400" dirty="0"/>
              <a:t>в банках — охранники, банковские служащие, в церкви — настоятель, священник, </a:t>
            </a:r>
            <a:r>
              <a:rPr lang="ru-RU" sz="1400" dirty="0" smtClean="0"/>
              <a:t>сторож, </a:t>
            </a:r>
            <a:r>
              <a:rPr lang="ru-RU" sz="1400" dirty="0"/>
              <a:t>в школе — учителя, охранники). </a:t>
            </a:r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42" y="1059582"/>
            <a:ext cx="794309" cy="7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92" y="1994051"/>
            <a:ext cx="877300" cy="72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461" y="2957814"/>
            <a:ext cx="540800" cy="72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838" y="4023369"/>
            <a:ext cx="510046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5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безопасности в ситуациях криминогенного характера.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25640" y="712753"/>
            <a:ext cx="42723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В общественных местах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059582"/>
            <a:ext cx="792088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- Выходя </a:t>
            </a:r>
            <a:r>
              <a:rPr lang="ru-RU" sz="1400" dirty="0"/>
              <a:t>из дому, точно знайте сумму, которой вы располагаете. Не пересчитывайте наличность в людном месте, если вам необходимо выяснить, сколько у вас осталось </a:t>
            </a:r>
            <a:r>
              <a:rPr lang="ru-RU" sz="1400" dirty="0" smtClean="0"/>
              <a:t>денег.</a:t>
            </a:r>
          </a:p>
          <a:p>
            <a:r>
              <a:rPr lang="ru-RU" sz="1400" dirty="0" smtClean="0"/>
              <a:t>- Если </a:t>
            </a:r>
            <a:r>
              <a:rPr lang="ru-RU" sz="1400" dirty="0"/>
              <a:t>вы один (одна), будьте сдержанны и внимательны, не фамильярничайте с незнакомыми, старайтесь ничем не привлекать к себе внимание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- Будьте </a:t>
            </a:r>
            <a:r>
              <a:rPr lang="ru-RU" sz="1400" dirty="0"/>
              <a:t>внимательны и осторожны с людьми, подсевшими за ваш столик, Никогда не ввязывайтесь в разногласия или ссоры, не пытайтесь усмирять или примирять ссорящихся </a:t>
            </a:r>
            <a:r>
              <a:rPr lang="ru-RU" sz="1400" dirty="0" smtClean="0"/>
              <a:t>людей.</a:t>
            </a:r>
          </a:p>
          <a:p>
            <a:r>
              <a:rPr lang="ru-RU" sz="1400" dirty="0"/>
              <a:t>-Не делайте покупки с рук или у людей, вызывающих подозрение, Старайтесь не покупать товар намного дешевле его стоимости: это или ворованная вещь, или подделка (особенно часто мошенники предлагают купить за бесценок «золотые» украшения</a:t>
            </a:r>
            <a:r>
              <a:rPr lang="ru-RU" sz="1400" dirty="0" smtClean="0"/>
              <a:t>).</a:t>
            </a:r>
          </a:p>
          <a:p>
            <a:r>
              <a:rPr lang="ru-RU" sz="1400" dirty="0"/>
              <a:t>-  Прежде чем принять какое-либо предложение, проанализируйте, чем оно может для вас обернуться, доверяйте всегда своему внутреннему чувству, а если попали в беду, обратитесь за помощью к родителям. </a:t>
            </a:r>
          </a:p>
          <a:p>
            <a:r>
              <a:rPr lang="ru-RU" sz="1400" dirty="0" smtClean="0"/>
              <a:t>- Не </a:t>
            </a:r>
            <a:r>
              <a:rPr lang="ru-RU" sz="1400" dirty="0"/>
              <a:t>говорите посторонним, что именно вы хотите приобрести. Не принимайте предложение продавца пройти в подсобку, попросите вынести товар</a:t>
            </a:r>
            <a:r>
              <a:rPr lang="ru-RU" sz="1400" dirty="0" smtClean="0"/>
              <a:t>.</a:t>
            </a:r>
          </a:p>
          <a:p>
            <a:r>
              <a:rPr lang="ru-RU" sz="1400" dirty="0"/>
              <a:t>- Если у вас много пакетов и сумок с покупками, возьмите такси. Вы переплатите какую-то сумму, но зато в сохранности довезете вещи домой. </a:t>
            </a:r>
          </a:p>
          <a:p>
            <a:r>
              <a:rPr lang="ru-RU" sz="1400" dirty="0" smtClean="0"/>
              <a:t>- Располагая </a:t>
            </a:r>
            <a:r>
              <a:rPr lang="ru-RU" sz="1400" dirty="0"/>
              <a:t>деньгами, не принимайте участие в азартных играх, стремясь увеличить свой капитал: вы можете остаться без гроша в </a:t>
            </a:r>
            <a:r>
              <a:rPr lang="ru-RU" sz="1400" dirty="0" smtClean="0"/>
              <a:t>кармане.</a:t>
            </a:r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081" y="937684"/>
            <a:ext cx="663630" cy="72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093" y="1743146"/>
            <a:ext cx="668618" cy="972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856" y="2723530"/>
            <a:ext cx="720000" cy="72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112" y="3451914"/>
            <a:ext cx="623526" cy="72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7094" y="4299942"/>
            <a:ext cx="704544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5708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безопасности в ситуациях криминогенного характера.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67744" y="726410"/>
            <a:ext cx="51187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В общественном транспорте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75483" y="1249630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- Старайтесь </a:t>
            </a:r>
            <a:r>
              <a:rPr lang="ru-RU" sz="1400" dirty="0"/>
              <a:t>не садиться в пустой автобус, трамвай или троллейбус, а если уж такое случилось, садитесь поближе к </a:t>
            </a:r>
            <a:r>
              <a:rPr lang="ru-RU" sz="1400" dirty="0" smtClean="0"/>
              <a:t>водителю.</a:t>
            </a:r>
          </a:p>
          <a:p>
            <a:r>
              <a:rPr lang="ru-RU" sz="1400" dirty="0" smtClean="0"/>
              <a:t>- Не </a:t>
            </a:r>
            <a:r>
              <a:rPr lang="ru-RU" sz="1400" dirty="0"/>
              <a:t>спите в общественном </a:t>
            </a:r>
            <a:r>
              <a:rPr lang="ru-RU" sz="1400" dirty="0" smtClean="0"/>
              <a:t>транспорте.</a:t>
            </a:r>
          </a:p>
          <a:p>
            <a:r>
              <a:rPr lang="ru-RU" sz="1400" dirty="0"/>
              <a:t>- Если в автобусе, трамвае или троллейбусе нет сидячих мест, стойте в центральном проходе, а не у выхода, потому что здесь мошенники могут вырвать у вас сумочку, «дипломат» или пакет и сразу же выскочить и затеряться в толпе. </a:t>
            </a:r>
          </a:p>
          <a:p>
            <a:r>
              <a:rPr lang="ru-RU" sz="1400" dirty="0"/>
              <a:t>- Открытая сумка или чемодан всегда притягивают взоры потенциального похитителя, поэтому старайтесь, чтобы ваши вещи были хорошо упакованы и закрыты. Если вы поставили на пол сумку или пакет, не засматривайтесь в окно или по сторонам, придерживайте вещи ногами. </a:t>
            </a:r>
          </a:p>
          <a:p>
            <a:r>
              <a:rPr lang="ru-RU" sz="1400" dirty="0"/>
              <a:t>- Никогда не держите паспорт или деньги в заднем кармане брюк. Самое надежное место хранения документов — внутренний карман пиджака, но помните, что и его легко могут вырезать в толпе и сумятице. </a:t>
            </a:r>
          </a:p>
          <a:p>
            <a:r>
              <a:rPr lang="ru-RU" sz="1400" dirty="0" smtClean="0"/>
              <a:t>- При </a:t>
            </a:r>
            <a:r>
              <a:rPr lang="ru-RU" sz="1400" dirty="0"/>
              <a:t>ожидании общественного транспорта старайтесь держаться хорошо освещенных мест или группы людей обоих полов. Избегайте беспорядочных скоплений народа. Если неуправляемая толпа движется в вашем направлении, отойдите в </a:t>
            </a:r>
            <a:r>
              <a:rPr lang="ru-RU" sz="1400" dirty="0" smtClean="0"/>
              <a:t>сторону.</a:t>
            </a:r>
          </a:p>
          <a:p>
            <a:r>
              <a:rPr lang="ru-RU" sz="1400" dirty="0"/>
              <a:t>- Если вы возвращаетесь домой в общественном транспорте поздно вечером, предварительно договоритесь с родными или друзьями, чтобы вас встретили. Назначайте встречу в хорошо освещенных местах. </a:t>
            </a:r>
          </a:p>
          <a:p>
            <a:endParaRPr lang="ru-RU" sz="1400" dirty="0"/>
          </a:p>
          <a:p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50" y="889630"/>
            <a:ext cx="803542" cy="72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61" y="1699630"/>
            <a:ext cx="838973" cy="54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784" y="2329630"/>
            <a:ext cx="705672" cy="972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925" y="3391630"/>
            <a:ext cx="764917" cy="72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47" y="4203788"/>
            <a:ext cx="675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5131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безопасности в ситуациях криминогенного характера.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63688" y="723228"/>
            <a:ext cx="59137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На железнодорожном транспорте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080275"/>
            <a:ext cx="878497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- Приобретая </a:t>
            </a:r>
            <a:r>
              <a:rPr lang="ru-RU" sz="1400" dirty="0"/>
              <a:t>билет, помните, что в случае аварии наиболее безопасны вагоны, расположенные в центре </a:t>
            </a:r>
            <a:r>
              <a:rPr lang="ru-RU" sz="1400" dirty="0" smtClean="0"/>
              <a:t>поезда. </a:t>
            </a:r>
          </a:p>
          <a:p>
            <a:r>
              <a:rPr lang="ru-RU" sz="1400" dirty="0" smtClean="0"/>
              <a:t>- Если </a:t>
            </a:r>
            <a:r>
              <a:rPr lang="ru-RU" sz="1400" dirty="0"/>
              <a:t>ваши соседи по купе вызывают неприязнь или недоверие, постарайтесь спать чутко или не спать совсем, Не играйте с попутчиками в азартные </a:t>
            </a:r>
            <a:r>
              <a:rPr lang="ru-RU" sz="1400" dirty="0" smtClean="0"/>
              <a:t>игры.</a:t>
            </a:r>
            <a:endParaRPr lang="ru-RU" sz="1400" dirty="0"/>
          </a:p>
          <a:p>
            <a:r>
              <a:rPr lang="ru-RU" sz="1400" dirty="0" smtClean="0"/>
              <a:t>- В </a:t>
            </a:r>
            <a:r>
              <a:rPr lang="ru-RU" sz="1400" dirty="0"/>
              <a:t>случае отсутствия проводника не оставайтесь в вагоне, из которого все вышли. </a:t>
            </a:r>
          </a:p>
          <a:p>
            <a:r>
              <a:rPr lang="ru-RU" sz="1400" dirty="0" smtClean="0"/>
              <a:t>- Не </a:t>
            </a:r>
            <a:r>
              <a:rPr lang="ru-RU" sz="1400" dirty="0"/>
              <a:t>пейте предложенные посторонними людьми воду, лимонад, пиво: в них могут быть подмешаны снотворные или наркотические вещества</a:t>
            </a:r>
          </a:p>
          <a:p>
            <a:r>
              <a:rPr lang="ru-RU" sz="1400" dirty="0" smtClean="0"/>
              <a:t>- Не </a:t>
            </a:r>
            <a:r>
              <a:rPr lang="ru-RU" sz="1400" dirty="0"/>
              <a:t>считайте деньги на виду у всех и не показывайте никому содержимое своего кошелька</a:t>
            </a:r>
          </a:p>
          <a:p>
            <a:r>
              <a:rPr lang="ru-RU" sz="1400" dirty="0" smtClean="0"/>
              <a:t>- Дверь </a:t>
            </a:r>
            <a:r>
              <a:rPr lang="ru-RU" sz="1400" dirty="0"/>
              <a:t>в купе держите закрытой: не выставляйте на обозрение себя и свои вещи, На ночь закрывайте купе на защелку или блокираторы. </a:t>
            </a:r>
            <a:endParaRPr lang="ru-RU" sz="1400" dirty="0" smtClean="0"/>
          </a:p>
          <a:p>
            <a:r>
              <a:rPr lang="ru-RU" sz="1400" dirty="0" smtClean="0"/>
              <a:t>- Документы </a:t>
            </a:r>
            <a:r>
              <a:rPr lang="ru-RU" sz="1400" dirty="0"/>
              <a:t>и деньги всегда держите при себе, «дипломат» или портфель кладите под матрас или подушку. </a:t>
            </a:r>
          </a:p>
          <a:p>
            <a:r>
              <a:rPr lang="ru-RU" sz="1400" dirty="0" smtClean="0"/>
              <a:t>- Если </a:t>
            </a:r>
            <a:r>
              <a:rPr lang="ru-RU" sz="1400" dirty="0"/>
              <a:t>вы едете в электричке и договорились о встрече в первом вагоне, а сели в последний, не проходите через вагоны. Доехав до конечной станции, пройдите по платформе. </a:t>
            </a:r>
            <a:endParaRPr lang="ru-RU" sz="1400" dirty="0" smtClean="0"/>
          </a:p>
          <a:p>
            <a:r>
              <a:rPr lang="ru-RU" sz="1400" dirty="0" smtClean="0"/>
              <a:t>- Не </a:t>
            </a:r>
            <a:r>
              <a:rPr lang="ru-RU" sz="1400" dirty="0"/>
              <a:t>принимайте также предложения случайных попутчиков пройти через вагоны. </a:t>
            </a:r>
          </a:p>
          <a:p>
            <a:r>
              <a:rPr lang="ru-RU" sz="1400" dirty="0" smtClean="0"/>
              <a:t>- Если </a:t>
            </a:r>
            <a:r>
              <a:rPr lang="ru-RU" sz="1400" dirty="0"/>
              <a:t>вы едете в плацкартном вагоне, будьте особенно бдительны на промежуточных станциях: преступник может схватить ваш чемодан и выскочить с ним на перрон, где задержать его </a:t>
            </a:r>
            <a:r>
              <a:rPr lang="ru-RU" sz="1400" dirty="0" smtClean="0"/>
              <a:t>будет  </a:t>
            </a:r>
            <a:r>
              <a:rPr lang="ru-RU" sz="1400" dirty="0"/>
              <a:t>очень сложно.</a:t>
            </a:r>
          </a:p>
          <a:p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988061"/>
            <a:ext cx="675480" cy="54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092" y="3435846"/>
            <a:ext cx="519484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0486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безопасности в ситуациях криминогенного характера.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08331" y="697747"/>
            <a:ext cx="31069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В подъезде дома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08331" y="1029313"/>
            <a:ext cx="526812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- Не </a:t>
            </a:r>
            <a:r>
              <a:rPr lang="ru-RU" sz="1400" dirty="0"/>
              <a:t>заходите в подъезд, если за вами идет незнакомый человек. Сделайте вид, что что-то забыли, и задержитесь у подъезда. </a:t>
            </a:r>
            <a:endParaRPr lang="ru-RU" sz="1400" dirty="0" smtClean="0"/>
          </a:p>
          <a:p>
            <a:r>
              <a:rPr lang="ru-RU" sz="1400" dirty="0" smtClean="0"/>
              <a:t>- Не </a:t>
            </a:r>
            <a:r>
              <a:rPr lang="ru-RU" sz="1400" dirty="0"/>
              <a:t>проходите к своей квартире и тем более не открывайте ее своим ключом, если кто-то незнакомый находится в подъезде. Выйдите из подъезда и подождите, пока незнакомец не выйдет на улицу, после чего позвоните в дверь знакомым соседям и попросите их вместе с вами проверить наличие посторонних людей на других этажах (на чердаке, в подвале), Вместе подойдите к постороннему человеку, спросите, чем вы можете ему помочь, и завяжите с ним разговор, Если разговор между вами и посторонним не получился или он пытается от вас скрыться, постарайтесь запомнить его приметы, направление бегства и сообщите о нем в </a:t>
            </a:r>
            <a:r>
              <a:rPr lang="ru-RU" sz="1400" dirty="0" smtClean="0"/>
              <a:t>полицию</a:t>
            </a:r>
            <a:r>
              <a:rPr lang="ru-RU" sz="1400" dirty="0"/>
              <a:t>. </a:t>
            </a:r>
          </a:p>
          <a:p>
            <a:r>
              <a:rPr lang="ru-RU" sz="1400" dirty="0" smtClean="0"/>
              <a:t>- При </a:t>
            </a:r>
            <a:r>
              <a:rPr lang="ru-RU" sz="1400" dirty="0"/>
              <a:t>внезапном нападении оцените ситуацию и по возможности защищайтесь любым способом, постарайтесь ошеломить и остановить нападающего, выиграть время для вызова соседей и полиции</a:t>
            </a:r>
            <a:r>
              <a:rPr lang="ru-RU" sz="1400" dirty="0" smtClean="0"/>
              <a:t>.</a:t>
            </a:r>
          </a:p>
          <a:p>
            <a:endParaRPr lang="ru-RU" sz="1400" dirty="0"/>
          </a:p>
          <a:p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83" y="843558"/>
            <a:ext cx="1393182" cy="180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6053" y="1546493"/>
            <a:ext cx="1319868" cy="180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9079" y="3337637"/>
            <a:ext cx="22508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8266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anchor="ctr"/>
      <a:lstStyle>
        <a:defPPr algn="ctr">
          <a:defRPr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dash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873109</TotalTime>
  <Words>1804</Words>
  <Application>Microsoft Office PowerPoint</Application>
  <PresentationFormat>Экран (16:9)</PresentationFormat>
  <Paragraphs>71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Arial Unicode MS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3 ГОУ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Стасян автор ёпты бл</dc:creator>
  <cp:lastModifiedBy>Дмитрий Николаевич Зеленов</cp:lastModifiedBy>
  <cp:revision>30932</cp:revision>
  <cp:lastPrinted>2018-04-05T06:51:02Z</cp:lastPrinted>
  <dcterms:created xsi:type="dcterms:W3CDTF">2009-12-16T09:45:48Z</dcterms:created>
  <dcterms:modified xsi:type="dcterms:W3CDTF">2022-10-24T13:03:51Z</dcterms:modified>
</cp:coreProperties>
</file>